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media/image3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340" r:id="rId3"/>
    <p:sldId id="304" r:id="rId4"/>
    <p:sldId id="274" r:id="rId5"/>
    <p:sldId id="259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9" r:id="rId14"/>
    <p:sldId id="350" r:id="rId15"/>
    <p:sldId id="352" r:id="rId16"/>
    <p:sldId id="353" r:id="rId17"/>
    <p:sldId id="354" r:id="rId18"/>
    <p:sldId id="336" r:id="rId19"/>
    <p:sldId id="355" r:id="rId21"/>
    <p:sldId id="320" r:id="rId22"/>
    <p:sldId id="290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o" initials="M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54A1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35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14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3"/>
          <c:dPt>
            <c:idx val="0"/>
            <c:bubble3D val="0"/>
            <c:spPr>
              <a:solidFill>
                <a:srgbClr val="99CB38"/>
              </a:solidFill>
              <a:ln w="19050">
                <a:solidFill>
                  <a:sysClr val="window" lastClr="FFFFFF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37A76F"/>
              </a:solidFill>
              <a:ln w="19050">
                <a:solidFill>
                  <a:sysClr val="window" lastClr="FFFFFF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4EB3CF"/>
              </a:solidFill>
              <a:ln w="19050">
                <a:solidFill>
                  <a:sysClr val="window" lastClr="FFFFFF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99CB38">
                  <a:lumMod val="60000"/>
                </a:srgbClr>
              </a:solidFill>
              <a:ln w="19050">
                <a:solidFill>
                  <a:sysClr val="window" lastClr="FFFFFF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ysClr val="window" lastClr="FFFFFF"/>
                </a:solidFill>
              </a:ln>
              <a:effectLst/>
            </c:spPr>
          </c:dPt>
          <c:dLbls>
            <c:delete val="1"/>
          </c:dLbls>
          <c:cat>
            <c:strRef>
              <c:f>工作表1!$A$2:$A$6</c:f>
              <c:strCache>
                <c:ptCount val="5"/>
                <c:pt idx="0">
                  <c:v>北击匈奴、筑长城</c:v>
                </c:pt>
                <c:pt idx="1">
                  <c:v>南征百越、开灵渠</c:v>
                </c:pt>
                <c:pt idx="3">
                  <c:v>修驰道、运粮饷</c:v>
                </c:pt>
                <c:pt idx="4">
                  <c:v>其他</c:v>
                </c:pt>
              </c:strCache>
            </c:strRef>
          </c:cat>
          <c:val>
            <c:numRef>
              <c:f>工作表1!$B$2:$B$6</c:f>
              <c:numCache>
                <c:formatCode>0%</c:formatCode>
                <c:ptCount val="5"/>
                <c:pt idx="0">
                  <c:v>0.088</c:v>
                </c:pt>
                <c:pt idx="1">
                  <c:v>0.11</c:v>
                </c:pt>
                <c:pt idx="2">
                  <c:v>0.15</c:v>
                </c:pt>
                <c:pt idx="3">
                  <c:v>0.45</c:v>
                </c:pt>
                <c:pt idx="4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ysClr val="windowText" lastClr="000000">
        <a:lumMod val="65000"/>
        <a:lumOff val="35000"/>
      </a:sysClr>
    </cs:fontRef>
    <cs:defRPr sz="1330" kern="1200"/>
  </cs:axisTitle>
  <cs:categoryAxis>
    <cs:lnRef idx="0"/>
    <cs:fillRef idx="0"/>
    <cs:effectRef idx="0"/>
    <cs:fontRef idx="minor">
      <a:sysClr val="windowText" lastClr="000000">
        <a:lumMod val="65000"/>
        <a:lumOff val="35000"/>
      </a:sysClr>
    </cs:fontRef>
    <cs:spPr>
      <a:ln w="9525" cap="flat" cmpd="sng" algn="ctr">
        <a:solidFill>
          <a:sysClr val="windowText" lastClr="000000">
            <a:lumMod val="15000"/>
            <a:lumOff val="85000"/>
          </a:sys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ysClr val="windowText" lastClr="000000"/>
    </cs:fontRef>
    <cs:spPr>
      <a:solidFill>
        <a:sysClr val="window" lastClr="FFFFFF"/>
      </a:solidFill>
      <a:ln w="9525" cap="flat" cmpd="sng" algn="ctr">
        <a:solidFill>
          <a:sysClr val="windowText" lastClr="000000">
            <a:lumMod val="15000"/>
            <a:lumOff val="85000"/>
          </a:sysClr>
        </a:solidFill>
        <a:round/>
      </a:ln>
    </cs:spPr>
    <cs:defRPr sz="1195" kern="1200"/>
  </cs:chartArea>
  <cs:dataLabel>
    <cs:lnRef idx="0"/>
    <cs:fillRef idx="0"/>
    <cs:effectRef idx="0"/>
    <cs:fontRef idx="minor">
      <a:sysClr val="windowText" lastClr="000000">
        <a:lumMod val="75000"/>
        <a:lumOff val="25000"/>
      </a:sysClr>
    </cs:fontRef>
    <cs:defRPr sz="1195" kern="1200"/>
  </cs:dataLabel>
  <cs:dataLabelCallout>
    <cs:lnRef idx="0"/>
    <cs:fillRef idx="0"/>
    <cs:effectRef idx="0"/>
    <cs:fontRef idx="minor">
      <a:sysClr val="windowText" lastClr="000000">
        <a:lumMod val="65000"/>
        <a:lumOff val="35000"/>
      </a:sysClr>
    </cs:fontRef>
    <cs:spPr>
      <a:solidFill>
        <a:sysClr val="window" lastClr="FFFFFF"/>
      </a:solidFill>
      <a:ln>
        <a:solidFill>
          <a:sysClr val="windowText" lastClr="000000">
            <a:lumMod val="25000"/>
            <a:lumOff val="75000"/>
          </a:sys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ysClr val="windowText" lastClr="000000"/>
    </cs:fontRef>
    <cs:spPr>
      <a:ln w="19050">
        <a:solidFill>
          <a:sysClr val="window" lastClr="FFFFFF"/>
        </a:solidFill>
      </a:ln>
    </cs:spPr>
  </cs:dataPoint>
  <cs:dataPoint3D>
    <cs:lnRef idx="0"/>
    <cs:fillRef idx="1">
      <cs:styleClr val="auto"/>
    </cs:fillRef>
    <cs:effectRef idx="0"/>
    <cs:fontRef idx="minor">
      <a:sysClr val="windowText" lastClr="000000"/>
    </cs:fontRef>
    <cs:spPr>
      <a:ln w="25400">
        <a:solidFill>
          <a:sysClr val="window" lastClr="FFFFFF"/>
        </a:solidFill>
      </a:ln>
    </cs:spPr>
  </cs:dataPoint3D>
  <cs:dataPointLine>
    <cs:lnRef idx="0">
      <cs:styleClr val="auto"/>
    </cs:lnRef>
    <cs:fillRef idx="0"/>
    <cs:effectRef idx="0"/>
    <cs:fontRef idx="minor">
      <a:sysClr val="windowText" lastClr="000000"/>
    </cs:fontRef>
    <cs:spPr>
      <a:ln w="28575" cap="rnd">
        <a:solidFill>
          <a:srgbClr val="FFFFFF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ysClr val="windowText" lastClr="000000"/>
    </cs:fontRef>
    <cs:spPr>
      <a:ln w="9525">
        <a:solidFill>
          <a:srgbClr val="FFFFFF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ysClr val="windowText" lastClr="000000"/>
    </cs:fontRef>
    <cs:spPr>
      <a:ln w="9525" cap="rnd">
        <a:solidFill>
          <a:srgbClr val="FFFFFF"/>
        </a:solidFill>
        <a:round/>
      </a:ln>
    </cs:spPr>
  </cs:dataPointWireframe>
  <cs:dataTable>
    <cs:lnRef idx="0"/>
    <cs:fillRef idx="0"/>
    <cs:effectRef idx="0"/>
    <cs:fontRef idx="minor">
      <a:sysClr val="windowText" lastClr="000000">
        <a:lumMod val="65000"/>
        <a:lumOff val="35000"/>
      </a:sysClr>
    </cs:fontRef>
    <cs:spPr>
      <a:noFill/>
      <a:ln w="9525" cap="flat" cmpd="sng" algn="ctr">
        <a:solidFill>
          <a:sysClr val="windowText" lastClr="000000">
            <a:lumMod val="15000"/>
            <a:lumOff val="85000"/>
          </a:sysClr>
        </a:solidFill>
        <a:round/>
      </a:ln>
    </cs:spPr>
    <cs:defRPr sz="1195" kern="1200"/>
  </cs:dataTable>
  <cs:downBar>
    <cs:lnRef idx="0"/>
    <cs:fillRef idx="0"/>
    <cs:effectRef idx="0"/>
    <cs:fontRef idx="minor">
      <a:sysClr val="windowText" lastClr="000000"/>
    </cs:fontRef>
    <cs:spPr>
      <a:solidFill>
        <a:sysClr val="windowText" lastClr="000000">
          <a:lumMod val="75000"/>
          <a:lumOff val="25000"/>
        </a:sysClr>
      </a:solidFill>
      <a:ln w="9525" cap="flat" cmpd="sng" algn="ctr">
        <a:solidFill>
          <a:sysClr val="windowText" lastClr="000000">
            <a:lumMod val="65000"/>
            <a:lumOff val="35000"/>
          </a:sysClr>
        </a:solidFill>
        <a:round/>
      </a:ln>
    </cs:spPr>
  </cs:downBar>
  <cs:dropLine>
    <cs:lnRef idx="0"/>
    <cs:fillRef idx="0"/>
    <cs:effectRef idx="0"/>
    <cs:fontRef idx="minor">
      <a:sysClr val="windowText" lastClr="000000"/>
    </cs:fontRef>
    <cs:spPr>
      <a:ln w="9525" cap="flat" cmpd="sng" algn="ctr">
        <a:solidFill>
          <a:sysClr val="windowText" lastClr="000000">
            <a:lumMod val="35000"/>
            <a:lumOff val="65000"/>
          </a:sysClr>
        </a:solidFill>
        <a:round/>
      </a:ln>
    </cs:spPr>
  </cs:dropLine>
  <cs:errorBar>
    <cs:lnRef idx="0"/>
    <cs:fillRef idx="0"/>
    <cs:effectRef idx="0"/>
    <cs:fontRef idx="minor">
      <a:sysClr val="windowText" lastClr="000000"/>
    </cs:fontRef>
    <cs:spPr>
      <a:ln w="9525" cap="flat" cmpd="sng" algn="ctr">
        <a:solidFill>
          <a:sysClr val="windowText" lastClr="000000">
            <a:lumMod val="65000"/>
            <a:lumOff val="35000"/>
          </a:sysClr>
        </a:solidFill>
        <a:round/>
      </a:ln>
    </cs:spPr>
  </cs:errorBar>
  <cs:floor>
    <cs:lnRef idx="0"/>
    <cs:fillRef idx="0"/>
    <cs:effectRef idx="0"/>
    <cs:fontRef idx="minor">
      <a:sysClr val="windowText" lastClr="000000"/>
    </cs:fontRef>
    <cs:spPr>
      <a:noFill/>
      <a:ln>
        <a:noFill/>
      </a:ln>
    </cs:spPr>
  </cs:floor>
  <cs:gridlineMajor>
    <cs:lnRef idx="0"/>
    <cs:fillRef idx="0"/>
    <cs:effectRef idx="0"/>
    <cs:fontRef idx="minor">
      <a:sysClr val="windowText" lastClr="000000"/>
    </cs:fontRef>
    <cs:spPr>
      <a:ln w="9525" cap="flat" cmpd="sng" algn="ctr">
        <a:solidFill>
          <a:sysClr val="windowText" lastClr="000000">
            <a:lumMod val="15000"/>
            <a:lumOff val="85000"/>
          </a:sysClr>
        </a:solidFill>
        <a:round/>
      </a:ln>
    </cs:spPr>
  </cs:gridlineMajor>
  <cs:gridlineMinor>
    <cs:lnRef idx="0"/>
    <cs:fillRef idx="0"/>
    <cs:effectRef idx="0"/>
    <cs:fontRef idx="minor">
      <a:sysClr val="windowText" lastClr="000000"/>
    </cs:fontRef>
    <cs:spPr>
      <a:ln w="9525" cap="flat" cmpd="sng" algn="ctr">
        <a:solidFill>
          <a:sysClr val="windowText" lastClr="000000">
            <a:lumMod val="5000"/>
            <a:lumOff val="95000"/>
          </a:sysClr>
        </a:solidFill>
        <a:round/>
      </a:ln>
    </cs:spPr>
  </cs:gridlineMinor>
  <cs:hiLoLine>
    <cs:lnRef idx="0"/>
    <cs:fillRef idx="0"/>
    <cs:effectRef idx="0"/>
    <cs:fontRef idx="minor">
      <a:sysClr val="windowText" lastClr="000000"/>
    </cs:fontRef>
    <cs:spPr>
      <a:ln w="9525" cap="flat" cmpd="sng" algn="ctr">
        <a:solidFill>
          <a:sysClr val="windowText" lastClr="000000">
            <a:lumMod val="50000"/>
            <a:lumOff val="50000"/>
          </a:sysClr>
        </a:solidFill>
        <a:round/>
      </a:ln>
    </cs:spPr>
  </cs:hiLoLine>
  <cs:leaderLine>
    <cs:lnRef idx="0"/>
    <cs:fillRef idx="0"/>
    <cs:effectRef idx="0"/>
    <cs:fontRef idx="minor">
      <a:sysClr val="windowText" lastClr="000000"/>
    </cs:fontRef>
    <cs:spPr>
      <a:ln w="9525" cap="flat" cmpd="sng" algn="ctr">
        <a:solidFill>
          <a:sysClr val="windowText" lastClr="000000">
            <a:lumMod val="35000"/>
            <a:lumOff val="65000"/>
          </a:sysClr>
        </a:solidFill>
        <a:round/>
      </a:ln>
    </cs:spPr>
  </cs:leaderLine>
  <cs:legend>
    <cs:lnRef idx="0"/>
    <cs:fillRef idx="0"/>
    <cs:effectRef idx="0"/>
    <cs:fontRef idx="minor">
      <a:sysClr val="windowText" lastClr="000000">
        <a:lumMod val="65000"/>
        <a:lumOff val="35000"/>
      </a:sysClr>
    </cs:fontRef>
    <cs:defRPr sz="1195" kern="1200"/>
  </cs:legend>
  <cs:plotArea mods="allowNoFillOverride allowNoLineOverride">
    <cs:lnRef idx="0"/>
    <cs:fillRef idx="0"/>
    <cs:effectRef idx="0"/>
    <cs:fontRef idx="minor">
      <a:sysClr val="windowText" lastClr="000000"/>
    </cs:fontRef>
  </cs:plotArea>
  <cs:plotArea3D mods="allowNoFillOverride allowNoLineOverride">
    <cs:lnRef idx="0"/>
    <cs:fillRef idx="0"/>
    <cs:effectRef idx="0"/>
    <cs:fontRef idx="minor">
      <a:sysClr val="windowText" lastClr="000000"/>
    </cs:fontRef>
  </cs:plotArea3D>
  <cs:seriesAxis>
    <cs:lnRef idx="0"/>
    <cs:fillRef idx="0"/>
    <cs:effectRef idx="0"/>
    <cs:fontRef idx="minor">
      <a:sysClr val="windowText" lastClr="000000">
        <a:lumMod val="65000"/>
        <a:lumOff val="35000"/>
      </a:sysClr>
    </cs:fontRef>
    <cs:defRPr sz="1195" kern="1200"/>
  </cs:seriesAxis>
  <cs:seriesLine>
    <cs:lnRef idx="0"/>
    <cs:fillRef idx="0"/>
    <cs:effectRef idx="0"/>
    <cs:fontRef idx="minor">
      <a:sysClr val="windowText" lastClr="000000"/>
    </cs:fontRef>
    <cs:spPr>
      <a:ln w="9525" cap="flat" cmpd="sng" algn="ctr">
        <a:solidFill>
          <a:sysClr val="windowText" lastClr="000000">
            <a:lumMod val="35000"/>
            <a:lumOff val="65000"/>
          </a:sysClr>
        </a:solidFill>
        <a:round/>
      </a:ln>
    </cs:spPr>
  </cs:seriesLine>
  <cs:title>
    <cs:lnRef idx="0"/>
    <cs:fillRef idx="0"/>
    <cs:effectRef idx="0"/>
    <cs:fontRef idx="minor">
      <a:sysClr val="windowText" lastClr="000000">
        <a:lumMod val="65000"/>
        <a:lumOff val="35000"/>
      </a:sys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ysClr val="windowText" lastClr="000000"/>
    </cs:fontRef>
    <cs:spPr>
      <a:ln w="19050" cap="rnd">
        <a:solidFill>
          <a:srgbClr val="FFFFFF"/>
        </a:solidFill>
        <a:prstDash val="sysDot"/>
      </a:ln>
    </cs:spPr>
  </cs:trendline>
  <cs:trendlineLabel>
    <cs:lnRef idx="0"/>
    <cs:fillRef idx="0"/>
    <cs:effectRef idx="0"/>
    <cs:fontRef idx="minor">
      <a:sysClr val="windowText" lastClr="000000">
        <a:lumMod val="65000"/>
        <a:lumOff val="35000"/>
      </a:sysClr>
    </cs:fontRef>
    <cs:defRPr sz="1195" kern="1200"/>
  </cs:trendlineLabel>
  <cs:upBar>
    <cs:lnRef idx="0"/>
    <cs:fillRef idx="0"/>
    <cs:effectRef idx="0"/>
    <cs:fontRef idx="minor">
      <a:sysClr val="windowText" lastClr="000000"/>
    </cs:fontRef>
    <cs:spPr>
      <a:solidFill>
        <a:sysClr val="window" lastClr="FFFFFF"/>
      </a:solidFill>
      <a:ln w="9525" cap="flat" cmpd="sng" algn="ctr">
        <a:solidFill>
          <a:sysClr val="windowText" lastClr="000000">
            <a:lumMod val="65000"/>
            <a:lumOff val="35000"/>
          </a:sysClr>
        </a:solidFill>
        <a:round/>
      </a:ln>
    </cs:spPr>
  </cs:upBar>
  <cs:valueAxis>
    <cs:lnRef idx="0"/>
    <cs:fillRef idx="0"/>
    <cs:effectRef idx="0"/>
    <cs:fontRef idx="minor">
      <a:sysClr val="windowText" lastClr="000000">
        <a:lumMod val="65000"/>
        <a:lumOff val="35000"/>
      </a:sysClr>
    </cs:fontRef>
    <cs:defRPr sz="1195" kern="1200"/>
  </cs:valueAxis>
  <cs:wall>
    <cs:lnRef idx="0"/>
    <cs:fillRef idx="0"/>
    <cs:effectRef idx="0"/>
    <cs:fontRef idx="minor">
      <a:sysClr val="windowText" lastClr="000000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" y="365125"/>
            <a:ext cx="2133600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3.xml"/><Relationship Id="rId3" Type="http://schemas.openxmlformats.org/officeDocument/2006/relationships/image" Target="../media/image4.png"/><Relationship Id="rId2" Type="http://schemas.openxmlformats.org/officeDocument/2006/relationships/image" Target="../media/image3.webp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image" Target="../media/image14.jpeg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image" Target="../media/image16.jpeg"/><Relationship Id="rId7" Type="http://schemas.openxmlformats.org/officeDocument/2006/relationships/tags" Target="../tags/tag98.xml"/><Relationship Id="rId6" Type="http://schemas.openxmlformats.org/officeDocument/2006/relationships/image" Target="../media/image15.jpeg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06.xml"/><Relationship Id="rId15" Type="http://schemas.openxmlformats.org/officeDocument/2006/relationships/tags" Target="../tags/tag105.xml"/><Relationship Id="rId14" Type="http://schemas.openxmlformats.org/officeDocument/2006/relationships/tags" Target="../tags/tag104.xml"/><Relationship Id="rId13" Type="http://schemas.openxmlformats.org/officeDocument/2006/relationships/tags" Target="../tags/tag103.xml"/><Relationship Id="rId12" Type="http://schemas.openxmlformats.org/officeDocument/2006/relationships/tags" Target="../tags/tag102.xml"/><Relationship Id="rId11" Type="http://schemas.openxmlformats.org/officeDocument/2006/relationships/tags" Target="../tags/tag101.xml"/><Relationship Id="rId10" Type="http://schemas.openxmlformats.org/officeDocument/2006/relationships/tags" Target="../tags/tag100.xml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14.xml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19.xml"/><Relationship Id="rId5" Type="http://schemas.openxmlformats.org/officeDocument/2006/relationships/image" Target="../media/image19.png"/><Relationship Id="rId4" Type="http://schemas.openxmlformats.org/officeDocument/2006/relationships/tags" Target="../tags/tag118.xml"/><Relationship Id="rId3" Type="http://schemas.openxmlformats.org/officeDocument/2006/relationships/image" Target="../media/image18.png"/><Relationship Id="rId2" Type="http://schemas.openxmlformats.org/officeDocument/2006/relationships/tags" Target="../tags/tag117.xml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image" Target="../media/image20.jpeg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image" Target="../media/image17.png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image" Target="../media/image21.png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34.xml"/><Relationship Id="rId11" Type="http://schemas.openxmlformats.org/officeDocument/2006/relationships/image" Target="../media/image17.png"/><Relationship Id="rId10" Type="http://schemas.openxmlformats.org/officeDocument/2006/relationships/tags" Target="../tags/tag133.xml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5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6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6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image" Target="../media/image2.jpeg"/><Relationship Id="rId1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image" Target="../media/image10.png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image" Target="../media/image9.png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83.xml"/><Relationship Id="rId11" Type="http://schemas.openxmlformats.org/officeDocument/2006/relationships/image" Target="../media/image11.png"/><Relationship Id="rId10" Type="http://schemas.openxmlformats.org/officeDocument/2006/relationships/tags" Target="../tags/tag82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image" Target="../media/image12.png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9.xml"/><Relationship Id="rId2" Type="http://schemas.openxmlformats.org/officeDocument/2006/relationships/image" Target="../media/image13.jpe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17170" y="212725"/>
            <a:ext cx="11757025" cy="639254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50000"/>
              </a:lnSpc>
            </a:pPr>
            <a:endParaRPr lang="en-US" altLang="zh-CN" sz="3200">
              <a:solidFill>
                <a:schemeClr val="tx1"/>
              </a:solidFill>
            </a:endParaRPr>
          </a:p>
        </p:txBody>
      </p:sp>
      <p:pic>
        <p:nvPicPr>
          <p:cNvPr id="23" name="图片 22"/>
          <p:cNvPicPr/>
          <p:nvPr/>
        </p:nvPicPr>
        <p:blipFill>
          <a:blip r:embed="rId2"/>
        </p:blipFill>
        <p:spPr>
          <a:xfrm>
            <a:off x="7851775" y="554990"/>
            <a:ext cx="4340225" cy="6384925"/>
          </a:xfrm>
          <a:prstGeom prst="rect">
            <a:avLst/>
          </a:prstGeom>
        </p:spPr>
      </p:pic>
      <p:sp>
        <p:nvSpPr>
          <p:cNvPr id="24" name="AutoShape 5"/>
          <p:cNvSpPr/>
          <p:nvPr/>
        </p:nvSpPr>
        <p:spPr>
          <a:xfrm>
            <a:off x="1508760" y="411163"/>
            <a:ext cx="6248400" cy="2286000"/>
          </a:xfrm>
          <a:prstGeom prst="cloudCallout">
            <a:avLst>
              <a:gd name="adj1" fmla="val 73313"/>
              <a:gd name="adj2" fmla="val 7319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eaLnBrk="1" hangingPunct="1"/>
            <a:r>
              <a:rPr lang="zh-CN" altLang="en-US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“朕为始皇帝。后世以计数,二世三世至于万世,传之无穷”</a:t>
            </a:r>
            <a:endParaRPr lang="zh-CN" altLang="en-US" sz="3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eaLnBrk="1" hangingPunct="1"/>
            <a:endParaRPr lang="zh-CN" altLang="en-US" sz="3200">
              <a:solidFill>
                <a:schemeClr val="tx2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15" y="2336800"/>
            <a:ext cx="1887220" cy="18351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529715" y="4144010"/>
            <a:ext cx="6020435" cy="1033780"/>
            <a:chOff x="2409" y="6526"/>
            <a:chExt cx="9481" cy="1628"/>
          </a:xfrm>
        </p:grpSpPr>
        <p:cxnSp>
          <p:nvCxnSpPr>
            <p:cNvPr id="25" name="直接箭头连接符 24"/>
            <p:cNvCxnSpPr/>
            <p:nvPr/>
          </p:nvCxnSpPr>
          <p:spPr>
            <a:xfrm flipV="1">
              <a:off x="2463" y="7384"/>
              <a:ext cx="9067" cy="45"/>
            </a:xfrm>
            <a:prstGeom prst="straightConnector1">
              <a:avLst/>
            </a:prstGeom>
            <a:ln w="76200" cap="flat" cmpd="sng">
              <a:solidFill>
                <a:schemeClr val="bg1"/>
              </a:solidFill>
              <a:prstDash val="solid"/>
              <a:headEnd type="none" w="med" len="med"/>
              <a:tailEnd type="arrow" w="med" len="med"/>
            </a:ln>
          </p:spPr>
        </p:cxnSp>
        <p:sp>
          <p:nvSpPr>
            <p:cNvPr id="26" name="文本框 92"/>
            <p:cNvSpPr txBox="1"/>
            <p:nvPr/>
          </p:nvSpPr>
          <p:spPr>
            <a:xfrm>
              <a:off x="2980" y="7526"/>
              <a:ext cx="227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R="0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0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汉仪劲楷简" panose="00020600040101010101" charset="-122"/>
                </a:rPr>
                <a:t>前</a:t>
              </a:r>
              <a:r>
                <a:rPr kumimoji="0" lang="en-US" altLang="zh-CN" sz="20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汉仪劲楷简" panose="00020600040101010101" charset="-122"/>
                </a:rPr>
                <a:t>221</a:t>
              </a:r>
              <a:r>
                <a:rPr kumimoji="0" lang="zh-CN" altLang="en-US" sz="20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汉仪劲楷简" panose="00020600040101010101" charset="-122"/>
                </a:rPr>
                <a:t>年</a:t>
              </a:r>
              <a:endParaRPr kumimoji="0" lang="zh-CN" altLang="en-US" sz="2000" kern="1200" cap="none" spc="0" normalizeH="0" baseline="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endParaRPr>
            </a:p>
          </p:txBody>
        </p:sp>
        <p:sp>
          <p:nvSpPr>
            <p:cNvPr id="27" name="文本框 93"/>
            <p:cNvSpPr txBox="1"/>
            <p:nvPr/>
          </p:nvSpPr>
          <p:spPr>
            <a:xfrm>
              <a:off x="6260" y="7524"/>
              <a:ext cx="227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R="0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0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汉仪劲楷简" panose="00020600040101010101" charset="-122"/>
                </a:rPr>
                <a:t>前</a:t>
              </a:r>
              <a:r>
                <a:rPr kumimoji="0" lang="en-US" altLang="zh-CN" sz="20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汉仪劲楷简" panose="00020600040101010101" charset="-122"/>
                </a:rPr>
                <a:t>210</a:t>
              </a:r>
              <a:r>
                <a:rPr kumimoji="0" lang="zh-CN" altLang="en-US" sz="20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汉仪劲楷简" panose="00020600040101010101" charset="-122"/>
                </a:rPr>
                <a:t>年</a:t>
              </a:r>
              <a:endParaRPr kumimoji="0" lang="zh-CN" altLang="en-US" sz="2000" kern="1200" cap="none" spc="0" normalizeH="0" baseline="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endParaRPr>
            </a:p>
          </p:txBody>
        </p:sp>
        <p:sp>
          <p:nvSpPr>
            <p:cNvPr id="28" name="文本框 94"/>
            <p:cNvSpPr txBox="1"/>
            <p:nvPr/>
          </p:nvSpPr>
          <p:spPr>
            <a:xfrm>
              <a:off x="8540" y="7491"/>
              <a:ext cx="227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R="0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0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汉仪劲楷简" panose="00020600040101010101" charset="-122"/>
                </a:rPr>
                <a:t>前</a:t>
              </a:r>
              <a:r>
                <a:rPr kumimoji="0" lang="en-US" altLang="zh-CN" sz="20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汉仪劲楷简" panose="00020600040101010101" charset="-122"/>
                </a:rPr>
                <a:t>207</a:t>
              </a:r>
              <a:r>
                <a:rPr kumimoji="0" lang="zh-CN" altLang="en-US" sz="20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汉仪劲楷简" panose="00020600040101010101" charset="-122"/>
                </a:rPr>
                <a:t>年</a:t>
              </a:r>
              <a:endParaRPr kumimoji="0" lang="zh-CN" altLang="en-US" sz="2000" kern="1200" cap="none" spc="0" normalizeH="0" baseline="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endParaRPr>
            </a:p>
          </p:txBody>
        </p:sp>
        <p:sp>
          <p:nvSpPr>
            <p:cNvPr id="29" name="文本框 95"/>
            <p:cNvSpPr txBox="1"/>
            <p:nvPr/>
          </p:nvSpPr>
          <p:spPr>
            <a:xfrm>
              <a:off x="2410" y="6526"/>
              <a:ext cx="3103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R="0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+mn-cs"/>
                </a:rPr>
                <a:t>秦统一中国</a:t>
              </a:r>
              <a:endParaRPr kumimoji="0" lang="zh-CN" altLang="en-US" sz="2400" kern="1200" cap="none" spc="0" normalizeH="0" baseline="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+mn-cs"/>
              </a:endParaRPr>
            </a:p>
          </p:txBody>
        </p:sp>
        <p:sp>
          <p:nvSpPr>
            <p:cNvPr id="30" name="文本框 96"/>
            <p:cNvSpPr txBox="1"/>
            <p:nvPr/>
          </p:nvSpPr>
          <p:spPr>
            <a:xfrm>
              <a:off x="5900" y="6526"/>
              <a:ext cx="310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R="0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+mn-cs"/>
                </a:rPr>
                <a:t>秦二世继位</a:t>
              </a:r>
              <a:endParaRPr kumimoji="0" lang="zh-CN" altLang="en-US" sz="2400" kern="1200" cap="none" spc="0" normalizeH="0" baseline="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+mn-cs"/>
              </a:endParaRPr>
            </a:p>
          </p:txBody>
        </p:sp>
        <p:sp>
          <p:nvSpPr>
            <p:cNvPr id="31" name="文本框 97"/>
            <p:cNvSpPr txBox="1"/>
            <p:nvPr/>
          </p:nvSpPr>
          <p:spPr>
            <a:xfrm>
              <a:off x="8788" y="6526"/>
              <a:ext cx="3103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R="0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+mn-cs"/>
                </a:rPr>
                <a:t>秦亡</a:t>
              </a:r>
              <a:endParaRPr kumimoji="0" lang="zh-CN" altLang="en-US" sz="2400" kern="1200" cap="none" spc="0" normalizeH="0" baseline="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+mn-cs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9210" y="7216"/>
              <a:ext cx="400" cy="515"/>
              <a:chOff x="12365" y="7540"/>
              <a:chExt cx="400" cy="515"/>
            </a:xfrm>
          </p:grpSpPr>
          <p:sp>
            <p:nvSpPr>
              <p:cNvPr id="33" name="타원 169"/>
              <p:cNvSpPr/>
              <p:nvPr/>
            </p:nvSpPr>
            <p:spPr>
              <a:xfrm>
                <a:off x="12365" y="7540"/>
                <a:ext cx="400" cy="338"/>
              </a:xfrm>
              <a:prstGeom prst="ellipse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汉仪劲楷简" panose="00020600040101010101" charset="-122"/>
                  <a:ea typeface="汉仪劲楷简" panose="00020600040101010101" charset="-122"/>
                  <a:cs typeface="+mn-cs"/>
                </a:endParaRPr>
              </a:p>
            </p:txBody>
          </p:sp>
          <p:grpSp>
            <p:nvGrpSpPr>
              <p:cNvPr id="3097" name="组合 27"/>
              <p:cNvGrpSpPr/>
              <p:nvPr/>
            </p:nvGrpSpPr>
            <p:grpSpPr>
              <a:xfrm>
                <a:off x="12504" y="7665"/>
                <a:ext cx="124" cy="390"/>
                <a:chOff x="12503" y="7656"/>
                <a:chExt cx="124" cy="390"/>
              </a:xfrm>
            </p:grpSpPr>
            <p:sp>
              <p:nvSpPr>
                <p:cNvPr id="34" name="타원 169"/>
                <p:cNvSpPr/>
                <p:nvPr/>
              </p:nvSpPr>
              <p:spPr>
                <a:xfrm>
                  <a:off x="12504" y="7656"/>
                  <a:ext cx="123" cy="105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3175" cap="flat" cmpd="sng" algn="ctr">
                  <a:noFill/>
                  <a:prstDash val="soli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30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ko-KR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汉仪劲楷简" panose="00020600040101010101" charset="-122"/>
                    <a:ea typeface="汉仪劲楷简" panose="00020600040101010101" charset="-122"/>
                    <a:cs typeface="+mn-cs"/>
                  </a:endParaRPr>
                </a:p>
              </p:txBody>
            </p:sp>
            <p:cxnSp>
              <p:nvCxnSpPr>
                <p:cNvPr id="35" name="Straight Connector 76"/>
                <p:cNvCxnSpPr/>
                <p:nvPr/>
              </p:nvCxnSpPr>
              <p:spPr>
                <a:xfrm flipH="1" flipV="1">
                  <a:off x="12559" y="7896"/>
                  <a:ext cx="0" cy="150"/>
                </a:xfrm>
                <a:prstGeom prst="line">
                  <a:avLst/>
                </a:prstGeom>
                <a:ln w="15875" cap="rnd">
                  <a:solidFill>
                    <a:schemeClr val="tx2">
                      <a:lumMod val="50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6" name="组合 35"/>
            <p:cNvGrpSpPr/>
            <p:nvPr/>
          </p:nvGrpSpPr>
          <p:grpSpPr>
            <a:xfrm>
              <a:off x="3593" y="7216"/>
              <a:ext cx="400" cy="515"/>
              <a:chOff x="12365" y="7540"/>
              <a:chExt cx="400" cy="515"/>
            </a:xfrm>
          </p:grpSpPr>
          <p:sp>
            <p:nvSpPr>
              <p:cNvPr id="37" name="타원 169"/>
              <p:cNvSpPr/>
              <p:nvPr/>
            </p:nvSpPr>
            <p:spPr>
              <a:xfrm>
                <a:off x="12365" y="7540"/>
                <a:ext cx="400" cy="338"/>
              </a:xfrm>
              <a:prstGeom prst="ellipse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汉仪劲楷简" panose="00020600040101010101" charset="-122"/>
                  <a:ea typeface="汉仪劲楷简" panose="00020600040101010101" charset="-122"/>
                  <a:cs typeface="+mn-cs"/>
                </a:endParaRPr>
              </a:p>
            </p:txBody>
          </p:sp>
          <p:grpSp>
            <p:nvGrpSpPr>
              <p:cNvPr id="3093" name="组合 32"/>
              <p:cNvGrpSpPr/>
              <p:nvPr/>
            </p:nvGrpSpPr>
            <p:grpSpPr>
              <a:xfrm>
                <a:off x="12504" y="7665"/>
                <a:ext cx="124" cy="390"/>
                <a:chOff x="12503" y="7656"/>
                <a:chExt cx="124" cy="390"/>
              </a:xfrm>
            </p:grpSpPr>
            <p:sp>
              <p:nvSpPr>
                <p:cNvPr id="38" name="타원 169"/>
                <p:cNvSpPr/>
                <p:nvPr/>
              </p:nvSpPr>
              <p:spPr>
                <a:xfrm>
                  <a:off x="12504" y="7656"/>
                  <a:ext cx="122" cy="105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3175" cap="flat" cmpd="sng" algn="ctr">
                  <a:noFill/>
                  <a:prstDash val="soli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30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ko-KR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汉仪劲楷简" panose="00020600040101010101" charset="-122"/>
                    <a:ea typeface="汉仪劲楷简" panose="00020600040101010101" charset="-122"/>
                    <a:cs typeface="+mn-cs"/>
                  </a:endParaRPr>
                </a:p>
              </p:txBody>
            </p:sp>
            <p:cxnSp>
              <p:nvCxnSpPr>
                <p:cNvPr id="39" name="Straight Connector 76"/>
                <p:cNvCxnSpPr/>
                <p:nvPr/>
              </p:nvCxnSpPr>
              <p:spPr>
                <a:xfrm flipH="1" flipV="1">
                  <a:off x="12559" y="7896"/>
                  <a:ext cx="0" cy="150"/>
                </a:xfrm>
                <a:prstGeom prst="line">
                  <a:avLst/>
                </a:prstGeom>
                <a:ln w="15875" cap="rnd">
                  <a:solidFill>
                    <a:schemeClr val="tx2">
                      <a:lumMod val="50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0" name="组合 39"/>
            <p:cNvGrpSpPr/>
            <p:nvPr/>
          </p:nvGrpSpPr>
          <p:grpSpPr>
            <a:xfrm>
              <a:off x="6933" y="7216"/>
              <a:ext cx="400" cy="515"/>
              <a:chOff x="12365" y="7540"/>
              <a:chExt cx="400" cy="515"/>
            </a:xfrm>
          </p:grpSpPr>
          <p:sp>
            <p:nvSpPr>
              <p:cNvPr id="41" name="타원 169"/>
              <p:cNvSpPr/>
              <p:nvPr/>
            </p:nvSpPr>
            <p:spPr>
              <a:xfrm>
                <a:off x="12365" y="7540"/>
                <a:ext cx="400" cy="338"/>
              </a:xfrm>
              <a:prstGeom prst="ellipse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汉仪劲楷简" panose="00020600040101010101" charset="-122"/>
                  <a:ea typeface="汉仪劲楷简" panose="00020600040101010101" charset="-122"/>
                  <a:cs typeface="+mn-cs"/>
                </a:endParaRPr>
              </a:p>
            </p:txBody>
          </p:sp>
          <p:grpSp>
            <p:nvGrpSpPr>
              <p:cNvPr id="3089" name="组合 37"/>
              <p:cNvGrpSpPr/>
              <p:nvPr/>
            </p:nvGrpSpPr>
            <p:grpSpPr>
              <a:xfrm>
                <a:off x="12504" y="7665"/>
                <a:ext cx="124" cy="390"/>
                <a:chOff x="12503" y="7656"/>
                <a:chExt cx="124" cy="390"/>
              </a:xfrm>
            </p:grpSpPr>
            <p:sp>
              <p:nvSpPr>
                <p:cNvPr id="42" name="타원 169"/>
                <p:cNvSpPr/>
                <p:nvPr/>
              </p:nvSpPr>
              <p:spPr>
                <a:xfrm>
                  <a:off x="12504" y="7656"/>
                  <a:ext cx="122" cy="105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3175" cap="flat" cmpd="sng" algn="ctr">
                  <a:noFill/>
                  <a:prstDash val="soli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30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ko-KR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汉仪劲楷简" panose="00020600040101010101" charset="-122"/>
                    <a:ea typeface="汉仪劲楷简" panose="00020600040101010101" charset="-122"/>
                    <a:cs typeface="+mn-cs"/>
                  </a:endParaRPr>
                </a:p>
              </p:txBody>
            </p:sp>
            <p:cxnSp>
              <p:nvCxnSpPr>
                <p:cNvPr id="43" name="Straight Connector 76"/>
                <p:cNvCxnSpPr/>
                <p:nvPr/>
              </p:nvCxnSpPr>
              <p:spPr>
                <a:xfrm flipH="1" flipV="1">
                  <a:off x="12559" y="7896"/>
                  <a:ext cx="0" cy="150"/>
                </a:xfrm>
                <a:prstGeom prst="line">
                  <a:avLst/>
                </a:prstGeom>
                <a:ln w="15875" cap="rnd">
                  <a:solidFill>
                    <a:schemeClr val="tx2">
                      <a:lumMod val="50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4" name="直接箭头连接符 43"/>
            <p:cNvCxnSpPr/>
            <p:nvPr/>
          </p:nvCxnSpPr>
          <p:spPr>
            <a:xfrm flipV="1">
              <a:off x="2462" y="7384"/>
              <a:ext cx="9067" cy="45"/>
            </a:xfrm>
            <a:prstGeom prst="straightConnector1">
              <a:avLst/>
            </a:prstGeom>
            <a:ln w="76200" cap="flat" cmpd="sng">
              <a:solidFill>
                <a:srgbClr val="C00000"/>
              </a:solidFill>
              <a:prstDash val="solid"/>
              <a:headEnd type="none" w="med" len="med"/>
              <a:tailEnd type="arrow" w="med" len="med"/>
            </a:ln>
          </p:spPr>
        </p:cxnSp>
        <p:sp>
          <p:nvSpPr>
            <p:cNvPr id="45" name="文本框 92"/>
            <p:cNvSpPr txBox="1"/>
            <p:nvPr/>
          </p:nvSpPr>
          <p:spPr>
            <a:xfrm>
              <a:off x="2979" y="7526"/>
              <a:ext cx="227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R="0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0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汉仪劲楷简" panose="00020600040101010101" charset="-122"/>
                </a:rPr>
                <a:t>前</a:t>
              </a:r>
              <a:r>
                <a:rPr kumimoji="0" lang="en-US" altLang="zh-CN" sz="20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汉仪劲楷简" panose="00020600040101010101" charset="-122"/>
                </a:rPr>
                <a:t>221</a:t>
              </a:r>
              <a:r>
                <a:rPr kumimoji="0" lang="zh-CN" altLang="en-US" sz="20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汉仪劲楷简" panose="00020600040101010101" charset="-122"/>
                </a:rPr>
                <a:t>年</a:t>
              </a:r>
              <a:endParaRPr kumimoji="0" lang="zh-CN" altLang="en-US" sz="2000" kern="1200" cap="none" spc="0" normalizeH="0" baseline="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endParaRPr>
            </a:p>
          </p:txBody>
        </p:sp>
        <p:sp>
          <p:nvSpPr>
            <p:cNvPr id="46" name="文本框 93"/>
            <p:cNvSpPr txBox="1"/>
            <p:nvPr/>
          </p:nvSpPr>
          <p:spPr>
            <a:xfrm>
              <a:off x="6259" y="7524"/>
              <a:ext cx="227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R="0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0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汉仪劲楷简" panose="00020600040101010101" charset="-122"/>
                </a:rPr>
                <a:t>前</a:t>
              </a:r>
              <a:r>
                <a:rPr kumimoji="0" lang="en-US" altLang="zh-CN" sz="20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汉仪劲楷简" panose="00020600040101010101" charset="-122"/>
                </a:rPr>
                <a:t>210</a:t>
              </a:r>
              <a:r>
                <a:rPr kumimoji="0" lang="zh-CN" altLang="en-US" sz="20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汉仪劲楷简" panose="00020600040101010101" charset="-122"/>
                </a:rPr>
                <a:t>年</a:t>
              </a:r>
              <a:endParaRPr kumimoji="0" lang="zh-CN" altLang="en-US" sz="2000" kern="1200" cap="none" spc="0" normalizeH="0" baseline="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endParaRPr>
            </a:p>
          </p:txBody>
        </p:sp>
        <p:sp>
          <p:nvSpPr>
            <p:cNvPr id="47" name="文本框 94"/>
            <p:cNvSpPr txBox="1"/>
            <p:nvPr/>
          </p:nvSpPr>
          <p:spPr>
            <a:xfrm>
              <a:off x="8539" y="7491"/>
              <a:ext cx="227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R="0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0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汉仪劲楷简" panose="00020600040101010101" charset="-122"/>
                </a:rPr>
                <a:t>前</a:t>
              </a:r>
              <a:r>
                <a:rPr kumimoji="0" lang="en-US" altLang="zh-CN" sz="20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汉仪劲楷简" panose="00020600040101010101" charset="-122"/>
                </a:rPr>
                <a:t>207</a:t>
              </a:r>
              <a:r>
                <a:rPr kumimoji="0" lang="zh-CN" altLang="en-US" sz="20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汉仪劲楷简" panose="00020600040101010101" charset="-122"/>
                </a:rPr>
                <a:t>年</a:t>
              </a:r>
              <a:endParaRPr kumimoji="0" lang="zh-CN" altLang="en-US" sz="2000" kern="1200" cap="none" spc="0" normalizeH="0" baseline="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endParaRPr>
            </a:p>
          </p:txBody>
        </p:sp>
        <p:sp>
          <p:nvSpPr>
            <p:cNvPr id="48" name="文本框 95"/>
            <p:cNvSpPr txBox="1"/>
            <p:nvPr/>
          </p:nvSpPr>
          <p:spPr>
            <a:xfrm>
              <a:off x="2409" y="6526"/>
              <a:ext cx="3103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R="0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+mn-cs"/>
                </a:rPr>
                <a:t>秦统一中国</a:t>
              </a:r>
              <a:endParaRPr kumimoji="0" lang="zh-CN" altLang="en-US" sz="2400" kern="1200" cap="none" spc="0" normalizeH="0" baseline="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+mn-cs"/>
              </a:endParaRPr>
            </a:p>
          </p:txBody>
        </p:sp>
        <p:sp>
          <p:nvSpPr>
            <p:cNvPr id="49" name="文本框 96"/>
            <p:cNvSpPr txBox="1"/>
            <p:nvPr/>
          </p:nvSpPr>
          <p:spPr>
            <a:xfrm>
              <a:off x="5899" y="6526"/>
              <a:ext cx="310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R="0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+mn-cs"/>
                </a:rPr>
                <a:t>秦二世继位</a:t>
              </a:r>
              <a:endParaRPr kumimoji="0" lang="zh-CN" altLang="en-US" sz="2400" kern="1200" cap="none" spc="0" normalizeH="0" baseline="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+mn-cs"/>
              </a:endParaRPr>
            </a:p>
          </p:txBody>
        </p:sp>
        <p:sp>
          <p:nvSpPr>
            <p:cNvPr id="50" name="文本框 97"/>
            <p:cNvSpPr txBox="1"/>
            <p:nvPr/>
          </p:nvSpPr>
          <p:spPr>
            <a:xfrm>
              <a:off x="8787" y="6526"/>
              <a:ext cx="3103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R="0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kern="1200" cap="none" spc="0" normalizeH="0" baseline="0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劲楷简" panose="00020600040101010101" charset="-122"/>
                  <a:ea typeface="汉仪劲楷简" panose="00020600040101010101" charset="-122"/>
                  <a:cs typeface="+mn-cs"/>
                </a:rPr>
                <a:t>秦亡</a:t>
              </a:r>
              <a:endParaRPr kumimoji="0" lang="zh-CN" altLang="en-US" sz="2400" kern="1200" cap="none" spc="0" normalizeH="0" baseline="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劲楷简" panose="00020600040101010101" charset="-122"/>
                <a:ea typeface="汉仪劲楷简" panose="00020600040101010101" charset="-122"/>
                <a:cs typeface="+mn-cs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9209" y="7216"/>
              <a:ext cx="400" cy="515"/>
              <a:chOff x="12365" y="7540"/>
              <a:chExt cx="400" cy="515"/>
            </a:xfrm>
          </p:grpSpPr>
          <p:sp>
            <p:nvSpPr>
              <p:cNvPr id="52" name="타원 169"/>
              <p:cNvSpPr/>
              <p:nvPr/>
            </p:nvSpPr>
            <p:spPr>
              <a:xfrm>
                <a:off x="12365" y="7540"/>
                <a:ext cx="400" cy="338"/>
              </a:xfrm>
              <a:prstGeom prst="ellipse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汉仪劲楷简" panose="00020600040101010101" charset="-122"/>
                  <a:ea typeface="汉仪劲楷简" panose="00020600040101010101" charset="-122"/>
                  <a:cs typeface="+mn-cs"/>
                </a:endParaRPr>
              </a:p>
            </p:txBody>
          </p:sp>
          <p:grpSp>
            <p:nvGrpSpPr>
              <p:cNvPr id="54" name="组合 27"/>
              <p:cNvGrpSpPr/>
              <p:nvPr/>
            </p:nvGrpSpPr>
            <p:grpSpPr>
              <a:xfrm>
                <a:off x="12504" y="7665"/>
                <a:ext cx="124" cy="390"/>
                <a:chOff x="12503" y="7656"/>
                <a:chExt cx="124" cy="390"/>
              </a:xfrm>
            </p:grpSpPr>
            <p:sp>
              <p:nvSpPr>
                <p:cNvPr id="55" name="타원 169"/>
                <p:cNvSpPr/>
                <p:nvPr/>
              </p:nvSpPr>
              <p:spPr>
                <a:xfrm>
                  <a:off x="12504" y="7656"/>
                  <a:ext cx="123" cy="105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3175" cap="flat" cmpd="sng" algn="ctr">
                  <a:noFill/>
                  <a:prstDash val="soli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30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ko-KR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汉仪劲楷简" panose="00020600040101010101" charset="-122"/>
                    <a:ea typeface="汉仪劲楷简" panose="00020600040101010101" charset="-122"/>
                    <a:cs typeface="+mn-cs"/>
                  </a:endParaRPr>
                </a:p>
              </p:txBody>
            </p:sp>
            <p:cxnSp>
              <p:nvCxnSpPr>
                <p:cNvPr id="56" name="Straight Connector 76"/>
                <p:cNvCxnSpPr/>
                <p:nvPr/>
              </p:nvCxnSpPr>
              <p:spPr>
                <a:xfrm flipH="1" flipV="1">
                  <a:off x="12559" y="7896"/>
                  <a:ext cx="0" cy="150"/>
                </a:xfrm>
                <a:prstGeom prst="line">
                  <a:avLst/>
                </a:prstGeom>
                <a:ln w="15875" cap="rnd">
                  <a:solidFill>
                    <a:schemeClr val="tx2">
                      <a:lumMod val="50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7" name="组合 56"/>
            <p:cNvGrpSpPr/>
            <p:nvPr/>
          </p:nvGrpSpPr>
          <p:grpSpPr>
            <a:xfrm>
              <a:off x="3592" y="7216"/>
              <a:ext cx="400" cy="515"/>
              <a:chOff x="12365" y="7540"/>
              <a:chExt cx="400" cy="515"/>
            </a:xfrm>
          </p:grpSpPr>
          <p:sp>
            <p:nvSpPr>
              <p:cNvPr id="58" name="타원 169"/>
              <p:cNvSpPr/>
              <p:nvPr/>
            </p:nvSpPr>
            <p:spPr>
              <a:xfrm>
                <a:off x="12365" y="7540"/>
                <a:ext cx="400" cy="338"/>
              </a:xfrm>
              <a:prstGeom prst="ellipse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汉仪劲楷简" panose="00020600040101010101" charset="-122"/>
                  <a:ea typeface="汉仪劲楷简" panose="00020600040101010101" charset="-122"/>
                  <a:cs typeface="+mn-cs"/>
                </a:endParaRPr>
              </a:p>
            </p:txBody>
          </p:sp>
          <p:grpSp>
            <p:nvGrpSpPr>
              <p:cNvPr id="59" name="组合 32"/>
              <p:cNvGrpSpPr/>
              <p:nvPr/>
            </p:nvGrpSpPr>
            <p:grpSpPr>
              <a:xfrm>
                <a:off x="12504" y="7665"/>
                <a:ext cx="124" cy="390"/>
                <a:chOff x="12503" y="7656"/>
                <a:chExt cx="124" cy="390"/>
              </a:xfrm>
            </p:grpSpPr>
            <p:sp>
              <p:nvSpPr>
                <p:cNvPr id="61" name="타원 169"/>
                <p:cNvSpPr/>
                <p:nvPr/>
              </p:nvSpPr>
              <p:spPr>
                <a:xfrm>
                  <a:off x="12504" y="7656"/>
                  <a:ext cx="122" cy="105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3175" cap="flat" cmpd="sng" algn="ctr">
                  <a:noFill/>
                  <a:prstDash val="soli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30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ko-KR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汉仪劲楷简" panose="00020600040101010101" charset="-122"/>
                    <a:ea typeface="汉仪劲楷简" panose="00020600040101010101" charset="-122"/>
                    <a:cs typeface="+mn-cs"/>
                  </a:endParaRPr>
                </a:p>
              </p:txBody>
            </p:sp>
            <p:cxnSp>
              <p:nvCxnSpPr>
                <p:cNvPr id="62" name="Straight Connector 76"/>
                <p:cNvCxnSpPr/>
                <p:nvPr/>
              </p:nvCxnSpPr>
              <p:spPr>
                <a:xfrm flipH="1" flipV="1">
                  <a:off x="12559" y="7896"/>
                  <a:ext cx="0" cy="150"/>
                </a:xfrm>
                <a:prstGeom prst="line">
                  <a:avLst/>
                </a:prstGeom>
                <a:ln w="15875" cap="rnd">
                  <a:solidFill>
                    <a:schemeClr val="tx2">
                      <a:lumMod val="50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3" name="组合 62"/>
            <p:cNvGrpSpPr/>
            <p:nvPr/>
          </p:nvGrpSpPr>
          <p:grpSpPr>
            <a:xfrm>
              <a:off x="6932" y="7216"/>
              <a:ext cx="400" cy="515"/>
              <a:chOff x="12365" y="7540"/>
              <a:chExt cx="400" cy="515"/>
            </a:xfrm>
          </p:grpSpPr>
          <p:sp>
            <p:nvSpPr>
              <p:cNvPr id="64" name="타원 169"/>
              <p:cNvSpPr/>
              <p:nvPr/>
            </p:nvSpPr>
            <p:spPr>
              <a:xfrm>
                <a:off x="12365" y="7540"/>
                <a:ext cx="400" cy="338"/>
              </a:xfrm>
              <a:prstGeom prst="ellipse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ko-KR" alt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汉仪劲楷简" panose="00020600040101010101" charset="-122"/>
                  <a:ea typeface="汉仪劲楷简" panose="00020600040101010101" charset="-122"/>
                  <a:cs typeface="+mn-cs"/>
                </a:endParaRPr>
              </a:p>
            </p:txBody>
          </p:sp>
          <p:grpSp>
            <p:nvGrpSpPr>
              <p:cNvPr id="65" name="组合 37"/>
              <p:cNvGrpSpPr/>
              <p:nvPr/>
            </p:nvGrpSpPr>
            <p:grpSpPr>
              <a:xfrm>
                <a:off x="12504" y="7665"/>
                <a:ext cx="124" cy="390"/>
                <a:chOff x="12503" y="7656"/>
                <a:chExt cx="124" cy="390"/>
              </a:xfrm>
            </p:grpSpPr>
            <p:sp>
              <p:nvSpPr>
                <p:cNvPr id="66" name="타원 169"/>
                <p:cNvSpPr/>
                <p:nvPr/>
              </p:nvSpPr>
              <p:spPr>
                <a:xfrm>
                  <a:off x="12504" y="7656"/>
                  <a:ext cx="122" cy="105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3175" cap="flat" cmpd="sng" algn="ctr">
                  <a:noFill/>
                  <a:prstDash val="soli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30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endParaRPr kumimoji="0" lang="ko-KR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汉仪劲楷简" panose="00020600040101010101" charset="-122"/>
                    <a:ea typeface="汉仪劲楷简" panose="00020600040101010101" charset="-122"/>
                    <a:cs typeface="+mn-cs"/>
                  </a:endParaRPr>
                </a:p>
              </p:txBody>
            </p:sp>
            <p:cxnSp>
              <p:nvCxnSpPr>
                <p:cNvPr id="67" name="Straight Connector 76"/>
                <p:cNvCxnSpPr/>
                <p:nvPr/>
              </p:nvCxnSpPr>
              <p:spPr>
                <a:xfrm flipH="1" flipV="1">
                  <a:off x="12559" y="7896"/>
                  <a:ext cx="0" cy="150"/>
                </a:xfrm>
                <a:prstGeom prst="line">
                  <a:avLst/>
                </a:prstGeom>
                <a:ln w="15875" cap="rnd">
                  <a:solidFill>
                    <a:schemeClr val="tx2">
                      <a:lumMod val="50000"/>
                    </a:schemeClr>
                  </a:solidFill>
                  <a:prstDash val="sys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8" name="圆角矩形 67"/>
          <p:cNvSpPr/>
          <p:nvPr/>
        </p:nvSpPr>
        <p:spPr>
          <a:xfrm>
            <a:off x="706755" y="5352415"/>
            <a:ext cx="7472045" cy="1192777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accent3">
                <a:lumMod val="50000"/>
              </a:schemeClr>
            </a:solidFill>
            <a:prstDash val="solid"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3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庞大的秦王朝为什么会昙花一现、迅速走向灭亡呢？</a:t>
            </a:r>
            <a:endParaRPr lang="zh-CN" altLang="en-US" sz="32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535" y="189865"/>
            <a:ext cx="11768455" cy="648970"/>
          </a:xfrm>
          <a:prstGeom prst="rect">
            <a:avLst/>
          </a:prstGeom>
          <a:solidFill>
            <a:schemeClr val="accent2">
              <a:lumMod val="50000"/>
              <a:alpha val="7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一、秦的暴政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7170" y="848360"/>
            <a:ext cx="11757025" cy="576707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ts val="5500"/>
              </a:lnSpc>
            </a:pP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31140" y="838835"/>
            <a:ext cx="149352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l"/>
            <a:r>
              <a:rPr lang="en-US" altLang="zh-CN" sz="3000" b="1">
                <a:solidFill>
                  <a:schemeClr val="tx1"/>
                </a:solidFill>
              </a:rPr>
              <a:t>1.</a:t>
            </a:r>
            <a:r>
              <a:rPr lang="zh-CN" altLang="en-US" sz="3000" b="1">
                <a:solidFill>
                  <a:schemeClr val="tx1"/>
                </a:solidFill>
              </a:rPr>
              <a:t>表现</a:t>
            </a:r>
            <a:endParaRPr lang="zh-CN" altLang="en-US" sz="3000" b="1">
              <a:solidFill>
                <a:schemeClr val="tx1"/>
              </a:solidFill>
            </a:endParaRPr>
          </a:p>
        </p:txBody>
      </p:sp>
      <p:sp>
        <p:nvSpPr>
          <p:cNvPr id="45" name="右箭头 44"/>
          <p:cNvSpPr/>
          <p:nvPr>
            <p:custDataLst>
              <p:tags r:id="rId2"/>
            </p:custDataLst>
          </p:nvPr>
        </p:nvSpPr>
        <p:spPr>
          <a:xfrm>
            <a:off x="5300345" y="3150870"/>
            <a:ext cx="848995" cy="611505"/>
          </a:xfrm>
          <a:prstGeom prst="rightArrow">
            <a:avLst/>
          </a:prstGeom>
          <a:gradFill>
            <a:gsLst>
              <a:gs pos="50000">
                <a:srgbClr val="E54C5E"/>
              </a:gs>
              <a:gs pos="0">
                <a:srgbClr val="E54C5E">
                  <a:lumMod val="25000"/>
                  <a:lumOff val="75000"/>
                </a:srgbClr>
              </a:gs>
              <a:gs pos="100000">
                <a:srgbClr val="E54C5E">
                  <a:lumMod val="85000"/>
                </a:srgbClr>
              </a:gs>
            </a:gsLst>
            <a:lin ang="5400000" scaled="1"/>
          </a:gradFill>
          <a:ln>
            <a:solidFill>
              <a:srgbClr val="EE822F"/>
            </a:solidFill>
          </a:ln>
        </p:spPr>
        <p:style>
          <a:lnRef idx="2">
            <a:srgbClr val="4874CB">
              <a:lumMod val="75000"/>
            </a:srgbClr>
          </a:lnRef>
          <a:fillRef idx="1">
            <a:srgbClr val="4874CB"/>
          </a:fillRef>
          <a:effectRef idx="0">
            <a:srgbClr val="FFFFFF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92265" y="1249045"/>
            <a:ext cx="3621405" cy="4359910"/>
          </a:xfrm>
          <a:prstGeom prst="rect">
            <a:avLst/>
          </a:prstGeom>
        </p:spPr>
      </p:pic>
      <p:sp>
        <p:nvSpPr>
          <p:cNvPr id="48" name="Text Box 1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9440000">
            <a:off x="6744970" y="2962275"/>
            <a:ext cx="3684905" cy="801370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ctr">
              <a:defRPr sz="2800" b="1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书魂体简" panose="02010600000101010101" charset="-122"/>
                <a:ea typeface="汉仪书魂体简" panose="02010600000101010101" charset="-122"/>
                <a:cs typeface="+mn-cs"/>
              </a:rPr>
              <a:t>起义！反抗！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汉仪书魂体简" panose="02010600000101010101" charset="-122"/>
              <a:ea typeface="汉仪书魂体简" panose="02010600000101010101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39800" y="1762125"/>
            <a:ext cx="257111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88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①赋税沉重；</a:t>
            </a:r>
            <a:endParaRPr lang="zh-CN" altLang="en-US" sz="32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9800" y="2345690"/>
            <a:ext cx="391033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88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zh-CN" altLang="en-US" sz="3200" b="1">
                <a:solidFill>
                  <a:srgbClr val="C00000"/>
                </a:solidFill>
                <a:latin typeface="Calibri" panose="020F0502020204030204" charset="0"/>
                <a:ea typeface="黑体" panose="02010609060101010101" charset="-122"/>
              </a:rPr>
              <a:t>②徭役、兵役繁重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；</a:t>
            </a:r>
            <a:endParaRPr lang="zh-CN" altLang="en-US" sz="32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25195" y="2923540"/>
            <a:ext cx="333438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88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l">
              <a:buClrTx/>
              <a:buSzTx/>
              <a:buFont typeface="Wingdings" panose="05000000000000000000" charset="0"/>
              <a:buNone/>
            </a:pPr>
            <a:r>
              <a:rPr lang="zh-CN" altLang="en-US" sz="3200" b="1">
                <a:solidFill>
                  <a:srgbClr val="C00000"/>
                </a:solidFill>
                <a:latin typeface="Calibri" panose="020F0502020204030204" charset="0"/>
                <a:ea typeface="黑体" panose="02010609060101010101" charset="-122"/>
                <a:sym typeface="+mn-ea"/>
              </a:rPr>
              <a:t>③刑</a:t>
            </a:r>
            <a:r>
              <a:rPr lang="zh-CN" altLang="en-US" sz="3200" b="1">
                <a:solidFill>
                  <a:srgbClr val="C00000"/>
                </a:solidFill>
                <a:latin typeface="Calibri" panose="020F0502020204030204" charset="0"/>
                <a:ea typeface="黑体" panose="02010609060101010101" charset="-122"/>
                <a:sym typeface="+mn-ea"/>
              </a:rPr>
              <a:t>法残酷；</a:t>
            </a:r>
            <a:endParaRPr lang="zh-CN" altLang="en-US" sz="3200" b="1">
              <a:solidFill>
                <a:srgbClr val="C00000"/>
              </a:solidFill>
              <a:latin typeface="Calibri" panose="020F0502020204030204" charset="0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39800" y="3512820"/>
            <a:ext cx="391033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88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zh-CN" altLang="en-US" sz="3200" b="1">
                <a:solidFill>
                  <a:srgbClr val="C00000"/>
                </a:solidFill>
                <a:latin typeface="Calibri" panose="020F0502020204030204" charset="0"/>
                <a:ea typeface="黑体" panose="02010609060101010101" charset="-122"/>
                <a:sym typeface="+mn-ea"/>
              </a:rPr>
              <a:t>④焚书坑儒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；</a:t>
            </a:r>
            <a:endParaRPr lang="zh-CN" altLang="en-US" sz="32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39800" y="4093210"/>
            <a:ext cx="391033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88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zh-CN" altLang="en-US" sz="3200" b="1">
                <a:solidFill>
                  <a:srgbClr val="C00000"/>
                </a:solidFill>
                <a:latin typeface="Calibri" panose="020F0502020204030204" charset="0"/>
                <a:ea typeface="黑体" panose="02010609060101010101" charset="-122"/>
                <a:sym typeface="+mn-ea"/>
              </a:rPr>
              <a:t>⑤二世残暴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；</a:t>
            </a:r>
            <a:endParaRPr lang="zh-CN" altLang="en-US" sz="32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  <p:bldP spid="45" grpId="0" bldLvl="0" animBg="1"/>
      <p:bldP spid="48" grpId="0" bldLvl="0" animBg="1"/>
      <p:bldP spid="23" grpId="0" bldLvl="0" animBg="1"/>
      <p:bldP spid="3" grpId="0" bldLvl="0" animBg="1"/>
      <p:bldP spid="4" grpId="0" bldLvl="0" animBg="1"/>
      <p:bldP spid="5" grpId="0" bldLvl="0" animBg="1"/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535" y="189865"/>
            <a:ext cx="11768455" cy="648970"/>
          </a:xfrm>
          <a:prstGeom prst="rect">
            <a:avLst/>
          </a:prstGeom>
          <a:solidFill>
            <a:schemeClr val="accent2">
              <a:lumMod val="50000"/>
              <a:alpha val="7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二、</a:t>
            </a:r>
            <a:r>
              <a:rPr lang="zh-CN" altLang="en-US" sz="3200" b="1">
                <a:solidFill>
                  <a:schemeClr val="bg1"/>
                </a:solidFill>
              </a:rPr>
              <a:t>陈胜、吴广起义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7170" y="848360"/>
            <a:ext cx="11757025" cy="576707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ts val="5500"/>
              </a:lnSpc>
            </a:pP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31140" y="838835"/>
            <a:ext cx="250888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l"/>
            <a:r>
              <a:rPr lang="en-US" altLang="zh-CN" sz="3000" b="1">
                <a:solidFill>
                  <a:schemeClr val="tx1"/>
                </a:solidFill>
              </a:rPr>
              <a:t>1.</a:t>
            </a:r>
            <a:r>
              <a:rPr lang="zh-CN" altLang="en-US" sz="3000" b="1">
                <a:solidFill>
                  <a:schemeClr val="tx1"/>
                </a:solidFill>
              </a:rPr>
              <a:t>概况、</a:t>
            </a:r>
            <a:r>
              <a:rPr lang="zh-CN" altLang="en-US" sz="3000" b="1">
                <a:sym typeface="+mn-ea"/>
              </a:rPr>
              <a:t>原因</a:t>
            </a:r>
            <a:endParaRPr lang="zh-CN" altLang="en-US" sz="3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11150" y="1442085"/>
            <a:ext cx="7311390" cy="3006151"/>
          </a:xfrm>
          <a:prstGeom prst="roundRect">
            <a:avLst/>
          </a:prstGeom>
          <a:noFill/>
          <a:ln w="12700" cmpd="sng">
            <a:solidFill>
              <a:schemeClr val="tx1"/>
            </a:solidFill>
            <a:prstDash val="solid"/>
          </a:ln>
        </p:spPr>
        <p:txBody>
          <a:bodyPr wrap="square" rtlCol="0" anchor="t" anchorCtr="0">
            <a:spAutoFit/>
          </a:bodyPr>
          <a:p>
            <a:pPr indent="0" algn="l" fontAlgn="auto">
              <a:buClrTx/>
              <a:buSzTx/>
              <a:buFontTx/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材料一：二世元年七月（公元前209年），发闾左适戍渔阳，九百人屯大泽乡。陈胜、吴广皆次当行，为屯长。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公等遇雨，皆已失期，失期当斩。藉第令毋斩（即使能免于斩刑），而戍死者固十六七。且壮士不死即已，死即举大名耳，王侯将相宁（nìng）有种乎！徒属皆曰：敬受命。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 algn="r">
              <a:buClrTx/>
              <a:buSzTx/>
              <a:buFontTx/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——司马迁《史记·陈涉世家》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8471" name="TextBox 4"/>
          <p:cNvSpPr txBox="1"/>
          <p:nvPr>
            <p:custDataLst>
              <p:tags r:id="rId3"/>
            </p:custDataLst>
          </p:nvPr>
        </p:nvSpPr>
        <p:spPr>
          <a:xfrm>
            <a:off x="311150" y="4150995"/>
            <a:ext cx="5318125" cy="52197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直接原因：遇雨误期，按律当斩</a:t>
            </a:r>
            <a:endParaRPr lang="zh-CN" altLang="en-US" sz="28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11150" y="6087745"/>
            <a:ext cx="3498850" cy="52197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根本原因：秦的暴政</a:t>
            </a:r>
            <a:endParaRPr lang="zh-CN" altLang="en-US" sz="28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231140" y="4784725"/>
            <a:ext cx="7136765" cy="142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>
                  <a:blip r:embed="rId6"/>
                  <a:srcRect/>
                  <a:stretch>
                    <a:fillRect l="-52207" t="-37858" r="1" b="-16892"/>
                  </a:stretch>
                </a:blipFill>
              </a14:hiddenFill>
            </a:ext>
          </a:extLst>
        </p:spPr>
        <p:txBody>
          <a:bodyPr wrap="square" rtlCol="0" anchor="t">
            <a:noAutofit/>
          </a:bodyPr>
          <a:p>
            <a:pPr marL="63500" marR="123825">
              <a:lnSpc>
                <a:spcPct val="100000"/>
              </a:lnSpc>
              <a:spcBef>
                <a:spcPts val="1555"/>
              </a:spcBef>
            </a:pPr>
            <a:r>
              <a:rPr lang="en-US" sz="2000" b="1" spc="-4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lang="en-US" sz="2800" spc="-4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sz="2800" spc="-4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有人认为“如果在前渔阳戍边的途中，没有遇见大雨，秦末</a:t>
            </a:r>
            <a:r>
              <a:rPr sz="28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农</a:t>
            </a:r>
            <a:r>
              <a:rPr sz="2800" spc="-4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民战争就不会爆发”。你赞同这一观点吗</a:t>
            </a:r>
            <a:r>
              <a:rPr sz="28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？</a:t>
            </a:r>
            <a:endParaRPr lang="zh-CN" altLang="en-US" sz="2800" smtClean="0">
              <a:solidFill>
                <a:schemeClr val="accent2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7686675" y="1567180"/>
            <a:ext cx="4198620" cy="378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90" name="Text Box 6"/>
          <p:cNvSpPr/>
          <p:nvPr>
            <p:custDataLst>
              <p:tags r:id="rId9"/>
            </p:custDataLst>
          </p:nvPr>
        </p:nvSpPr>
        <p:spPr>
          <a:xfrm>
            <a:off x="7686675" y="5351780"/>
            <a:ext cx="4198620" cy="586105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txBody>
          <a:bodyPr wrap="square" lIns="90170" tIns="46990" rIns="90170" bIns="46990" anchor="t" anchorCtr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3200" b="1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 b="1">
                <a:solidFill>
                  <a:srgbClr val="CC0000"/>
                </a:solidFill>
                <a:latin typeface="黑体" panose="02010609060101010101" charset="-122"/>
                <a:ea typeface="黑体" panose="02010609060101010101" charset="-122"/>
              </a:rPr>
              <a:t>斩木为兵、揭竿为旗</a:t>
            </a:r>
            <a:endParaRPr lang="zh-CN" altLang="en-US" sz="3200" b="1">
              <a:solidFill>
                <a:srgbClr val="CC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0"/>
            </p:custDataLst>
          </p:nvPr>
        </p:nvSpPr>
        <p:spPr>
          <a:xfrm>
            <a:off x="3727450" y="1651635"/>
            <a:ext cx="2106930" cy="312420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</p:spPr>
        <p:txBody>
          <a:bodyPr wrap="square" rtlCol="0" anchor="t">
            <a:noAutofit/>
          </a:bodyPr>
          <a:p>
            <a:endParaRPr lang="zh-CN" altLang="en-US" sz="28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>
            <a:off x="3314065" y="2030095"/>
            <a:ext cx="934085" cy="312420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</p:spPr>
        <p:txBody>
          <a:bodyPr wrap="square" rtlCol="0" anchor="t">
            <a:noAutofit/>
          </a:bodyPr>
          <a:p>
            <a:endParaRPr lang="zh-CN" altLang="en-US" sz="28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2"/>
            </p:custDataLst>
          </p:nvPr>
        </p:nvSpPr>
        <p:spPr>
          <a:xfrm>
            <a:off x="4468495" y="2030095"/>
            <a:ext cx="1627505" cy="312420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</p:spPr>
        <p:txBody>
          <a:bodyPr wrap="square" rtlCol="0" anchor="t">
            <a:noAutofit/>
          </a:bodyPr>
          <a:p>
            <a:endParaRPr lang="zh-CN" altLang="en-US" sz="28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94360" y="3116580"/>
            <a:ext cx="6760845" cy="675640"/>
            <a:chOff x="936" y="4908"/>
            <a:chExt cx="10647" cy="1064"/>
          </a:xfrm>
        </p:grpSpPr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9021" y="4908"/>
              <a:ext cx="2563" cy="492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0000"/>
              </a:schemeClr>
            </a:solidFill>
          </p:spPr>
          <p:txBody>
            <a:bodyPr wrap="square" rtlCol="0" anchor="t">
              <a:noAutofit/>
            </a:bodyPr>
            <a:p>
              <a:endParaRPr lang="zh-CN" altLang="en-US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936" y="5480"/>
              <a:ext cx="3879" cy="492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0000"/>
              </a:schemeClr>
            </a:solidFill>
          </p:spPr>
          <p:txBody>
            <a:bodyPr wrap="square" rtlCol="0" anchor="t">
              <a:noAutofit/>
            </a:bodyPr>
            <a:p>
              <a:endParaRPr lang="zh-CN" altLang="en-US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15"/>
            </p:custDataLst>
          </p:nvPr>
        </p:nvSpPr>
        <p:spPr>
          <a:xfrm>
            <a:off x="2536190" y="2389505"/>
            <a:ext cx="4401185" cy="312420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</p:spPr>
        <p:txBody>
          <a:bodyPr wrap="square" rtlCol="0" anchor="t">
            <a:noAutofit/>
          </a:bodyPr>
          <a:p>
            <a:endParaRPr lang="zh-CN" altLang="en-US" sz="28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  <p:bldP spid="18471" grpId="3" bldLvl="0" animBg="1"/>
      <p:bldP spid="3" grpId="0" bldLvl="0" animBg="1"/>
      <p:bldP spid="37890" grpId="0" bldLvl="0" animBg="1"/>
      <p:bldP spid="4" grpId="0" animBg="1"/>
      <p:bldP spid="4" grpId="1" animBg="1"/>
      <p:bldP spid="8" grpId="0" animBg="1"/>
      <p:bldP spid="8" grpId="1" animBg="1"/>
      <p:bldP spid="10" grpId="0" animBg="1"/>
      <p:bldP spid="10" grpId="1" animBg="1"/>
      <p:bldP spid="7" grpId="0"/>
      <p:bldP spid="7" grpId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535" y="189865"/>
            <a:ext cx="11768455" cy="648970"/>
          </a:xfrm>
          <a:prstGeom prst="rect">
            <a:avLst/>
          </a:prstGeom>
          <a:solidFill>
            <a:schemeClr val="accent2">
              <a:lumMod val="50000"/>
              <a:alpha val="7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二、</a:t>
            </a:r>
            <a:r>
              <a:rPr lang="zh-CN" altLang="en-US" sz="3200" b="1">
                <a:solidFill>
                  <a:schemeClr val="bg1"/>
                </a:solidFill>
              </a:rPr>
              <a:t>陈胜、吴广起义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7170" y="848360"/>
            <a:ext cx="11757025" cy="576707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ts val="5500"/>
              </a:lnSpc>
            </a:pP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31140" y="838835"/>
            <a:ext cx="149352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l"/>
            <a:r>
              <a:rPr lang="en-US" sz="3000" b="1">
                <a:solidFill>
                  <a:schemeClr val="tx1"/>
                </a:solidFill>
              </a:rPr>
              <a:t>2.</a:t>
            </a:r>
            <a:r>
              <a:rPr lang="zh-CN" altLang="en-US" sz="3000" b="1">
                <a:solidFill>
                  <a:schemeClr val="tx1"/>
                </a:solidFill>
              </a:rPr>
              <a:t>过程</a:t>
            </a:r>
            <a:endParaRPr lang="zh-CN" altLang="en-US" sz="3000" b="1">
              <a:solidFill>
                <a:schemeClr val="tx1"/>
              </a:solidFill>
            </a:endParaRPr>
          </a:p>
        </p:txBody>
      </p:sp>
      <p:cxnSp>
        <p:nvCxnSpPr>
          <p:cNvPr id="31747" name="直接箭头连接符 10"/>
          <p:cNvCxnSpPr/>
          <p:nvPr>
            <p:custDataLst>
              <p:tags r:id="rId2"/>
            </p:custDataLst>
          </p:nvPr>
        </p:nvCxnSpPr>
        <p:spPr>
          <a:xfrm>
            <a:off x="9972040" y="1209040"/>
            <a:ext cx="30163" cy="3846513"/>
          </a:xfrm>
          <a:prstGeom prst="line">
            <a:avLst/>
          </a:prstGeom>
          <a:noFill/>
          <a:ln w="47625">
            <a:solidFill>
              <a:schemeClr val="accent2"/>
            </a:solidFill>
            <a:miter lim="800000"/>
            <a:tailEnd type="arrow"/>
          </a:ln>
        </p:spPr>
      </p:cxnSp>
      <p:sp>
        <p:nvSpPr>
          <p:cNvPr id="31748" name="文本框 5"/>
          <p:cNvSpPr txBox="1"/>
          <p:nvPr>
            <p:custDataLst>
              <p:tags r:id="rId3"/>
            </p:custDataLst>
          </p:nvPr>
        </p:nvSpPr>
        <p:spPr>
          <a:xfrm>
            <a:off x="9330690" y="1388957"/>
            <a:ext cx="1176867" cy="4603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lIns="91440" tIns="45720" rIns="91440" bIns="45720" anchor="t" anchorCtr="0">
            <a:spAutoFit/>
          </a:bodyPr>
          <a:lstStyle>
            <a:lvl1pPr marL="0" indent="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342900" indent="1143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685800" indent="2286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028700" indent="3429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1371600" indent="4572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大泽乡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31749" name="文本框 6"/>
          <p:cNvSpPr txBox="1"/>
          <p:nvPr>
            <p:custDataLst>
              <p:tags r:id="rId4"/>
            </p:custDataLst>
          </p:nvPr>
        </p:nvSpPr>
        <p:spPr>
          <a:xfrm>
            <a:off x="8496723" y="1949874"/>
            <a:ext cx="2976033" cy="4603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lIns="91440" tIns="45720" rIns="91440" bIns="45720" anchor="t" anchorCtr="0">
            <a:spAutoFit/>
          </a:bodyPr>
          <a:lstStyle>
            <a:lvl1pPr marL="0" indent="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342900" indent="1143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685800" indent="2286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028700" indent="3429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1371600" indent="4572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占陈县建立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张楚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政权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31750" name="文本框 8"/>
          <p:cNvSpPr txBox="1"/>
          <p:nvPr>
            <p:custDataLst>
              <p:tags r:id="rId5"/>
            </p:custDataLst>
          </p:nvPr>
        </p:nvSpPr>
        <p:spPr>
          <a:xfrm>
            <a:off x="9135957" y="3082290"/>
            <a:ext cx="1792817" cy="4603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lIns="91440" tIns="45720" rIns="91440" bIns="45720" anchor="t" anchorCtr="0">
            <a:spAutoFit/>
          </a:bodyPr>
          <a:lstStyle>
            <a:lvl1pPr marL="0" indent="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342900" indent="1143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685800" indent="2286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028700" indent="3429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1371600" indent="4572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秦二世反击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31751" name="文本框 9"/>
          <p:cNvSpPr txBox="1"/>
          <p:nvPr>
            <p:custDataLst>
              <p:tags r:id="rId6"/>
            </p:custDataLst>
          </p:nvPr>
        </p:nvSpPr>
        <p:spPr>
          <a:xfrm>
            <a:off x="8966623" y="3643207"/>
            <a:ext cx="2036233" cy="4603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lIns="91440" tIns="45720" rIns="91440" bIns="45720" anchor="t" anchorCtr="0">
            <a:spAutoFit/>
          </a:bodyPr>
          <a:lstStyle>
            <a:lvl1pPr marL="0" indent="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342900" indent="1143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685800" indent="2286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028700" indent="3429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1371600" indent="4572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陈胜吴广被害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31752" name="文本框 7"/>
          <p:cNvSpPr txBox="1"/>
          <p:nvPr>
            <p:custDataLst>
              <p:tags r:id="rId7"/>
            </p:custDataLst>
          </p:nvPr>
        </p:nvSpPr>
        <p:spPr>
          <a:xfrm>
            <a:off x="9286241" y="2502323"/>
            <a:ext cx="1492251" cy="4603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lIns="91440" tIns="45720" rIns="91440" bIns="45720" anchor="t" anchorCtr="0">
            <a:spAutoFit/>
          </a:bodyPr>
          <a:lstStyle>
            <a:lvl1pPr marL="0" indent="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342900" indent="1143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685800" indent="2286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028700" indent="3429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1371600" indent="4572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直逼咸阳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31753" name="文本框 12"/>
          <p:cNvSpPr txBox="1"/>
          <p:nvPr>
            <p:custDataLst>
              <p:tags r:id="rId8"/>
            </p:custDataLst>
          </p:nvPr>
        </p:nvSpPr>
        <p:spPr>
          <a:xfrm>
            <a:off x="9239674" y="4178723"/>
            <a:ext cx="1585384" cy="52197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lIns="91440" tIns="45720" rIns="91440" bIns="45720" anchor="t" anchorCtr="0">
            <a:spAutoFit/>
          </a:bodyPr>
          <a:lstStyle>
            <a:lvl1pPr marL="0" indent="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342900" indent="1143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685800" indent="2286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028700" indent="3429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1371600" indent="457200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3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起义失败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rcRect b="8292"/>
          <a:stretch>
            <a:fillRect/>
          </a:stretch>
        </p:blipFill>
        <p:spPr>
          <a:xfrm>
            <a:off x="2035810" y="940435"/>
            <a:ext cx="5403215" cy="5674995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5079365" y="3888740"/>
            <a:ext cx="593090" cy="51879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445000" y="3888740"/>
            <a:ext cx="518795" cy="51879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285365" y="3496945"/>
            <a:ext cx="593090" cy="51879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  <p:bldP spid="31748" grpId="0" bldLvl="0" animBg="1"/>
      <p:bldP spid="31749" grpId="0" bldLvl="0" animBg="1"/>
      <p:bldP spid="31750" grpId="0" bldLvl="0" animBg="1"/>
      <p:bldP spid="31751" grpId="0" bldLvl="0" animBg="1"/>
      <p:bldP spid="31752" grpId="0" bldLvl="0" animBg="1"/>
      <p:bldP spid="31753" grpId="0" bldLvl="0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535" y="189865"/>
            <a:ext cx="11768455" cy="648970"/>
          </a:xfrm>
          <a:prstGeom prst="rect">
            <a:avLst/>
          </a:prstGeom>
          <a:solidFill>
            <a:schemeClr val="accent2">
              <a:lumMod val="50000"/>
              <a:alpha val="7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二、</a:t>
            </a:r>
            <a:r>
              <a:rPr lang="zh-CN" altLang="en-US" sz="3200" b="1">
                <a:solidFill>
                  <a:schemeClr val="bg1"/>
                </a:solidFill>
              </a:rPr>
              <a:t>陈胜、吴广起义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7170" y="848360"/>
            <a:ext cx="11757025" cy="576707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ts val="5500"/>
              </a:lnSpc>
            </a:pP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31140" y="838835"/>
            <a:ext cx="149352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l"/>
            <a:r>
              <a:rPr lang="en-US" sz="3000" b="1">
                <a:solidFill>
                  <a:schemeClr val="tx1"/>
                </a:solidFill>
              </a:rPr>
              <a:t>4.</a:t>
            </a:r>
            <a:r>
              <a:rPr lang="zh-CN" altLang="en-US" sz="3000" b="1">
                <a:solidFill>
                  <a:schemeClr val="tx1"/>
                </a:solidFill>
              </a:rPr>
              <a:t>影响</a:t>
            </a:r>
            <a:endParaRPr lang="zh-CN" altLang="en-US" sz="3000" b="1">
              <a:solidFill>
                <a:schemeClr val="tx1"/>
              </a:solidFill>
            </a:endParaRPr>
          </a:p>
        </p:txBody>
      </p:sp>
      <p:sp>
        <p:nvSpPr>
          <p:cNvPr id="10" name="圆角矩形 9"/>
          <p:cNvSpPr/>
          <p:nvPr>
            <p:custDataLst>
              <p:tags r:id="rId2"/>
            </p:custDataLst>
          </p:nvPr>
        </p:nvSpPr>
        <p:spPr>
          <a:xfrm>
            <a:off x="534670" y="1442085"/>
            <a:ext cx="11122025" cy="21107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285750" indent="0" fontAlgn="ctr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spc="105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材料一：陈胜虽死，其所置遣侯王将相竟亡秦，由涉（陈胜）首事也。     </a:t>
            </a:r>
            <a:r>
              <a:rPr lang="en-US" altLang="zh-CN" sz="2800" spc="105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</a:t>
            </a:r>
            <a:r>
              <a:rPr lang="zh-CN" altLang="en-US" sz="2400" spc="105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——司马迁</a:t>
            </a:r>
            <a:r>
              <a:rPr lang="zh-CN" altLang="en-US" sz="2400" spc="105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《史记·陈涉世家》</a:t>
            </a:r>
            <a:endParaRPr lang="zh-CN" altLang="en-US" sz="2400" spc="105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285750" indent="0" algn="l" fontAlgn="ctr">
              <a:lnSpc>
                <a:spcPct val="110000"/>
              </a:lnSpc>
              <a:buClrTx/>
              <a:buSzTx/>
              <a:buFontTx/>
            </a:pPr>
            <a:r>
              <a:rPr lang="zh-CN" altLang="en-US" sz="2800" spc="105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材料二：从陈胜吴广开始，历史不断地发生农民反抗地主压迫的大小起义。            </a:t>
            </a:r>
            <a:r>
              <a:rPr lang="en-US" altLang="zh-CN" sz="2800" spc="105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</a:t>
            </a:r>
            <a:r>
              <a:rPr lang="zh-CN" altLang="en-US" sz="2400" spc="105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——范文澜《中国通史》</a:t>
            </a:r>
            <a:endParaRPr lang="zh-CN" altLang="en-US" sz="2400" spc="105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57530" y="3758565"/>
            <a:ext cx="11035665" cy="58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txBody>
          <a:bodyPr wrap="square" rtlCol="0" anchor="ctr" anchorCtr="0">
            <a:noAutofit/>
          </a:bodyPr>
          <a:p>
            <a:pPr algn="l">
              <a:lnSpc>
                <a:spcPct val="150000"/>
              </a:lnSpc>
            </a:pPr>
            <a:r>
              <a:rPr lang="en-US" altLang="zh-CN" sz="2800" b="1">
                <a:solidFill>
                  <a:srgbClr val="C00000"/>
                </a:solidFill>
                <a:latin typeface="Calibri" panose="020F0502020204030204" charset="0"/>
                <a:ea typeface="微软雅黑" panose="020B0503020204020204" charset="-122"/>
              </a:rPr>
              <a:t>①</a:t>
            </a:r>
            <a:r>
              <a:rPr lang="zh-CN" altLang="en-US" sz="2800" b="1">
                <a:solidFill>
                  <a:srgbClr val="C00000"/>
                </a:solidFill>
                <a:latin typeface="Calibri" panose="020F0502020204030204" charset="0"/>
                <a:ea typeface="微软雅黑" panose="020B0503020204020204" charset="-122"/>
              </a:rPr>
              <a:t>陈胜吴广起义</a:t>
            </a:r>
            <a:r>
              <a:rPr lang="zh-CN" altLang="en-US" sz="2800" b="1">
                <a:solidFill>
                  <a:srgbClr val="C00000"/>
                </a:solidFill>
                <a:latin typeface="Calibri" panose="020F0502020204030204" charset="0"/>
                <a:ea typeface="微软雅黑" panose="020B0503020204020204" charset="-122"/>
              </a:rPr>
              <a:t>是中国历史上第一次农民</a:t>
            </a:r>
            <a:r>
              <a:rPr lang="zh-CN" altLang="en-US" sz="2800" b="1">
                <a:solidFill>
                  <a:srgbClr val="C00000"/>
                </a:solidFill>
                <a:latin typeface="Calibri" panose="020F0502020204030204" charset="0"/>
                <a:ea typeface="微软雅黑" panose="020B0503020204020204" charset="-122"/>
              </a:rPr>
              <a:t>大起义；（地位）</a:t>
            </a:r>
            <a:endParaRPr lang="zh-CN" altLang="en-US" sz="2800" b="1">
              <a:solidFill>
                <a:srgbClr val="C00000"/>
              </a:solidFill>
              <a:latin typeface="Calibri" panose="020F050202020403020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4670" y="4491355"/>
            <a:ext cx="11035665" cy="58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txBody>
          <a:bodyPr wrap="square" rtlCol="0" anchor="ctr" anchorCtr="0">
            <a:noAutofit/>
          </a:bodyPr>
          <a:p>
            <a:pPr algn="l">
              <a:lnSpc>
                <a:spcPct val="150000"/>
              </a:lnSpc>
            </a:pPr>
            <a:r>
              <a:rPr lang="en-US" altLang="zh-CN" sz="2800" b="1">
                <a:solidFill>
                  <a:srgbClr val="C00000"/>
                </a:solidFill>
                <a:latin typeface="Calibri" panose="020F0502020204030204" charset="0"/>
                <a:ea typeface="微软雅黑" panose="020B0503020204020204" charset="-122"/>
              </a:rPr>
              <a:t>②</a:t>
            </a:r>
            <a:r>
              <a:rPr lang="zh-CN" altLang="en-US" sz="2800" b="1">
                <a:solidFill>
                  <a:srgbClr val="C00000"/>
                </a:solidFill>
                <a:latin typeface="Calibri" panose="020F0502020204030204" charset="0"/>
                <a:ea typeface="微软雅黑" panose="020B0503020204020204" charset="-122"/>
              </a:rPr>
              <a:t>沉重打击了秦朝的统治，加速了秦的</a:t>
            </a:r>
            <a:r>
              <a:rPr lang="zh-CN" altLang="en-US" sz="2800" b="1">
                <a:solidFill>
                  <a:srgbClr val="C00000"/>
                </a:solidFill>
                <a:latin typeface="Calibri" panose="020F0502020204030204" charset="0"/>
                <a:ea typeface="微软雅黑" panose="020B0503020204020204" charset="-122"/>
              </a:rPr>
              <a:t>灭亡；</a:t>
            </a:r>
            <a:endParaRPr lang="zh-CN" altLang="en-US" sz="2800" b="1">
              <a:solidFill>
                <a:srgbClr val="C00000"/>
              </a:solidFill>
              <a:latin typeface="Calibri" panose="020F050202020403020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7530" y="5224145"/>
            <a:ext cx="11035665" cy="58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txBody>
          <a:bodyPr wrap="square" rtlCol="0" anchor="ctr" anchorCtr="0">
            <a:noAutofit/>
          </a:bodyPr>
          <a:p>
            <a:pPr algn="l">
              <a:lnSpc>
                <a:spcPct val="150000"/>
              </a:lnSpc>
            </a:pPr>
            <a:r>
              <a:rPr lang="en-US" altLang="zh-CN" sz="2800" b="1">
                <a:solidFill>
                  <a:srgbClr val="C00000"/>
                </a:solidFill>
                <a:latin typeface="Calibri" panose="020F0502020204030204" charset="0"/>
                <a:ea typeface="微软雅黑" panose="020B0503020204020204" charset="-122"/>
              </a:rPr>
              <a:t>③</a:t>
            </a:r>
            <a:r>
              <a:rPr lang="zh-CN" altLang="en-US" sz="2800" b="1">
                <a:solidFill>
                  <a:srgbClr val="C00000"/>
                </a:solidFill>
                <a:latin typeface="Calibri" panose="020F0502020204030204" charset="0"/>
                <a:ea typeface="微软雅黑" panose="020B0503020204020204" charset="-122"/>
              </a:rPr>
              <a:t>具有首创精神，鼓舞了后世千百万劳动人民起来反抗残暴的统治</a:t>
            </a:r>
            <a:r>
              <a:rPr lang="en-US" altLang="zh-CN" sz="2800" b="1">
                <a:solidFill>
                  <a:srgbClr val="C00000"/>
                </a:solidFill>
                <a:latin typeface="Calibri" panose="020F0502020204030204" charset="0"/>
                <a:ea typeface="微软雅黑" panose="020B0503020204020204" charset="-122"/>
              </a:rPr>
              <a:t>.</a:t>
            </a:r>
            <a:endParaRPr lang="en-US" altLang="zh-CN" sz="2800" b="1">
              <a:solidFill>
                <a:srgbClr val="C00000"/>
              </a:solidFill>
              <a:latin typeface="Calibri" panose="020F0502020204030204" charset="0"/>
              <a:ea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  <p:bldP spid="28" grpId="0" bldLvl="0" animBg="1"/>
      <p:bldP spid="28" grpId="1" animBg="1"/>
      <p:bldP spid="3" grpId="0" bldLvl="0" animBg="1"/>
      <p:bldP spid="3" grpId="1" animBg="1"/>
      <p:bldP spid="4" grpId="0" bldLvl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535" y="189865"/>
            <a:ext cx="11768455" cy="648970"/>
          </a:xfrm>
          <a:prstGeom prst="rect">
            <a:avLst/>
          </a:prstGeom>
          <a:solidFill>
            <a:schemeClr val="accent2">
              <a:lumMod val="50000"/>
              <a:alpha val="7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三、秦朝的</a:t>
            </a:r>
            <a:r>
              <a:rPr lang="zh-CN" altLang="en-US" sz="3200" b="1">
                <a:solidFill>
                  <a:schemeClr val="bg1"/>
                </a:solidFill>
              </a:rPr>
              <a:t>灭亡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7170" y="848360"/>
            <a:ext cx="11757025" cy="576707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ts val="5500"/>
              </a:lnSpc>
            </a:pP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31140" y="838835"/>
            <a:ext cx="269176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l"/>
            <a:r>
              <a:rPr lang="en-US" sz="3000" b="1">
                <a:solidFill>
                  <a:schemeClr val="tx1"/>
                </a:solidFill>
              </a:rPr>
              <a:t>1.</a:t>
            </a:r>
            <a:r>
              <a:rPr lang="zh-CN" altLang="en-US" sz="3000" b="1">
                <a:solidFill>
                  <a:schemeClr val="tx1"/>
                </a:solidFill>
              </a:rPr>
              <a:t>刘邦、项羽</a:t>
            </a:r>
            <a:endParaRPr lang="zh-CN" altLang="en-US" sz="3000" b="1">
              <a:solidFill>
                <a:schemeClr val="tx1"/>
              </a:solidFill>
            </a:endParaRPr>
          </a:p>
        </p:txBody>
      </p:sp>
      <p:pic>
        <p:nvPicPr>
          <p:cNvPr id="3584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CE884C"/>
              </a:clrFrom>
              <a:clrTo>
                <a:srgbClr val="CE884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805" y="3670300"/>
            <a:ext cx="1648460" cy="2012315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/>
            <a:tailEnd/>
          </a:ln>
        </p:spPr>
      </p:pic>
      <p:pic>
        <p:nvPicPr>
          <p:cNvPr id="8" name="图片 1" descr="l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31140" y="1809115"/>
            <a:ext cx="1875790" cy="1848485"/>
          </a:xfrm>
          <a:prstGeom prst="rect">
            <a:avLst/>
          </a:prstGeom>
          <a:noFill/>
          <a:ln w="12700" cmpd="sng">
            <a:noFill/>
            <a:prstDash val="solid"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2278380" y="1809115"/>
            <a:ext cx="3779520" cy="19431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noAutofit/>
          </a:bodyPr>
          <a:p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项羽：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  <a:p>
            <a:pPr indent="457200" fontAlgn="auto"/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楚国名将项燕之孙，骁勇善战。跟随叔父项梁在会稽起兵。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78380" y="4130675"/>
            <a:ext cx="3780155" cy="194246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noAutofit/>
          </a:bodyPr>
          <a:p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刘邦：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  <a:p>
            <a:pPr indent="457200" fontAlgn="auto"/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出身平民，曾担任秦朝小吏。率众攻占今江苏沛县，起兵反秦。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  <p:bldLst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535" y="189865"/>
            <a:ext cx="11768455" cy="648970"/>
          </a:xfrm>
          <a:prstGeom prst="rect">
            <a:avLst/>
          </a:prstGeom>
          <a:solidFill>
            <a:schemeClr val="accent2">
              <a:lumMod val="50000"/>
              <a:alpha val="7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三、秦朝的</a:t>
            </a:r>
            <a:r>
              <a:rPr lang="zh-CN" altLang="en-US" sz="3200" b="1">
                <a:solidFill>
                  <a:schemeClr val="bg1"/>
                </a:solidFill>
              </a:rPr>
              <a:t>灭亡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7170" y="848360"/>
            <a:ext cx="11757025" cy="576707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355600"/>
            <a:r>
              <a:rPr lang="zh-CN" sz="32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》</a:t>
            </a: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31140" y="838835"/>
            <a:ext cx="269176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l"/>
            <a:r>
              <a:rPr lang="en-US" sz="3000" b="1">
                <a:solidFill>
                  <a:schemeClr val="tx1"/>
                </a:solidFill>
              </a:rPr>
              <a:t>2.</a:t>
            </a:r>
            <a:r>
              <a:rPr lang="zh-CN" altLang="en-US" sz="3000" b="1">
                <a:solidFill>
                  <a:schemeClr val="tx1"/>
                </a:solidFill>
              </a:rPr>
              <a:t>过程</a:t>
            </a:r>
            <a:endParaRPr lang="zh-CN" altLang="en-US" sz="3000" b="1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278890" y="869315"/>
            <a:ext cx="10680065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（1）巨鹿之战</a:t>
            </a:r>
            <a:endParaRPr lang="en-US" altLang="zh-CN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5074920" y="1664335"/>
            <a:ext cx="6511925" cy="1500505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noAutofit/>
          </a:bodyPr>
          <a:p>
            <a:pPr algn="just"/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时间：公元前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207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just"/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交战双方：项羽军队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VS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秦军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5074920" y="2632075"/>
            <a:ext cx="626046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  <a:sym typeface="+mn-ea"/>
              </a:rPr>
              <a:t>结果：</a:t>
            </a:r>
            <a:r>
              <a:rPr lang="zh-CN" altLang="en-US" sz="2800" b="1" u="sng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  <a:sym typeface="+mn-ea"/>
              </a:rPr>
              <a:t>项羽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  <a:sym typeface="+mn-ea"/>
              </a:rPr>
              <a:t>以少胜多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  <a:sym typeface="+mn-ea"/>
              </a:rPr>
              <a:t>，</a:t>
            </a:r>
            <a:r>
              <a:rPr lang="zh-CN" altLang="en-US" sz="2800" b="1" u="sng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  <a:sym typeface="+mn-ea"/>
              </a:rPr>
              <a:t>歼灭秦军主力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  <a:sym typeface="+mn-ea"/>
              </a:rPr>
              <a:t>。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b="8427"/>
          <a:stretch>
            <a:fillRect/>
          </a:stretch>
        </p:blipFill>
        <p:spPr>
          <a:xfrm>
            <a:off x="231140" y="1692275"/>
            <a:ext cx="4694555" cy="4923155"/>
          </a:xfrm>
          <a:prstGeom prst="rect">
            <a:avLst/>
          </a:prstGeom>
        </p:spPr>
      </p:pic>
      <p:sp>
        <p:nvSpPr>
          <p:cNvPr id="7" name="圆角矩形 6"/>
          <p:cNvSpPr/>
          <p:nvPr>
            <p:custDataLst>
              <p:tags r:id="rId6"/>
            </p:custDataLst>
          </p:nvPr>
        </p:nvSpPr>
        <p:spPr>
          <a:xfrm>
            <a:off x="5074920" y="3543300"/>
            <a:ext cx="6511290" cy="21107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fontAlgn="auto"/>
            <a:r>
              <a:rPr lang="en-US" altLang="zh-CN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</a:t>
            </a:r>
            <a:r>
              <a:rPr lang="zh-CN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项羽乃悉引兵渡河,皆沉船,破釜甑（</a:t>
            </a:r>
            <a:r>
              <a:rPr lang="en-US" altLang="zh-CN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zènɡ,</a:t>
            </a:r>
            <a:r>
              <a:rPr lang="zh-CN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把做饭用的器具打碎）,烧庐舍（烧毁了营帐）,持三日粮,以示士卒必死，无一还心……楚将士无不以一当十，楚兵呼声动天。</a:t>
            </a:r>
            <a:endParaRPr lang="zh-CN" sz="2400" b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355600" algn="r"/>
            <a:r>
              <a:rPr lang="en-US" altLang="zh-CN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——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司马迁</a:t>
            </a:r>
            <a:r>
              <a:rPr lang="zh-CN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《史记·项羽本纪》</a:t>
            </a:r>
            <a:endParaRPr lang="zh-CN" altLang="en-US" sz="2400" spc="105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BFAF5">
                  <a:alpha val="100000"/>
                </a:srgbClr>
              </a:clrFrom>
              <a:clrTo>
                <a:srgbClr val="FBFAF5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460" y="5654040"/>
            <a:ext cx="1446530" cy="963295"/>
          </a:xfrm>
          <a:prstGeom prst="rect">
            <a:avLst/>
          </a:prstGeom>
          <a:ln w="38100"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  <p:bldP spid="12" grpId="0" bldLvl="0" animBg="1"/>
      <p:bldP spid="13" grpId="0"/>
      <p:bldP spid="7" grpId="0" bldLvl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535" y="189865"/>
            <a:ext cx="11768455" cy="648970"/>
          </a:xfrm>
          <a:prstGeom prst="rect">
            <a:avLst/>
          </a:prstGeom>
          <a:solidFill>
            <a:schemeClr val="accent2">
              <a:lumMod val="50000"/>
              <a:alpha val="7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三、秦朝的</a:t>
            </a:r>
            <a:r>
              <a:rPr lang="zh-CN" altLang="en-US" sz="3200" b="1">
                <a:solidFill>
                  <a:schemeClr val="bg1"/>
                </a:solidFill>
              </a:rPr>
              <a:t>灭亡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7170" y="848360"/>
            <a:ext cx="11757025" cy="576707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ts val="5500"/>
              </a:lnSpc>
            </a:pP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31140" y="838835"/>
            <a:ext cx="269176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l"/>
            <a:r>
              <a:rPr lang="en-US" sz="3000" b="1">
                <a:solidFill>
                  <a:schemeClr val="tx1"/>
                </a:solidFill>
              </a:rPr>
              <a:t>2.</a:t>
            </a:r>
            <a:r>
              <a:rPr lang="zh-CN" altLang="en-US" sz="3000" b="1">
                <a:solidFill>
                  <a:schemeClr val="tx1"/>
                </a:solidFill>
              </a:rPr>
              <a:t>过程</a:t>
            </a:r>
            <a:endParaRPr lang="zh-CN" altLang="en-US" sz="3000" b="1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453515" y="869315"/>
            <a:ext cx="1050544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（2）秦朝灭亡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>
            <a:off x="4685665" y="1920875"/>
            <a:ext cx="2574925" cy="2165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80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秦灭亡时间：</a:t>
            </a:r>
            <a:endParaRPr lang="zh-CN" altLang="en-US" sz="280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楷体" panose="02010609060101010101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80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领导者：</a:t>
            </a:r>
            <a:endParaRPr lang="zh-CN" altLang="en-US" sz="280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楷体" panose="02010609060101010101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80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结果：</a:t>
            </a:r>
            <a:endParaRPr lang="zh-CN" altLang="en-US" sz="280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楷体" panose="02010609060101010101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Ø"/>
            </a:pPr>
            <a:endParaRPr lang="en-US" altLang="zh-CN" sz="2800">
              <a:solidFill>
                <a:prstClr val="black"/>
              </a:solidFill>
              <a:latin typeface="汉仪书魂体简" panose="02010600000101010101" charset="-122"/>
              <a:ea typeface="汉仪书魂体简" panose="02010600000101010101" charset="-122"/>
              <a:cs typeface="楷体" panose="02010609060101010101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Ø"/>
            </a:pPr>
            <a:endParaRPr lang="en-US" altLang="zh-CN" sz="2800">
              <a:solidFill>
                <a:prstClr val="black"/>
              </a:solidFill>
              <a:latin typeface="汉仪书魂体简" panose="02010600000101010101" charset="-122"/>
              <a:ea typeface="汉仪书魂体简" panose="02010600000101010101" charset="-122"/>
              <a:cs typeface="楷体" panose="02010609060101010101" charset="-122"/>
            </a:endParaRPr>
          </a:p>
        </p:txBody>
      </p:sp>
      <p:sp>
        <p:nvSpPr>
          <p:cNvPr id="29" name="矩形 28"/>
          <p:cNvSpPr/>
          <p:nvPr>
            <p:custDataLst>
              <p:tags r:id="rId4"/>
            </p:custDataLst>
          </p:nvPr>
        </p:nvSpPr>
        <p:spPr>
          <a:xfrm>
            <a:off x="7374239" y="2114496"/>
            <a:ext cx="21520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>
            <a:spAutoFit/>
          </a:bodyPr>
          <a:p>
            <a:pPr lvl="0"/>
            <a:r>
              <a:rPr lang="zh-CN" altLang="en-US" sz="2800" b="1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公元前20</a:t>
            </a:r>
            <a:r>
              <a:rPr lang="en-US" altLang="zh-CN" sz="2800" b="1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</a:t>
            </a:r>
            <a:r>
              <a:rPr lang="zh-CN" altLang="en-US" sz="2800" b="1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endParaRPr lang="zh-CN" altLang="en-US" sz="2800" b="1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0" name="矩形 29"/>
          <p:cNvSpPr/>
          <p:nvPr>
            <p:custDataLst>
              <p:tags r:id="rId5"/>
            </p:custDataLst>
          </p:nvPr>
        </p:nvSpPr>
        <p:spPr>
          <a:xfrm>
            <a:off x="6579218" y="2772971"/>
            <a:ext cx="8978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>
            <a:spAutoFit/>
          </a:bodyPr>
          <a:p>
            <a:pPr lvl="0"/>
            <a:r>
              <a:rPr lang="zh-CN" altLang="en-US" sz="2800" b="1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刘邦</a:t>
            </a:r>
            <a:endParaRPr lang="zh-CN" altLang="en-US" sz="2800" b="1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1" name="矩形 30"/>
          <p:cNvSpPr/>
          <p:nvPr>
            <p:custDataLst>
              <p:tags r:id="rId6"/>
            </p:custDataLst>
          </p:nvPr>
        </p:nvSpPr>
        <p:spPr>
          <a:xfrm>
            <a:off x="6226793" y="3377471"/>
            <a:ext cx="411543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>
            <a:spAutoFit/>
          </a:bodyPr>
          <a:p>
            <a:pPr lvl="0"/>
            <a:r>
              <a:rPr lang="zh-CN" altLang="en-US" sz="2800" b="1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刘邦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攻入</a:t>
            </a:r>
            <a:r>
              <a:rPr lang="zh-CN" altLang="en-US" sz="2800" b="1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咸阳，秦朝灭亡</a:t>
            </a:r>
            <a:endParaRPr lang="zh-CN" altLang="en-US" sz="2800" b="1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542655" y="4316095"/>
            <a:ext cx="3251200" cy="2298700"/>
            <a:chOff x="13346" y="6805"/>
            <a:chExt cx="5120" cy="3620"/>
          </a:xfrm>
        </p:grpSpPr>
        <p:pic>
          <p:nvPicPr>
            <p:cNvPr id="31754" name="图片 1"/>
            <p:cNvPicPr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3346" y="6805"/>
              <a:ext cx="5120" cy="3621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sp>
          <p:nvSpPr>
            <p:cNvPr id="31755" name="文本框 16"/>
            <p:cNvSpPr txBox="1"/>
            <p:nvPr>
              <p:custDataLst>
                <p:tags r:id="rId9"/>
              </p:custDataLst>
            </p:nvPr>
          </p:nvSpPr>
          <p:spPr>
            <a:xfrm>
              <a:off x="13453" y="6820"/>
              <a:ext cx="1200" cy="628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lIns="91440" tIns="45720" rIns="91440" bIns="45720" anchor="t" anchorCtr="0">
              <a:spAutoFit/>
            </a:bodyPr>
            <a:lstStyle>
              <a:lvl1pPr marL="0" indent="0" algn="l" defTabSz="6858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300" b="0" i="0" u="none" baseline="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 marL="342900" indent="114300" algn="l" defTabSz="6858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300" b="0" i="0" u="none" baseline="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2pPr>
              <a:lvl3pPr marL="685800" indent="228600" algn="l" defTabSz="6858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300" b="0" i="0" u="none" baseline="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3pPr>
              <a:lvl4pPr marL="1028700" indent="342900" algn="l" defTabSz="6858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300" b="0" i="0" u="none" baseline="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4pPr>
              <a:lvl5pPr marL="1371600" indent="457200" algn="l" defTabSz="6858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300" b="0" i="0" u="none" baseline="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5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rPr>
                <a:t>刘邦</a:t>
              </a: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31756" name="文本框 17"/>
            <p:cNvSpPr txBox="1"/>
            <p:nvPr>
              <p:custDataLst>
                <p:tags r:id="rId10"/>
              </p:custDataLst>
            </p:nvPr>
          </p:nvSpPr>
          <p:spPr>
            <a:xfrm>
              <a:off x="17047" y="7231"/>
              <a:ext cx="1200" cy="628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lIns="91440" tIns="45720" rIns="91440" bIns="45720" anchor="t" anchorCtr="0">
              <a:spAutoFit/>
            </a:bodyPr>
            <a:lstStyle>
              <a:lvl1pPr marL="0" indent="0" algn="l" defTabSz="6858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300" b="0" i="0" u="none" baseline="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 marL="342900" indent="114300" algn="l" defTabSz="6858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300" b="0" i="0" u="none" baseline="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2pPr>
              <a:lvl3pPr marL="685800" indent="228600" algn="l" defTabSz="6858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300" b="0" i="0" u="none" baseline="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3pPr>
              <a:lvl4pPr marL="1028700" indent="342900" algn="l" defTabSz="6858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300" b="0" i="0" u="none" baseline="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4pPr>
              <a:lvl5pPr marL="1371600" indent="457200" algn="l" defTabSz="6858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300" b="0" i="0" u="none" baseline="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5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rPr>
                <a:t>项羽</a:t>
              </a: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1"/>
          <a:srcRect b="8478"/>
          <a:stretch>
            <a:fillRect/>
          </a:stretch>
        </p:blipFill>
        <p:spPr>
          <a:xfrm>
            <a:off x="231140" y="1931035"/>
            <a:ext cx="4469130" cy="468439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  <p:bldP spid="29" grpId="0" bldLvl="0" animBg="1"/>
      <p:bldP spid="30" grpId="0" bldLvl="0" animBg="1"/>
      <p:bldP spid="3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535" y="189865"/>
            <a:ext cx="11768455" cy="648970"/>
          </a:xfrm>
          <a:prstGeom prst="rect">
            <a:avLst/>
          </a:prstGeom>
          <a:solidFill>
            <a:schemeClr val="accent2">
              <a:lumMod val="50000"/>
              <a:alpha val="7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课堂</a:t>
            </a:r>
            <a:r>
              <a:rPr lang="zh-CN" altLang="en-US" sz="3200" b="1">
                <a:solidFill>
                  <a:schemeClr val="bg1"/>
                </a:solidFill>
              </a:rPr>
              <a:t>小结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7170" y="848360"/>
            <a:ext cx="11757025" cy="576707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ts val="5500"/>
              </a:lnSpc>
            </a:pP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65425" y="2013585"/>
            <a:ext cx="1818640" cy="643890"/>
          </a:xfrm>
          <a:prstGeom prst="rect">
            <a:avLst/>
          </a:prstGeom>
          <a:solidFill>
            <a:schemeClr val="accent3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秦的</a:t>
            </a:r>
            <a:r>
              <a:rPr lang="zh-CN" altLang="en-US" sz="2800" b="1">
                <a:solidFill>
                  <a:schemeClr val="tx1"/>
                </a:solidFill>
              </a:rPr>
              <a:t>暴政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166360" y="1221105"/>
            <a:ext cx="2731135" cy="2229485"/>
          </a:xfrm>
          <a:prstGeom prst="rect">
            <a:avLst/>
          </a:prstGeom>
          <a:solidFill>
            <a:schemeClr val="accent3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ctr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sym typeface="+mn-ea"/>
              </a:rPr>
              <a:t>赋税沉重</a:t>
            </a:r>
            <a:endParaRPr lang="zh-CN" altLang="en-US" sz="2800" b="1">
              <a:solidFill>
                <a:schemeClr val="tx1"/>
              </a:solidFill>
              <a:sym typeface="+mn-ea"/>
            </a:endParaRPr>
          </a:p>
          <a:p>
            <a:pPr indent="0" algn="ctr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sym typeface="+mn-ea"/>
              </a:rPr>
              <a:t>徭役、兵役繁重</a:t>
            </a:r>
            <a:endParaRPr lang="zh-CN" altLang="en-US" sz="2800" b="1">
              <a:solidFill>
                <a:schemeClr val="tx1"/>
              </a:solidFill>
              <a:sym typeface="+mn-ea"/>
            </a:endParaRPr>
          </a:p>
          <a:p>
            <a:pPr indent="0" algn="ctr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  <a:sym typeface="+mn-ea"/>
              </a:rPr>
              <a:t>刑法残酷</a:t>
            </a:r>
            <a:endParaRPr lang="zh-CN" altLang="en-US" sz="2800" b="1">
              <a:solidFill>
                <a:schemeClr val="tx1"/>
              </a:solidFill>
              <a:sym typeface="+mn-ea"/>
            </a:endParaRPr>
          </a:p>
          <a:p>
            <a:pPr indent="0" algn="ctr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800" b="1">
                <a:solidFill>
                  <a:schemeClr val="tx1"/>
                </a:solidFill>
              </a:rPr>
              <a:t>焚书坑儒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188335" y="4491990"/>
            <a:ext cx="962660" cy="1558925"/>
          </a:xfrm>
          <a:prstGeom prst="rect">
            <a:avLst/>
          </a:prstGeom>
          <a:solidFill>
            <a:schemeClr val="accent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秦末农民</a:t>
            </a:r>
            <a:r>
              <a:rPr lang="zh-CN" altLang="en-US" sz="2800" b="1">
                <a:solidFill>
                  <a:schemeClr val="tx1"/>
                </a:solidFill>
              </a:rPr>
              <a:t>起义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28" name="下箭头 27"/>
          <p:cNvSpPr/>
          <p:nvPr/>
        </p:nvSpPr>
        <p:spPr>
          <a:xfrm>
            <a:off x="3598545" y="2657475"/>
            <a:ext cx="132715" cy="182054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299720" y="4879340"/>
            <a:ext cx="1926590" cy="989965"/>
          </a:xfrm>
          <a:prstGeom prst="rect">
            <a:avLst/>
          </a:prstGeom>
          <a:solidFill>
            <a:schemeClr val="accent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陈胜吴广起义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149215" y="5052060"/>
            <a:ext cx="2727960" cy="644525"/>
          </a:xfrm>
          <a:prstGeom prst="rect">
            <a:avLst/>
          </a:prstGeom>
          <a:solidFill>
            <a:schemeClr val="accent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刘邦、项羽</a:t>
            </a:r>
            <a:r>
              <a:rPr lang="zh-CN" altLang="en-US" sz="2800" b="1">
                <a:solidFill>
                  <a:schemeClr val="tx1"/>
                </a:solidFill>
              </a:rPr>
              <a:t>起义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3" name="下箭头 2"/>
          <p:cNvSpPr/>
          <p:nvPr/>
        </p:nvSpPr>
        <p:spPr>
          <a:xfrm rot="5400000">
            <a:off x="2616835" y="4895850"/>
            <a:ext cx="174625" cy="95631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479790" y="2013585"/>
            <a:ext cx="1818640" cy="643890"/>
          </a:xfrm>
          <a:prstGeom prst="rect">
            <a:avLst/>
          </a:prstGeom>
          <a:solidFill>
            <a:schemeClr val="accent3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二世残暴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cxnSp>
        <p:nvCxnSpPr>
          <p:cNvPr id="13" name="直接连接符 12"/>
          <p:cNvCxnSpPr>
            <a:stCxn id="7" idx="3"/>
          </p:cNvCxnSpPr>
          <p:nvPr/>
        </p:nvCxnSpPr>
        <p:spPr>
          <a:xfrm>
            <a:off x="4584065" y="2335530"/>
            <a:ext cx="5822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7897495" y="2335530"/>
            <a:ext cx="5822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3094990" y="2760345"/>
            <a:ext cx="610870" cy="140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75000"/>
                    <a:alpha val="3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失民心</a:t>
            </a:r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204720" y="4785360"/>
            <a:ext cx="1054735" cy="57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75000"/>
                    <a:alpha val="3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首义</a:t>
            </a:r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23" name="下箭头 22"/>
          <p:cNvSpPr/>
          <p:nvPr/>
        </p:nvSpPr>
        <p:spPr>
          <a:xfrm rot="16200000">
            <a:off x="4547235" y="4895850"/>
            <a:ext cx="174625" cy="95631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059555" y="4785360"/>
            <a:ext cx="1054735" cy="57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75000"/>
                    <a:alpha val="3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继续</a:t>
            </a:r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25" name="下箭头 24"/>
          <p:cNvSpPr/>
          <p:nvPr/>
        </p:nvSpPr>
        <p:spPr>
          <a:xfrm rot="8340000">
            <a:off x="5147945" y="2315845"/>
            <a:ext cx="170180" cy="308292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502275" y="3832860"/>
            <a:ext cx="1054735" cy="57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75000"/>
                    <a:alpha val="3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推翻</a:t>
            </a:r>
            <a:endParaRPr lang="zh-CN" altLang="en-US" sz="2800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535" y="189865"/>
            <a:ext cx="11768455" cy="648970"/>
          </a:xfrm>
          <a:prstGeom prst="rect">
            <a:avLst/>
          </a:prstGeom>
          <a:solidFill>
            <a:schemeClr val="accent2">
              <a:lumMod val="50000"/>
              <a:alpha val="7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bg1"/>
                </a:solidFill>
              </a:rPr>
              <a:t>探究思考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7170" y="848360"/>
            <a:ext cx="11757025" cy="576707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ts val="5500"/>
              </a:lnSpc>
            </a:pP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1140" y="838835"/>
            <a:ext cx="11743055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sz="3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课后活动题2：</a:t>
            </a:r>
            <a:endParaRPr lang="zh-CN" altLang="en-US" sz="3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sz="3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结合秦末农民大起义的史实，说明人民群众在历史进程中发挥的作用。</a:t>
            </a:r>
            <a:endParaRPr lang="zh-CN" altLang="en-US" sz="30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9605" y="2047240"/>
            <a:ext cx="8567420" cy="695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000">
                <a:latin typeface="黑体" panose="02010609060101010101" charset="-122"/>
                <a:ea typeface="黑体" panose="02010609060101010101" charset="-122"/>
              </a:rPr>
              <a:t>①被压迫的农民先举起反抗的大旗；</a:t>
            </a:r>
            <a:endParaRPr lang="zh-CN" altLang="en-US" sz="300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00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0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9605" y="2742565"/>
            <a:ext cx="5982970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000">
                <a:latin typeface="黑体" panose="02010609060101010101" charset="-122"/>
                <a:ea typeface="黑体" panose="02010609060101010101" charset="-122"/>
                <a:sym typeface="+mn-ea"/>
              </a:rPr>
              <a:t>②农民军建立了自己的政权；</a:t>
            </a:r>
            <a:endParaRPr lang="zh-CN" altLang="en-US" sz="300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9605" y="3409315"/>
            <a:ext cx="9166860" cy="645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000">
                <a:latin typeface="黑体" panose="02010609060101010101" charset="-122"/>
                <a:ea typeface="黑体" panose="02010609060101010101" charset="-122"/>
                <a:sym typeface="+mn-ea"/>
              </a:rPr>
              <a:t>③在反秦的各路军队中，农民军是主力；</a:t>
            </a:r>
            <a:endParaRPr lang="zh-CN" altLang="en-US" sz="300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49605" y="4096385"/>
            <a:ext cx="9910445" cy="645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000">
                <a:latin typeface="黑体" panose="02010609060101010101" charset="-122"/>
                <a:ea typeface="黑体" panose="02010609060101010101" charset="-122"/>
                <a:sym typeface="+mn-ea"/>
              </a:rPr>
              <a:t>④正是在广大人民群众的反抗中，秦朝灭亡。</a:t>
            </a:r>
            <a:endParaRPr lang="zh-CN" altLang="en-US" sz="300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2930" y="5163820"/>
            <a:ext cx="107315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0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启示：得民心者得天下，失民心者失天下，统治者要施行仁政，爱惜民力，以人民利益为上。</a:t>
            </a:r>
            <a:endParaRPr lang="zh-CN" sz="30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11" grpId="0"/>
      <p:bldP spid="12" grpId="0"/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9" name="矩形 8"/>
          <p:cNvSpPr/>
          <p:nvPr/>
        </p:nvSpPr>
        <p:spPr>
          <a:xfrm>
            <a:off x="217170" y="848360"/>
            <a:ext cx="11757025" cy="576707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ts val="5500"/>
              </a:lnSpc>
            </a:pP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9715" y="763270"/>
            <a:ext cx="11757025" cy="576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sz="2800">
                <a:solidFill>
                  <a:schemeClr val="tx1"/>
                </a:solidFill>
              </a:rPr>
              <a:t>1.</a:t>
            </a:r>
            <a:r>
              <a:rPr sz="2800">
                <a:solidFill>
                  <a:schemeClr val="tx1"/>
                </a:solidFill>
                <a:sym typeface="+mn-ea"/>
              </a:rPr>
              <a:t>某说书人正绘声绘色地讲道：“项羽命令将士砸掉烧饭的锅，凿沉战船，烧毁营帐，每人只带三天粮食，以示决一死战。在激战中，起义军的战士勇猛杀敌，以一当十，打得秦军落花流水。”说书人描述的是（</a:t>
            </a:r>
            <a:r>
              <a:rPr lang="en-US" sz="2800">
                <a:solidFill>
                  <a:schemeClr val="tx1"/>
                </a:solidFill>
                <a:sym typeface="+mn-ea"/>
              </a:rPr>
              <a:t>     </a:t>
            </a:r>
            <a:r>
              <a:rPr sz="2800">
                <a:solidFill>
                  <a:schemeClr val="tx1"/>
                </a:solidFill>
                <a:sym typeface="+mn-ea"/>
              </a:rPr>
              <a:t>）</a:t>
            </a:r>
            <a:endParaRPr sz="2800">
              <a:solidFill>
                <a:schemeClr val="tx1"/>
              </a:solidFill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sz="2800">
                <a:solidFill>
                  <a:schemeClr val="tx1"/>
                </a:solidFill>
                <a:sym typeface="+mn-ea"/>
              </a:rPr>
              <a:t>A</a:t>
            </a:r>
            <a:r>
              <a:rPr lang="en-US" sz="2800">
                <a:solidFill>
                  <a:schemeClr val="tx1"/>
                </a:solidFill>
                <a:sym typeface="+mn-ea"/>
              </a:rPr>
              <a:t>.</a:t>
            </a:r>
            <a:r>
              <a:rPr sz="2800">
                <a:solidFill>
                  <a:schemeClr val="tx1"/>
                </a:solidFill>
                <a:sym typeface="+mn-ea"/>
              </a:rPr>
              <a:t>巨鹿之战</a:t>
            </a:r>
            <a:r>
              <a:rPr lang="en-US" sz="2800">
                <a:solidFill>
                  <a:schemeClr val="tx1"/>
                </a:solidFill>
                <a:sym typeface="+mn-ea"/>
              </a:rPr>
              <a:t>     </a:t>
            </a:r>
            <a:r>
              <a:rPr sz="2800">
                <a:solidFill>
                  <a:schemeClr val="tx1"/>
                </a:solidFill>
                <a:sym typeface="+mn-ea"/>
              </a:rPr>
              <a:t>	B</a:t>
            </a:r>
            <a:r>
              <a:rPr lang="en-US" sz="2800">
                <a:solidFill>
                  <a:schemeClr val="tx1"/>
                </a:solidFill>
                <a:sym typeface="+mn-ea"/>
              </a:rPr>
              <a:t>.</a:t>
            </a:r>
            <a:r>
              <a:rPr sz="2800">
                <a:solidFill>
                  <a:schemeClr val="tx1"/>
                </a:solidFill>
                <a:sym typeface="+mn-ea"/>
              </a:rPr>
              <a:t>官渡之战	</a:t>
            </a:r>
            <a:r>
              <a:rPr lang="en-US" sz="2800">
                <a:solidFill>
                  <a:schemeClr val="tx1"/>
                </a:solidFill>
                <a:sym typeface="+mn-ea"/>
              </a:rPr>
              <a:t>     </a:t>
            </a:r>
            <a:r>
              <a:rPr sz="2800">
                <a:solidFill>
                  <a:schemeClr val="tx1"/>
                </a:solidFill>
                <a:sym typeface="+mn-ea"/>
              </a:rPr>
              <a:t>C</a:t>
            </a:r>
            <a:r>
              <a:rPr lang="en-US" sz="2800">
                <a:solidFill>
                  <a:schemeClr val="tx1"/>
                </a:solidFill>
                <a:sym typeface="+mn-ea"/>
              </a:rPr>
              <a:t>.</a:t>
            </a:r>
            <a:r>
              <a:rPr sz="2800">
                <a:solidFill>
                  <a:schemeClr val="tx1"/>
                </a:solidFill>
                <a:sym typeface="+mn-ea"/>
              </a:rPr>
              <a:t>赤壁之战</a:t>
            </a:r>
            <a:r>
              <a:rPr lang="en-US" sz="2800">
                <a:solidFill>
                  <a:schemeClr val="tx1"/>
                </a:solidFill>
                <a:sym typeface="+mn-ea"/>
              </a:rPr>
              <a:t>     </a:t>
            </a:r>
            <a:r>
              <a:rPr sz="2800">
                <a:solidFill>
                  <a:schemeClr val="tx1"/>
                </a:solidFill>
                <a:sym typeface="+mn-ea"/>
              </a:rPr>
              <a:t>D</a:t>
            </a:r>
            <a:r>
              <a:rPr lang="en-US" sz="2800">
                <a:solidFill>
                  <a:schemeClr val="tx1"/>
                </a:solidFill>
                <a:sym typeface="+mn-ea"/>
              </a:rPr>
              <a:t>.</a:t>
            </a:r>
            <a:r>
              <a:rPr sz="2800">
                <a:solidFill>
                  <a:schemeClr val="tx1"/>
                </a:solidFill>
                <a:sym typeface="+mn-ea"/>
              </a:rPr>
              <a:t>淝水之战</a:t>
            </a:r>
            <a:endParaRPr sz="2800">
              <a:solidFill>
                <a:schemeClr val="tx1"/>
              </a:solidFill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endParaRPr sz="2800">
              <a:solidFill>
                <a:schemeClr val="tx1"/>
              </a:solidFill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sz="2800">
                <a:solidFill>
                  <a:schemeClr val="tx1"/>
                </a:solidFill>
                <a:sym typeface="+mn-ea"/>
              </a:rPr>
              <a:t>2.据兔子山遗址出土的秦简记载，公元前215年，一位名叫“尊”的益阳县女子，因在交易活动中拒收法定货币半两钱，被当地县令、县丞与令史集体判处弃市之刑（在闹市处死，并暴尸于众）。这说明秦朝（</a:t>
            </a:r>
            <a:r>
              <a:rPr lang="en-US" sz="2800">
                <a:solidFill>
                  <a:schemeClr val="tx1"/>
                </a:solidFill>
                <a:sym typeface="+mn-ea"/>
              </a:rPr>
              <a:t>     </a:t>
            </a:r>
            <a:r>
              <a:rPr sz="2800">
                <a:solidFill>
                  <a:schemeClr val="tx1"/>
                </a:solidFill>
                <a:sym typeface="+mn-ea"/>
              </a:rPr>
              <a:t>）</a:t>
            </a:r>
            <a:endParaRPr sz="2800">
              <a:solidFill>
                <a:schemeClr val="tx1"/>
              </a:solidFill>
              <a:sym typeface="+mn-ea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sz="2800">
                <a:solidFill>
                  <a:schemeClr val="tx1"/>
                </a:solidFill>
                <a:sym typeface="+mn-ea"/>
              </a:rPr>
              <a:t>A</a:t>
            </a:r>
            <a:r>
              <a:rPr lang="en-US" sz="2800">
                <a:solidFill>
                  <a:schemeClr val="tx1"/>
                </a:solidFill>
                <a:sym typeface="+mn-ea"/>
              </a:rPr>
              <a:t>.</a:t>
            </a:r>
            <a:r>
              <a:rPr sz="2800">
                <a:solidFill>
                  <a:schemeClr val="tx1"/>
                </a:solidFill>
                <a:sym typeface="+mn-ea"/>
              </a:rPr>
              <a:t>亡于暴政	</a:t>
            </a:r>
            <a:r>
              <a:rPr lang="en-US" sz="2800">
                <a:solidFill>
                  <a:schemeClr val="tx1"/>
                </a:solidFill>
                <a:sym typeface="+mn-ea"/>
              </a:rPr>
              <a:t>     </a:t>
            </a:r>
            <a:r>
              <a:rPr sz="2800">
                <a:solidFill>
                  <a:schemeClr val="tx1"/>
                </a:solidFill>
                <a:sym typeface="+mn-ea"/>
              </a:rPr>
              <a:t>B</a:t>
            </a:r>
            <a:r>
              <a:rPr lang="en-US" sz="2800">
                <a:solidFill>
                  <a:schemeClr val="tx1"/>
                </a:solidFill>
                <a:sym typeface="+mn-ea"/>
              </a:rPr>
              <a:t>.</a:t>
            </a:r>
            <a:r>
              <a:rPr sz="2800">
                <a:solidFill>
                  <a:schemeClr val="tx1"/>
                </a:solidFill>
                <a:sym typeface="+mn-ea"/>
              </a:rPr>
              <a:t>货币体系混乱</a:t>
            </a:r>
            <a:r>
              <a:rPr lang="en-US" sz="2800">
                <a:solidFill>
                  <a:schemeClr val="tx1"/>
                </a:solidFill>
                <a:sym typeface="+mn-ea"/>
              </a:rPr>
              <a:t>     </a:t>
            </a:r>
            <a:r>
              <a:rPr sz="2800">
                <a:solidFill>
                  <a:schemeClr val="tx1"/>
                </a:solidFill>
                <a:sym typeface="+mn-ea"/>
              </a:rPr>
              <a:t>C</a:t>
            </a:r>
            <a:r>
              <a:rPr lang="en-US" sz="2800">
                <a:solidFill>
                  <a:schemeClr val="tx1"/>
                </a:solidFill>
                <a:sym typeface="+mn-ea"/>
              </a:rPr>
              <a:t>.</a:t>
            </a:r>
            <a:r>
              <a:rPr sz="2800">
                <a:solidFill>
                  <a:schemeClr val="tx1"/>
                </a:solidFill>
                <a:sym typeface="+mn-ea"/>
              </a:rPr>
              <a:t>刑法严苛</a:t>
            </a:r>
            <a:r>
              <a:rPr lang="en-US" sz="2800">
                <a:solidFill>
                  <a:schemeClr val="tx1"/>
                </a:solidFill>
                <a:sym typeface="+mn-ea"/>
              </a:rPr>
              <a:t>     </a:t>
            </a:r>
            <a:r>
              <a:rPr sz="2800">
                <a:solidFill>
                  <a:schemeClr val="tx1"/>
                </a:solidFill>
                <a:sym typeface="+mn-ea"/>
              </a:rPr>
              <a:t>D</a:t>
            </a:r>
            <a:r>
              <a:rPr lang="en-US" sz="2800">
                <a:solidFill>
                  <a:schemeClr val="tx1"/>
                </a:solidFill>
                <a:sym typeface="+mn-ea"/>
              </a:rPr>
              <a:t>.</a:t>
            </a:r>
            <a:r>
              <a:rPr sz="2800">
                <a:solidFill>
                  <a:schemeClr val="tx1"/>
                </a:solidFill>
                <a:sym typeface="+mn-ea"/>
              </a:rPr>
              <a:t>百姓赋役繁重</a:t>
            </a:r>
            <a:endParaRPr sz="2800">
              <a:solidFill>
                <a:schemeClr val="tx1"/>
              </a:solidFill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2870" y="2507615"/>
            <a:ext cx="64262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√</a:t>
            </a:r>
            <a:endParaRPr lang="en-US" altLang="zh-CN" sz="66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99405" y="5721350"/>
            <a:ext cx="64262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√</a:t>
            </a:r>
            <a:endParaRPr lang="en-US" altLang="zh-CN" sz="66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6535" y="189865"/>
            <a:ext cx="11768455" cy="648970"/>
          </a:xfrm>
          <a:prstGeom prst="rect">
            <a:avLst/>
          </a:prstGeom>
          <a:solidFill>
            <a:schemeClr val="accent2">
              <a:lumMod val="50000"/>
              <a:alpha val="7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bg1"/>
                </a:solidFill>
              </a:rPr>
              <a:t>随堂</a:t>
            </a:r>
            <a:r>
              <a:rPr lang="zh-CN" altLang="en-US" sz="3200" b="1">
                <a:solidFill>
                  <a:schemeClr val="bg1"/>
                </a:solidFill>
              </a:rPr>
              <a:t>训练</a:t>
            </a:r>
            <a:endParaRPr lang="zh-CN" altLang="en-US" sz="32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35" y="1847215"/>
            <a:ext cx="12186285" cy="2376805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部编版七年级上册第</a:t>
            </a:r>
            <a:r>
              <a:rPr lang="zh-CN" altLang="en-US" sz="2000" b="1"/>
              <a:t>三单元</a:t>
            </a:r>
            <a:endParaRPr lang="zh-CN" altLang="en-US" sz="2000" b="1"/>
          </a:p>
          <a:p>
            <a:pPr algn="ctr"/>
            <a:endParaRPr lang="zh-CN" altLang="en-US" b="1"/>
          </a:p>
          <a:p>
            <a:pPr algn="ctr"/>
            <a:r>
              <a:rPr lang="zh-CN" altLang="en-US" sz="6000" b="1"/>
              <a:t>第</a:t>
            </a:r>
            <a:r>
              <a:rPr lang="en-US" altLang="zh-CN" sz="6000" b="1"/>
              <a:t>10</a:t>
            </a:r>
            <a:r>
              <a:rPr lang="zh-CN" altLang="en-US" sz="6000" b="1"/>
              <a:t>课</a:t>
            </a:r>
            <a:r>
              <a:rPr lang="en-US" altLang="zh-CN" sz="6000" b="1"/>
              <a:t> </a:t>
            </a:r>
            <a:r>
              <a:rPr lang="zh-CN" altLang="zh-CN" sz="6000" b="1"/>
              <a:t>秦末农民大起义</a:t>
            </a:r>
            <a:endParaRPr lang="zh-CN" altLang="zh-CN" sz="6000" b="1"/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9" name="矩形 8"/>
          <p:cNvSpPr/>
          <p:nvPr/>
        </p:nvSpPr>
        <p:spPr>
          <a:xfrm>
            <a:off x="217170" y="848360"/>
            <a:ext cx="11757025" cy="576707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ts val="5500"/>
              </a:lnSpc>
            </a:pP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9715" y="848995"/>
            <a:ext cx="11757025" cy="568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40000"/>
              </a:lnSpc>
              <a:buClrTx/>
              <a:buSzTx/>
              <a:buFont typeface="Arial" panose="020B0604020202020204" pitchFamily="34" charset="0"/>
            </a:pPr>
            <a:r>
              <a:rPr sz="2800">
                <a:solidFill>
                  <a:schemeClr val="tx1"/>
                </a:solidFill>
              </a:rPr>
              <a:t>3</a:t>
            </a:r>
            <a:r>
              <a:rPr lang="en-US" sz="2800">
                <a:solidFill>
                  <a:schemeClr val="tx1"/>
                </a:solidFill>
              </a:rPr>
              <a:t>.</a:t>
            </a:r>
            <a:r>
              <a:rPr sz="2800">
                <a:solidFill>
                  <a:schemeClr val="tx1"/>
                </a:solidFill>
                <a:sym typeface="+mn-ea"/>
              </a:rPr>
              <a:t>关于秦亡原因，传统观点多认为是“酷刑”“暴政”所致。后来，有学者认为秦亡于过急、过广的推行郡县制；有学者认为秦亡于北击匈奴；有学者认为秦亡于文化政策。以上现象说明（　　）</a:t>
            </a:r>
            <a:endParaRPr sz="2800"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40000"/>
              </a:lnSpc>
              <a:buClrTx/>
              <a:buSzTx/>
              <a:buFont typeface="Arial" panose="020B0604020202020204" pitchFamily="34" charset="0"/>
            </a:pPr>
            <a:r>
              <a:rPr sz="2800">
                <a:solidFill>
                  <a:schemeClr val="tx1"/>
                </a:solidFill>
                <a:sym typeface="+mn-ea"/>
              </a:rPr>
              <a:t>A</a:t>
            </a:r>
            <a:r>
              <a:rPr lang="en-US" sz="2800">
                <a:solidFill>
                  <a:schemeClr val="tx1"/>
                </a:solidFill>
                <a:sym typeface="+mn-ea"/>
              </a:rPr>
              <a:t>.</a:t>
            </a:r>
            <a:r>
              <a:rPr sz="2800">
                <a:solidFill>
                  <a:schemeClr val="tx1"/>
                </a:solidFill>
                <a:sym typeface="+mn-ea"/>
              </a:rPr>
              <a:t>解读历史应有唯一正确的结论</a:t>
            </a:r>
            <a:r>
              <a:rPr lang="en-US" sz="2800">
                <a:solidFill>
                  <a:schemeClr val="tx1"/>
                </a:solidFill>
                <a:sym typeface="+mn-ea"/>
              </a:rPr>
              <a:t>     </a:t>
            </a:r>
            <a:r>
              <a:rPr sz="2800">
                <a:solidFill>
                  <a:schemeClr val="tx1"/>
                </a:solidFill>
                <a:sym typeface="+mn-ea"/>
              </a:rPr>
              <a:t>B</a:t>
            </a:r>
            <a:r>
              <a:rPr lang="en-US" sz="2800">
                <a:solidFill>
                  <a:schemeClr val="tx1"/>
                </a:solidFill>
                <a:sym typeface="+mn-ea"/>
              </a:rPr>
              <a:t>.</a:t>
            </a:r>
            <a:r>
              <a:rPr sz="2800">
                <a:solidFill>
                  <a:schemeClr val="tx1"/>
                </a:solidFill>
                <a:sym typeface="+mn-ea"/>
              </a:rPr>
              <a:t>后期研究比传统观点更加合理</a:t>
            </a:r>
            <a:endParaRPr sz="2800"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40000"/>
              </a:lnSpc>
              <a:buClrTx/>
              <a:buSzTx/>
              <a:buFont typeface="Arial" panose="020B0604020202020204" pitchFamily="34" charset="0"/>
            </a:pPr>
            <a:r>
              <a:rPr sz="2800">
                <a:solidFill>
                  <a:schemeClr val="tx1"/>
                </a:solidFill>
                <a:sym typeface="+mn-ea"/>
              </a:rPr>
              <a:t>C</a:t>
            </a:r>
            <a:r>
              <a:rPr lang="en-US" sz="2800">
                <a:solidFill>
                  <a:schemeClr val="tx1"/>
                </a:solidFill>
                <a:sym typeface="+mn-ea"/>
              </a:rPr>
              <a:t>.</a:t>
            </a:r>
            <a:r>
              <a:rPr sz="2800">
                <a:solidFill>
                  <a:schemeClr val="tx1"/>
                </a:solidFill>
                <a:sym typeface="+mn-ea"/>
              </a:rPr>
              <a:t>历史解释因视角不同存在差异</a:t>
            </a:r>
            <a:r>
              <a:rPr lang="en-US" sz="2800">
                <a:solidFill>
                  <a:schemeClr val="tx1"/>
                </a:solidFill>
                <a:sym typeface="+mn-ea"/>
              </a:rPr>
              <a:t>     </a:t>
            </a:r>
            <a:r>
              <a:rPr sz="2800">
                <a:solidFill>
                  <a:schemeClr val="tx1"/>
                </a:solidFill>
                <a:sym typeface="+mn-ea"/>
              </a:rPr>
              <a:t>D</a:t>
            </a:r>
            <a:r>
              <a:rPr lang="en-US" sz="2800">
                <a:solidFill>
                  <a:schemeClr val="tx1"/>
                </a:solidFill>
                <a:sym typeface="+mn-ea"/>
              </a:rPr>
              <a:t>.</a:t>
            </a:r>
            <a:r>
              <a:rPr sz="2800">
                <a:solidFill>
                  <a:schemeClr val="tx1"/>
                </a:solidFill>
                <a:sym typeface="+mn-ea"/>
              </a:rPr>
              <a:t>随着研究的深入先前观点被抛弃</a:t>
            </a:r>
            <a:endParaRPr sz="2800"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40000"/>
              </a:lnSpc>
              <a:buClrTx/>
              <a:buSzTx/>
              <a:buFont typeface="Arial" panose="020B0604020202020204" pitchFamily="34" charset="0"/>
            </a:pPr>
            <a:endParaRPr sz="2800"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40000"/>
              </a:lnSpc>
              <a:buClrTx/>
              <a:buSzTx/>
              <a:buFont typeface="Arial" panose="020B0604020202020204" pitchFamily="34" charset="0"/>
            </a:pPr>
            <a:r>
              <a:rPr sz="2800">
                <a:solidFill>
                  <a:schemeClr val="tx1"/>
                </a:solidFill>
                <a:sym typeface="+mn-ea"/>
              </a:rPr>
              <a:t>4.历史课堂上，张老师提示“戍守长城”、“遇雨误期”、“张楚政权”等关键词，同学们能立刻联想到（　　）</a:t>
            </a:r>
            <a:endParaRPr sz="2800"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40000"/>
              </a:lnSpc>
              <a:buClrTx/>
              <a:buSzTx/>
              <a:buFont typeface="Arial" panose="020B0604020202020204" pitchFamily="34" charset="0"/>
            </a:pPr>
            <a:r>
              <a:rPr sz="2800">
                <a:solidFill>
                  <a:schemeClr val="tx1"/>
                </a:solidFill>
                <a:sym typeface="+mn-ea"/>
              </a:rPr>
              <a:t>A</a:t>
            </a:r>
            <a:r>
              <a:rPr lang="en-US" sz="2800">
                <a:solidFill>
                  <a:schemeClr val="tx1"/>
                </a:solidFill>
                <a:sym typeface="+mn-ea"/>
              </a:rPr>
              <a:t>.</a:t>
            </a:r>
            <a:r>
              <a:rPr sz="2800">
                <a:solidFill>
                  <a:schemeClr val="tx1"/>
                </a:solidFill>
                <a:sym typeface="+mn-ea"/>
              </a:rPr>
              <a:t>黄巾起义</a:t>
            </a:r>
            <a:r>
              <a:rPr lang="en-US" sz="2800">
                <a:solidFill>
                  <a:schemeClr val="tx1"/>
                </a:solidFill>
                <a:sym typeface="+mn-ea"/>
              </a:rPr>
              <a:t>     </a:t>
            </a:r>
            <a:r>
              <a:rPr sz="2800">
                <a:solidFill>
                  <a:schemeClr val="tx1"/>
                </a:solidFill>
                <a:sym typeface="+mn-ea"/>
              </a:rPr>
              <a:t>B</a:t>
            </a:r>
            <a:r>
              <a:rPr lang="en-US" sz="2800">
                <a:solidFill>
                  <a:schemeClr val="tx1"/>
                </a:solidFill>
                <a:sym typeface="+mn-ea"/>
              </a:rPr>
              <a:t>.</a:t>
            </a:r>
            <a:r>
              <a:rPr sz="2800">
                <a:solidFill>
                  <a:schemeClr val="tx1"/>
                </a:solidFill>
                <a:sym typeface="+mn-ea"/>
              </a:rPr>
              <a:t>陈胜、吴广起义</a:t>
            </a:r>
            <a:r>
              <a:rPr lang="en-US" sz="2800">
                <a:solidFill>
                  <a:schemeClr val="tx1"/>
                </a:solidFill>
                <a:sym typeface="+mn-ea"/>
              </a:rPr>
              <a:t>     </a:t>
            </a:r>
            <a:r>
              <a:rPr sz="2800">
                <a:solidFill>
                  <a:schemeClr val="tx1"/>
                </a:solidFill>
                <a:sym typeface="+mn-ea"/>
              </a:rPr>
              <a:t>C</a:t>
            </a:r>
            <a:r>
              <a:rPr lang="en-US" sz="2800">
                <a:solidFill>
                  <a:schemeClr val="tx1"/>
                </a:solidFill>
                <a:sym typeface="+mn-ea"/>
              </a:rPr>
              <a:t>.</a:t>
            </a:r>
            <a:r>
              <a:rPr sz="2800">
                <a:solidFill>
                  <a:schemeClr val="tx1"/>
                </a:solidFill>
                <a:sym typeface="+mn-ea"/>
              </a:rPr>
              <a:t>李自成起义</a:t>
            </a:r>
            <a:r>
              <a:rPr lang="en-US" sz="2800">
                <a:solidFill>
                  <a:schemeClr val="tx1"/>
                </a:solidFill>
                <a:sym typeface="+mn-ea"/>
              </a:rPr>
              <a:t>     </a:t>
            </a:r>
            <a:r>
              <a:rPr sz="2800">
                <a:solidFill>
                  <a:schemeClr val="tx1"/>
                </a:solidFill>
                <a:sym typeface="+mn-ea"/>
              </a:rPr>
              <a:t>D</a:t>
            </a:r>
            <a:r>
              <a:rPr lang="en-US" sz="2800">
                <a:solidFill>
                  <a:schemeClr val="tx1"/>
                </a:solidFill>
                <a:sym typeface="+mn-ea"/>
              </a:rPr>
              <a:t>.</a:t>
            </a:r>
            <a:r>
              <a:rPr sz="2800">
                <a:solidFill>
                  <a:schemeClr val="tx1"/>
                </a:solidFill>
                <a:sym typeface="+mn-ea"/>
              </a:rPr>
              <a:t>黄巢起义</a:t>
            </a:r>
            <a:endParaRPr sz="280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1915" y="3168650"/>
            <a:ext cx="64262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√</a:t>
            </a:r>
            <a:endParaRPr lang="en-US" altLang="zh-CN" sz="66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29180" y="5678170"/>
            <a:ext cx="64262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√</a:t>
            </a:r>
            <a:endParaRPr lang="en-US" altLang="zh-CN" sz="66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6535" y="189865"/>
            <a:ext cx="11768455" cy="648970"/>
          </a:xfrm>
          <a:prstGeom prst="rect">
            <a:avLst/>
          </a:prstGeom>
          <a:solidFill>
            <a:schemeClr val="accent2">
              <a:lumMod val="50000"/>
              <a:alpha val="7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bg1"/>
                </a:solidFill>
              </a:rPr>
              <a:t>随堂</a:t>
            </a:r>
            <a:r>
              <a:rPr lang="zh-CN" altLang="en-US" sz="3200" b="1">
                <a:solidFill>
                  <a:schemeClr val="bg1"/>
                </a:solidFill>
              </a:rPr>
              <a:t>训练</a:t>
            </a:r>
            <a:endParaRPr lang="zh-CN" altLang="en-US" sz="32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17170" y="212725"/>
            <a:ext cx="11757025" cy="639254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50000"/>
              </a:lnSpc>
            </a:pPr>
            <a:r>
              <a:rPr lang="zh-CN" altLang="en-US" sz="3600" b="1">
                <a:solidFill>
                  <a:schemeClr val="tx1"/>
                </a:solidFill>
              </a:rPr>
              <a:t>学习目标</a:t>
            </a:r>
            <a:endParaRPr lang="zh-CN" altLang="en-US" sz="3600" b="1">
              <a:solidFill>
                <a:schemeClr val="tx1"/>
              </a:solidFill>
            </a:endParaRP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3200">
                <a:solidFill>
                  <a:schemeClr val="tx1"/>
                </a:solidFill>
              </a:rPr>
              <a:t>1.</a:t>
            </a:r>
            <a:r>
              <a:rPr lang="en-US" altLang="zh-CN" sz="3200">
                <a:solidFill>
                  <a:schemeClr val="tx1"/>
                </a:solidFill>
                <a:sym typeface="+mn-lt"/>
              </a:rPr>
              <a:t>归纳秦暴政的表现，</a:t>
            </a:r>
            <a:r>
              <a:rPr lang="en-US" altLang="zh-CN" sz="3200">
                <a:solidFill>
                  <a:schemeClr val="tx1"/>
                </a:solidFill>
                <a:sym typeface="+mn-lt"/>
              </a:rPr>
              <a:t>理解暴政是陈胜、吴广起义的根本原因。</a:t>
            </a:r>
            <a:endParaRPr lang="en-US" altLang="zh-CN" sz="3200">
              <a:solidFill>
                <a:schemeClr val="tx1"/>
              </a:solidFill>
              <a:sym typeface="+mn-lt"/>
            </a:endParaRP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3200">
                <a:solidFill>
                  <a:schemeClr val="tx1"/>
                </a:solidFill>
                <a:sym typeface="+mn-lt"/>
              </a:rPr>
              <a:t>2.能够识读历史地图，简单叙述陈胜、吴广起义，理解陈胜、吴广等率领的农民军对秦朝造成沉重的打击。</a:t>
            </a:r>
            <a:endParaRPr lang="en-US" altLang="zh-CN" sz="3200">
              <a:solidFill>
                <a:schemeClr val="tx1"/>
              </a:solidFill>
              <a:sym typeface="+mn-lt"/>
            </a:endParaRP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3200">
                <a:solidFill>
                  <a:schemeClr val="tx1"/>
                </a:solidFill>
                <a:sym typeface="+mn-lt"/>
              </a:rPr>
              <a:t>3.知道起义军最终推翻了秦朝</a:t>
            </a:r>
            <a:r>
              <a:rPr lang="zh-CN" altLang="zh-CN" sz="3200">
                <a:solidFill>
                  <a:schemeClr val="tx1"/>
                </a:solidFill>
                <a:sym typeface="+mn-lt"/>
              </a:rPr>
              <a:t>，</a:t>
            </a:r>
            <a:r>
              <a:rPr lang="en-US" altLang="zh-CN" sz="3200">
                <a:solidFill>
                  <a:schemeClr val="tx1"/>
                </a:solidFill>
                <a:sym typeface="+mn-lt"/>
              </a:rPr>
              <a:t>理解“得民心者得天下，失民心者失天下”的道理，认识到人民群众是历史的创造者，杰出历史人物对历史的发展也有着重要的推动作用。</a:t>
            </a:r>
            <a:endParaRPr lang="en-US" altLang="zh-CN" sz="3200">
              <a:solidFill>
                <a:schemeClr val="tx1"/>
              </a:solidFill>
              <a:sym typeface="+mn-lt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535" y="189865"/>
            <a:ext cx="11768455" cy="648970"/>
          </a:xfrm>
          <a:prstGeom prst="rect">
            <a:avLst/>
          </a:prstGeom>
          <a:solidFill>
            <a:schemeClr val="accent2">
              <a:lumMod val="50000"/>
              <a:alpha val="7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一、秦的暴政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7170" y="848360"/>
            <a:ext cx="11757025" cy="576707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ts val="5500"/>
              </a:lnSpc>
            </a:pP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31140" y="838835"/>
            <a:ext cx="149352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l"/>
            <a:r>
              <a:rPr lang="en-US" altLang="zh-CN" sz="3000" b="1">
                <a:solidFill>
                  <a:schemeClr val="tx1"/>
                </a:solidFill>
              </a:rPr>
              <a:t>1.</a:t>
            </a:r>
            <a:r>
              <a:rPr lang="zh-CN" altLang="en-US" sz="3000" b="1">
                <a:solidFill>
                  <a:schemeClr val="tx1"/>
                </a:solidFill>
              </a:rPr>
              <a:t>表现</a:t>
            </a:r>
            <a:endParaRPr lang="zh-CN" altLang="en-US" sz="3000" b="1">
              <a:solidFill>
                <a:schemeClr val="tx1"/>
              </a:solidFill>
            </a:endParaRPr>
          </a:p>
        </p:txBody>
      </p:sp>
      <p:pic>
        <p:nvPicPr>
          <p:cNvPr id="3" name="内容占位符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500" y="1581785"/>
            <a:ext cx="2885440" cy="21577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b="7563"/>
          <a:stretch>
            <a:fillRect/>
          </a:stretch>
        </p:blipFill>
        <p:spPr>
          <a:xfrm>
            <a:off x="3583940" y="1581785"/>
            <a:ext cx="2879725" cy="21488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rcRect b="7678"/>
          <a:stretch>
            <a:fillRect/>
          </a:stretch>
        </p:blipFill>
        <p:spPr>
          <a:xfrm>
            <a:off x="698500" y="3751580"/>
            <a:ext cx="2885440" cy="21990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rcRect b="7353"/>
          <a:stretch>
            <a:fillRect/>
          </a:stretch>
        </p:blipFill>
        <p:spPr>
          <a:xfrm>
            <a:off x="3583940" y="3748405"/>
            <a:ext cx="2879725" cy="218757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385050" y="3730625"/>
            <a:ext cx="3733165" cy="1137920"/>
            <a:chOff x="10925" y="6235"/>
            <a:chExt cx="5879" cy="1792"/>
          </a:xfrm>
        </p:grpSpPr>
        <p:sp>
          <p:nvSpPr>
            <p:cNvPr id="30" name="矩形: 圆角 39"/>
            <p:cNvSpPr/>
            <p:nvPr/>
          </p:nvSpPr>
          <p:spPr>
            <a:xfrm>
              <a:off x="10925" y="6235"/>
              <a:ext cx="1850" cy="179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r>
                <a:rPr lang="zh-CN" altLang="en-US" sz="66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钱</a:t>
              </a:r>
              <a:endParaRPr lang="zh-CN" altLang="en-US" sz="6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3" name="矩形: 圆角 43"/>
            <p:cNvSpPr/>
            <p:nvPr/>
          </p:nvSpPr>
          <p:spPr>
            <a:xfrm>
              <a:off x="14896" y="6249"/>
              <a:ext cx="1909" cy="177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r>
                <a:rPr lang="zh-CN" altLang="en-US" sz="6600" kern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人</a:t>
              </a:r>
              <a:endParaRPr lang="zh-CN" altLang="en-US" sz="6600" ker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sp>
          <p:nvSpPr>
            <p:cNvPr id="35" name="加号 34"/>
            <p:cNvSpPr/>
            <p:nvPr/>
          </p:nvSpPr>
          <p:spPr>
            <a:xfrm>
              <a:off x="12987" y="6458"/>
              <a:ext cx="1967" cy="1550"/>
            </a:xfrm>
            <a:prstGeom prst="mathPlus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endParaRPr lang="zh-CN" altLang="en-US" sz="12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384948" y="1669843"/>
            <a:ext cx="3030318" cy="2035514"/>
            <a:chOff x="3122394" y="5239045"/>
            <a:chExt cx="2711112" cy="2035514"/>
          </a:xfrm>
        </p:grpSpPr>
        <p:sp>
          <p:nvSpPr>
            <p:cNvPr id="38" name="思想气泡: 云 37"/>
            <p:cNvSpPr/>
            <p:nvPr/>
          </p:nvSpPr>
          <p:spPr>
            <a:xfrm>
              <a:off x="3122394" y="5239045"/>
              <a:ext cx="2711112" cy="2035514"/>
            </a:xfrm>
            <a:prstGeom prst="cloudCallout">
              <a:avLst>
                <a:gd name="adj1" fmla="val -102656"/>
                <a:gd name="adj2" fmla="val 80347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30000"/>
                </a:lnSpc>
              </a:pPr>
              <a:endParaRPr lang="zh-CN" altLang="en-US" sz="12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3555973" y="5755491"/>
              <a:ext cx="2274452" cy="1076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defTabSz="914400"/>
              <a:r>
                <a:rPr lang="zh-CN" altLang="en-US" sz="3200" kern="0"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  <a:cs typeface="+mn-ea"/>
                  <a:sym typeface="+mn-lt"/>
                </a:rPr>
                <a:t>修筑这些需要什么？</a:t>
              </a:r>
              <a:endParaRPr lang="zh-CN" altLang="en-US" sz="3200" kern="0"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9" name="上箭头标注 48"/>
          <p:cNvSpPr/>
          <p:nvPr/>
        </p:nvSpPr>
        <p:spPr>
          <a:xfrm>
            <a:off x="6985635" y="4984115"/>
            <a:ext cx="1976755" cy="1056640"/>
          </a:xfrm>
          <a:prstGeom prst="upArrowCallou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 b="1">
                <a:latin typeface="汉仪劲楷简" panose="00020600040101010101" charset="-122"/>
                <a:ea typeface="汉仪劲楷简" panose="00020600040101010101" charset="-122"/>
              </a:rPr>
              <a:t>赋税</a:t>
            </a:r>
            <a:endParaRPr lang="zh-CN" altLang="en-US" sz="4000" b="1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50" name="上箭头标注 49"/>
          <p:cNvSpPr/>
          <p:nvPr/>
        </p:nvSpPr>
        <p:spPr>
          <a:xfrm>
            <a:off x="9484360" y="4984115"/>
            <a:ext cx="1976755" cy="1056640"/>
          </a:xfrm>
          <a:prstGeom prst="upArrowCallou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 b="1">
                <a:latin typeface="汉仪劲楷简" panose="00020600040101010101" charset="-122"/>
                <a:ea typeface="汉仪劲楷简" panose="00020600040101010101" charset="-122"/>
              </a:rPr>
              <a:t>徭役</a:t>
            </a:r>
            <a:endParaRPr lang="zh-CN" altLang="en-US" sz="4000" b="1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40610" y="3340735"/>
            <a:ext cx="1243330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000"/>
              <a:t>[</a:t>
            </a:r>
            <a:r>
              <a:rPr lang="zh-CN" altLang="en-US" sz="2000"/>
              <a:t>阿房宫</a:t>
            </a:r>
            <a:r>
              <a:rPr lang="en-US" altLang="zh-CN" sz="2000"/>
              <a:t>]</a:t>
            </a:r>
            <a:endParaRPr lang="en-US" altLang="zh-CN" sz="2000"/>
          </a:p>
        </p:txBody>
      </p:sp>
      <p:sp>
        <p:nvSpPr>
          <p:cNvPr id="5" name="文本框 4"/>
          <p:cNvSpPr txBox="1"/>
          <p:nvPr/>
        </p:nvSpPr>
        <p:spPr>
          <a:xfrm>
            <a:off x="5220335" y="3331845"/>
            <a:ext cx="1243330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000"/>
              <a:t>[</a:t>
            </a:r>
            <a:r>
              <a:rPr lang="zh-CN" altLang="en-US" sz="2000"/>
              <a:t>秦直道</a:t>
            </a:r>
            <a:r>
              <a:rPr lang="en-US" altLang="zh-CN" sz="2000"/>
              <a:t>]</a:t>
            </a:r>
            <a:endParaRPr lang="en-US" altLang="zh-CN" sz="2000"/>
          </a:p>
        </p:txBody>
      </p:sp>
      <p:sp>
        <p:nvSpPr>
          <p:cNvPr id="7" name="文本框 6"/>
          <p:cNvSpPr txBox="1"/>
          <p:nvPr/>
        </p:nvSpPr>
        <p:spPr>
          <a:xfrm>
            <a:off x="2340610" y="5534025"/>
            <a:ext cx="1243330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000"/>
              <a:t>[</a:t>
            </a:r>
            <a:r>
              <a:rPr lang="zh-CN" altLang="en-US" sz="2000"/>
              <a:t>兵马俑</a:t>
            </a:r>
            <a:r>
              <a:rPr lang="en-US" altLang="zh-CN" sz="2000"/>
              <a:t>]</a:t>
            </a:r>
            <a:endParaRPr lang="en-US" altLang="zh-CN" sz="2000"/>
          </a:p>
        </p:txBody>
      </p:sp>
      <p:sp>
        <p:nvSpPr>
          <p:cNvPr id="8" name="文本框 7"/>
          <p:cNvSpPr txBox="1"/>
          <p:nvPr/>
        </p:nvSpPr>
        <p:spPr>
          <a:xfrm>
            <a:off x="5220335" y="5534025"/>
            <a:ext cx="1243330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000"/>
              <a:t>[</a:t>
            </a:r>
            <a:r>
              <a:rPr lang="zh-CN" altLang="en-US" sz="2000"/>
              <a:t>秦长城</a:t>
            </a:r>
            <a:r>
              <a:rPr lang="en-US" altLang="zh-CN" sz="2000"/>
              <a:t>]</a:t>
            </a:r>
            <a:endParaRPr lang="en-US" altLang="zh-CN" sz="2000"/>
          </a:p>
        </p:txBody>
      </p:sp>
      <p:sp>
        <p:nvSpPr>
          <p:cNvPr id="11" name="文本框 10"/>
          <p:cNvSpPr txBox="1"/>
          <p:nvPr/>
        </p:nvSpPr>
        <p:spPr>
          <a:xfrm>
            <a:off x="1519555" y="5932805"/>
            <a:ext cx="412559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en-US" altLang="zh-CN" sz="2400"/>
              <a:t>[</a:t>
            </a:r>
            <a:r>
              <a:rPr lang="zh-CN" altLang="en-US" sz="2400"/>
              <a:t>秦帝国的四大工程</a:t>
            </a:r>
            <a:r>
              <a:rPr lang="en-US" altLang="zh-CN" sz="2400"/>
              <a:t>]</a:t>
            </a:r>
            <a:endParaRPr lang="en-US" altLang="zh-CN" sz="2400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  <p:bldP spid="49" grpId="0" bldLvl="0" animBg="1"/>
      <p:bldP spid="5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535" y="189865"/>
            <a:ext cx="11768455" cy="648970"/>
          </a:xfrm>
          <a:prstGeom prst="rect">
            <a:avLst/>
          </a:prstGeom>
          <a:solidFill>
            <a:schemeClr val="accent2">
              <a:lumMod val="50000"/>
              <a:alpha val="7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一、秦的暴政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7170" y="848360"/>
            <a:ext cx="11757025" cy="576707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ts val="5500"/>
              </a:lnSpc>
            </a:pP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31140" y="838835"/>
            <a:ext cx="149352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l"/>
            <a:r>
              <a:rPr lang="en-US" altLang="zh-CN" sz="3000" b="1">
                <a:solidFill>
                  <a:schemeClr val="tx1"/>
                </a:solidFill>
              </a:rPr>
              <a:t>1.</a:t>
            </a:r>
            <a:r>
              <a:rPr lang="zh-CN" altLang="en-US" sz="3000" b="1">
                <a:solidFill>
                  <a:schemeClr val="tx1"/>
                </a:solidFill>
              </a:rPr>
              <a:t>表现</a:t>
            </a:r>
            <a:endParaRPr lang="zh-CN" altLang="en-US" sz="3000" b="1">
              <a:solidFill>
                <a:schemeClr val="tx1"/>
              </a:solidFill>
            </a:endParaRPr>
          </a:p>
        </p:txBody>
      </p:sp>
      <p:grpSp>
        <p:nvGrpSpPr>
          <p:cNvPr id="14" name="组合 13"/>
          <p:cNvGrpSpPr/>
          <p:nvPr>
            <p:custDataLst>
              <p:tags r:id="rId2"/>
            </p:custDataLst>
          </p:nvPr>
        </p:nvGrpSpPr>
        <p:grpSpPr>
          <a:xfrm>
            <a:off x="251460" y="2628900"/>
            <a:ext cx="3425825" cy="3007995"/>
            <a:chOff x="729" y="4049"/>
            <a:chExt cx="5395" cy="4737"/>
          </a:xfrm>
        </p:grpSpPr>
        <p:sp>
          <p:nvSpPr>
            <p:cNvPr id="17" name="饼形 16"/>
            <p:cNvSpPr/>
            <p:nvPr>
              <p:custDataLst>
                <p:tags r:id="rId3"/>
              </p:custDataLst>
            </p:nvPr>
          </p:nvSpPr>
          <p:spPr>
            <a:xfrm>
              <a:off x="729" y="4049"/>
              <a:ext cx="5229" cy="4737"/>
            </a:xfrm>
            <a:prstGeom prst="pie">
              <a:avLst>
                <a:gd name="adj1" fmla="val 2476871"/>
                <a:gd name="adj2" fmla="val 1620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饼形 30"/>
            <p:cNvSpPr/>
            <p:nvPr>
              <p:custDataLst>
                <p:tags r:id="rId4"/>
              </p:custDataLst>
            </p:nvPr>
          </p:nvSpPr>
          <p:spPr>
            <a:xfrm rot="16200000">
              <a:off x="1099" y="3680"/>
              <a:ext cx="4636" cy="5374"/>
            </a:xfrm>
            <a:prstGeom prst="pie">
              <a:avLst>
                <a:gd name="adj1" fmla="val 2966"/>
                <a:gd name="adj2" fmla="val 7880303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5"/>
              </p:custDataLst>
            </p:nvPr>
          </p:nvSpPr>
          <p:spPr>
            <a:xfrm>
              <a:off x="3529" y="5052"/>
              <a:ext cx="2595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1/3</a:t>
              </a:r>
              <a:endPara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  <a:p>
              <a:pPr algn="l"/>
              <a:r>
                <a:rPr lang="zh-CN" altLang="en-US" sz="280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养家糊口</a:t>
              </a:r>
              <a:endPara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6"/>
              </p:custDataLst>
            </p:nvPr>
          </p:nvSpPr>
          <p:spPr>
            <a:xfrm>
              <a:off x="1866" y="4789"/>
              <a:ext cx="1168" cy="3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80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2/3</a:t>
              </a:r>
              <a:r>
                <a:rPr lang="zh-CN" altLang="en-US" sz="280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上缴国家</a:t>
              </a:r>
              <a:endParaRPr lang="zh-CN" alt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3745865" y="1871980"/>
            <a:ext cx="8182610" cy="413893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12700" cmpd="sng"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p>
            <a:pPr indent="0" fontAlgn="auto">
              <a:lnSpc>
                <a:spcPct val="110000"/>
              </a:lnSpc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材料一：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至于始皇…收</a:t>
            </a:r>
            <a:r>
              <a:rPr lang="en-US" altLang="zh-CN" sz="28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泰半之赋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（土地收获物的</a:t>
            </a:r>
            <a:r>
              <a:rPr lang="en-US" altLang="zh-CN" sz="28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三分之二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）……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田租口赋，盐铁之利，</a:t>
            </a:r>
            <a:r>
              <a:rPr lang="zh-CN" altLang="en-US" sz="28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二十倍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于古。或耕豪民之田，见税什五。故贫民常衣牛马之衣，而食犬彘</a:t>
            </a:r>
            <a:r>
              <a:rPr lang="zh-CN" altLang="en-US" sz="28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（zhì，猪）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之食。</a:t>
            </a:r>
            <a:endParaRPr lang="en-US" altLang="zh-CN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r" fontAlgn="auto">
              <a:lnSpc>
                <a:spcPct val="110000"/>
              </a:lnSpc>
            </a:pP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——《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汉书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·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食货志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》</a:t>
            </a:r>
            <a:endParaRPr lang="en-US" altLang="zh-CN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译文：</a:t>
            </a:r>
            <a:endParaRPr lang="en-US" altLang="zh-CN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田租人头税，经营盐铁的</a:t>
            </a:r>
            <a:r>
              <a:rPr lang="zh-CN" altLang="en-US" sz="32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赋税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，是过去的二十倍。有的替富人耕田，要交一半的租税。所以贫民经常是穿粗糙的衣服，吃如同猪狗食一样低劣的食物。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31140" y="1442085"/>
            <a:ext cx="257111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88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①赋税沉重；</a:t>
            </a:r>
            <a:endParaRPr lang="zh-CN" altLang="en-US" sz="32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535" y="189865"/>
            <a:ext cx="11768455" cy="648970"/>
          </a:xfrm>
          <a:prstGeom prst="rect">
            <a:avLst/>
          </a:prstGeom>
          <a:solidFill>
            <a:schemeClr val="accent2">
              <a:lumMod val="50000"/>
              <a:alpha val="7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一、秦的暴政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7170" y="848360"/>
            <a:ext cx="11757025" cy="576707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ts val="5500"/>
              </a:lnSpc>
            </a:pP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31140" y="838835"/>
            <a:ext cx="149352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l"/>
            <a:r>
              <a:rPr lang="en-US" altLang="zh-CN" sz="3000" b="1">
                <a:solidFill>
                  <a:schemeClr val="tx1"/>
                </a:solidFill>
              </a:rPr>
              <a:t>1.</a:t>
            </a:r>
            <a:r>
              <a:rPr lang="zh-CN" altLang="en-US" sz="3000" b="1">
                <a:solidFill>
                  <a:schemeClr val="tx1"/>
                </a:solidFill>
              </a:rPr>
              <a:t>表现</a:t>
            </a:r>
            <a:endParaRPr lang="zh-CN" altLang="en-US" sz="3000" b="1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31140" y="1442085"/>
            <a:ext cx="391033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88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zh-CN" altLang="en-US" sz="3200" b="1">
                <a:solidFill>
                  <a:srgbClr val="C00000"/>
                </a:solidFill>
                <a:latin typeface="Calibri" panose="020F0502020204030204" charset="0"/>
                <a:ea typeface="黑体" panose="02010609060101010101" charset="-122"/>
              </a:rPr>
              <a:t>②徭役、兵役繁重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；</a:t>
            </a:r>
            <a:endParaRPr lang="zh-CN" altLang="en-US" sz="32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95605" y="2018030"/>
            <a:ext cx="5667375" cy="441452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材料二：又加月为更卒，已，复为正，一岁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屯戍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(shù)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，一岁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力役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，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三十倍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于古。</a:t>
            </a:r>
            <a:endParaRPr kumimoji="0" lang="en-US" altLang="zh-C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楷体" panose="02010609060101010101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——《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汉书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·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食货志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》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译文：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又加上连年累月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徭役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频繁，刚刚结束，新的役使又来了。一年去戍守边疆，一年去服劳役，是过去的三十倍。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aphicFrame>
        <p:nvGraphicFramePr>
          <p:cNvPr id="4" name="图表 3"/>
          <p:cNvGraphicFramePr/>
          <p:nvPr/>
        </p:nvGraphicFramePr>
        <p:xfrm>
          <a:off x="6316345" y="1508760"/>
          <a:ext cx="5189220" cy="4446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7112000" y="423164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修驰道、运粮饷</a:t>
            </a:r>
            <a:endParaRPr lang="zh-CN" altLang="en-US" sz="240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r>
              <a:rPr lang="en-US" altLang="zh-CN" sz="2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       200</a:t>
            </a:r>
            <a:r>
              <a:rPr lang="zh-CN" altLang="en-US" sz="2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万</a:t>
            </a:r>
            <a:endParaRPr lang="zh-CN" altLang="en-US" sz="240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21905" y="2174240"/>
            <a:ext cx="4064000" cy="9124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其他</a:t>
            </a:r>
            <a:endParaRPr lang="zh-CN" altLang="en-US" sz="240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r>
              <a:rPr lang="en-US" altLang="zh-CN" sz="2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90</a:t>
            </a:r>
            <a:r>
              <a:rPr lang="zh-CN" altLang="en-US" sz="2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万</a:t>
            </a:r>
            <a:endParaRPr lang="zh-CN" altLang="en-US" sz="240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600565" y="3538220"/>
            <a:ext cx="27819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阿房宫、骊山陵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r>
              <a:rPr lang="en-US" altLang="zh-CN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70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万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608185" y="2409190"/>
            <a:ext cx="33299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北击匈奴筑长城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40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万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873490" y="1632585"/>
            <a:ext cx="4064000" cy="696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南征百越修灵渠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r>
              <a:rPr lang="en-US" altLang="zh-CN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50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万</a:t>
            </a:r>
            <a:endParaRPr lang="zh-CN" altLang="en-US" sz="2400" b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endParaRPr lang="zh-CN" altLang="en-US" sz="2400" b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  <p:bldP spid="23" grpId="0" bldLvl="0" animBg="1"/>
      <p:bldP spid="8" grpId="0"/>
      <p:bldP spid="8" grpId="1"/>
      <p:bldP spid="10" grpId="0"/>
      <p:bldP spid="10" grpId="1"/>
      <p:bldP spid="18" grpId="0"/>
      <p:bldP spid="18" grpId="1"/>
      <p:bldP spid="19" grpId="0"/>
      <p:bldP spid="19" grpId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535" y="189865"/>
            <a:ext cx="11768455" cy="648970"/>
          </a:xfrm>
          <a:prstGeom prst="rect">
            <a:avLst/>
          </a:prstGeom>
          <a:solidFill>
            <a:schemeClr val="accent2">
              <a:lumMod val="50000"/>
              <a:alpha val="7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一、秦的暴政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7170" y="848360"/>
            <a:ext cx="11757025" cy="576707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ts val="5500"/>
              </a:lnSpc>
            </a:pP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31140" y="838835"/>
            <a:ext cx="149352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l"/>
            <a:r>
              <a:rPr lang="en-US" altLang="zh-CN" sz="3000" b="1">
                <a:solidFill>
                  <a:schemeClr val="tx1"/>
                </a:solidFill>
              </a:rPr>
              <a:t>1.</a:t>
            </a:r>
            <a:r>
              <a:rPr lang="zh-CN" altLang="en-US" sz="3000" b="1">
                <a:solidFill>
                  <a:schemeClr val="tx1"/>
                </a:solidFill>
              </a:rPr>
              <a:t>表现</a:t>
            </a:r>
            <a:endParaRPr lang="zh-CN" altLang="en-US" sz="3000" b="1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31140" y="1442085"/>
            <a:ext cx="547878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88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l">
              <a:buClrTx/>
              <a:buSzTx/>
              <a:buFont typeface="Wingdings" panose="05000000000000000000" charset="0"/>
              <a:buNone/>
            </a:pPr>
            <a:r>
              <a:rPr lang="zh-CN" altLang="en-US" sz="3200" b="1">
                <a:solidFill>
                  <a:srgbClr val="C00000"/>
                </a:solidFill>
                <a:latin typeface="Calibri" panose="020F0502020204030204" charset="0"/>
                <a:ea typeface="黑体" panose="02010609060101010101" charset="-122"/>
                <a:sym typeface="+mn-ea"/>
              </a:rPr>
              <a:t>③刑</a:t>
            </a:r>
            <a:r>
              <a:rPr lang="zh-CN" altLang="en-US" sz="3200" b="1">
                <a:solidFill>
                  <a:srgbClr val="C00000"/>
                </a:solidFill>
                <a:latin typeface="Calibri" panose="020F0502020204030204" charset="0"/>
                <a:ea typeface="黑体" panose="02010609060101010101" charset="-122"/>
                <a:sym typeface="+mn-ea"/>
              </a:rPr>
              <a:t>法残酷；</a:t>
            </a:r>
            <a:endParaRPr lang="zh-CN" altLang="en-US" sz="3200" b="1">
              <a:solidFill>
                <a:srgbClr val="C00000"/>
              </a:solidFill>
              <a:latin typeface="Calibri" panose="020F0502020204030204" charset="0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48408" y="3772461"/>
            <a:ext cx="6106886" cy="369332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endParaRPr lang="zh-CN" altLang="en-US"/>
          </a:p>
        </p:txBody>
      </p:sp>
      <p:grpSp>
        <p:nvGrpSpPr>
          <p:cNvPr id="18" name="组合 17"/>
          <p:cNvGrpSpPr/>
          <p:nvPr>
            <p:custDataLst>
              <p:tags r:id="rId2"/>
            </p:custDataLst>
          </p:nvPr>
        </p:nvGrpSpPr>
        <p:grpSpPr>
          <a:xfrm>
            <a:off x="9578976" y="1111251"/>
            <a:ext cx="2374900" cy="2093800"/>
            <a:chOff x="5554478" y="4043714"/>
            <a:chExt cx="3005714" cy="2483123"/>
          </a:xfrm>
        </p:grpSpPr>
        <p:pic>
          <p:nvPicPr>
            <p:cNvPr id="12" name="图片 15770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3812" t="5662" r="4151" b="4400"/>
            <a:stretch>
              <a:fillRect/>
            </a:stretch>
          </p:blipFill>
          <p:spPr>
            <a:xfrm>
              <a:off x="5554478" y="4043714"/>
              <a:ext cx="3005714" cy="2221564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5993489" y="6053907"/>
              <a:ext cx="2127306" cy="47293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2000">
                  <a:sym typeface="微软雅黑" panose="020B0503020204020204" charset="-122"/>
                </a:rPr>
                <a:t>[束颈的铁钳]</a:t>
              </a:r>
              <a:endParaRPr lang="en-US" altLang="zh-CN" sz="240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6"/>
            </p:custDataLst>
          </p:nvPr>
        </p:nvGrpSpPr>
        <p:grpSpPr>
          <a:xfrm>
            <a:off x="9578975" y="3280410"/>
            <a:ext cx="2371725" cy="1838325"/>
            <a:chOff x="2751014" y="4257121"/>
            <a:chExt cx="2514882" cy="2179820"/>
          </a:xfrm>
        </p:grpSpPr>
        <p:pic>
          <p:nvPicPr>
            <p:cNvPr id="4" name="Picture 8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" t="6667" r="2020" b="7560"/>
            <a:stretch>
              <a:fillRect/>
            </a:stretch>
          </p:blipFill>
          <p:spPr bwMode="auto">
            <a:xfrm>
              <a:off x="2751014" y="4257121"/>
              <a:ext cx="2514882" cy="197953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ysClr val="windowText" lastClr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16" name="文本框 15"/>
            <p:cNvSpPr txBox="1"/>
            <p:nvPr>
              <p:custDataLst>
                <p:tags r:id="rId9"/>
              </p:custDataLst>
            </p:nvPr>
          </p:nvSpPr>
          <p:spPr>
            <a:xfrm>
              <a:off x="3118651" y="5964082"/>
              <a:ext cx="1782300" cy="47285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2000">
                  <a:sym typeface="微软雅黑" panose="020B0503020204020204" charset="-122"/>
                </a:rPr>
                <a:t>[</a:t>
              </a:r>
              <a:r>
                <a:rPr lang="zh-CN" altLang="en-US" sz="2000">
                  <a:sym typeface="微软雅黑" panose="020B0503020204020204" charset="-122"/>
                </a:rPr>
                <a:t>铁桎脚镣</a:t>
              </a:r>
              <a:r>
                <a:rPr lang="en-US" altLang="zh-CN" sz="2000">
                  <a:sym typeface="微软雅黑" panose="020B0503020204020204" charset="-122"/>
                </a:rPr>
                <a:t>]</a:t>
              </a:r>
              <a:endParaRPr lang="en-US" altLang="zh-CN" sz="2000">
                <a:latin typeface="楷体" panose="02010609060101010101" charset="-122"/>
                <a:ea typeface="楷体" panose="02010609060101010101" charset="-122"/>
                <a:sym typeface="微软雅黑" panose="020B0503020204020204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496570" y="5547995"/>
            <a:ext cx="11200130" cy="585470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 cmpd="sng">
            <a:solidFill>
              <a:schemeClr val="tx1"/>
            </a:solidFill>
            <a:prstDash val="solid"/>
          </a:ln>
        </p:spPr>
        <p:txBody>
          <a:bodyPr wrap="square" rtlCol="0" anchor="t">
            <a:noAutofit/>
          </a:bodyPr>
          <a:p>
            <a:pPr indent="0" algn="l" fontAlgn="auto">
              <a:buClrTx/>
              <a:buSzTx/>
              <a:buFontTx/>
            </a:pPr>
            <a:r>
              <a:rPr lang="zh-CN" altLang="en-US" sz="2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秦法：（1）族诛：一人犯法，罪及三族</a:t>
            </a:r>
            <a:r>
              <a:rPr lang="en-US" altLang="zh-CN" sz="2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;</a:t>
            </a:r>
            <a:r>
              <a:rPr lang="zh-CN" altLang="en-US" sz="2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（2）连坐：一人犯法，邻里连坐。</a:t>
            </a:r>
            <a:endParaRPr lang="zh-CN" altLang="en-US" sz="26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0"/>
            </p:custDataLst>
          </p:nvPr>
        </p:nvSpPr>
        <p:spPr>
          <a:xfrm>
            <a:off x="579120" y="2398395"/>
            <a:ext cx="8541385" cy="2192655"/>
          </a:xfrm>
          <a:prstGeom prst="roundRect">
            <a:avLst/>
          </a:prstGeom>
          <a:solidFill>
            <a:schemeClr val="bg1">
              <a:alpha val="88000"/>
            </a:schemeClr>
          </a:solidFill>
          <a:ln w="12700" cmpd="sng"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p>
            <a:pPr indent="0" algn="l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材料三：秦用商鞅，连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相坐之法，造惨夷之诛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……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赭（zhě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)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衣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(</a:t>
            </a:r>
            <a:r>
              <a:rPr lang="zh-CN" altLang="en-US" sz="28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穿囚服的人</a:t>
            </a:r>
            <a:r>
              <a:rPr lang="en-US" altLang="zh-CN" sz="28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)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塞路，囹圄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(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líng yǔ，</a:t>
            </a:r>
            <a:r>
              <a:rPr lang="zh-CN" altLang="en-US" sz="28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监狱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)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成市，天下愁怨，溃而叛之。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                      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微软雅黑" panose="020B0503020204020204" charset="-122"/>
            </a:endParaRPr>
          </a:p>
          <a:p>
            <a:pPr indent="0" algn="r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——《汉书·刑法志》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675" y="2990850"/>
            <a:ext cx="8242935" cy="94361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  <p:bldP spid="23" grpId="0" bldLvl="0" animBg="1"/>
      <p:bldP spid="1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535" y="189865"/>
            <a:ext cx="11768455" cy="648970"/>
          </a:xfrm>
          <a:prstGeom prst="rect">
            <a:avLst/>
          </a:prstGeom>
          <a:solidFill>
            <a:schemeClr val="accent2">
              <a:lumMod val="50000"/>
              <a:alpha val="7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一、秦的暴政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7170" y="848360"/>
            <a:ext cx="11757025" cy="576707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ts val="5500"/>
              </a:lnSpc>
            </a:pP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31140" y="838835"/>
            <a:ext cx="149352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l"/>
            <a:r>
              <a:rPr lang="en-US" altLang="zh-CN" sz="3000" b="1">
                <a:solidFill>
                  <a:schemeClr val="tx1"/>
                </a:solidFill>
              </a:rPr>
              <a:t>1.</a:t>
            </a:r>
            <a:r>
              <a:rPr lang="zh-CN" altLang="en-US" sz="3000" b="1">
                <a:solidFill>
                  <a:schemeClr val="tx1"/>
                </a:solidFill>
              </a:rPr>
              <a:t>表现</a:t>
            </a:r>
            <a:endParaRPr lang="zh-CN" altLang="en-US" sz="3000" b="1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31140" y="1442085"/>
            <a:ext cx="391033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88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zh-CN" altLang="en-US" sz="3200" b="1">
                <a:solidFill>
                  <a:srgbClr val="C00000"/>
                </a:solidFill>
                <a:latin typeface="Calibri" panose="020F0502020204030204" charset="0"/>
                <a:ea typeface="黑体" panose="02010609060101010101" charset="-122"/>
                <a:sym typeface="+mn-ea"/>
              </a:rPr>
              <a:t>④焚书坑儒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；</a:t>
            </a:r>
            <a:endParaRPr lang="zh-CN" altLang="en-US" sz="32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362" name="文本框 11"/>
          <p:cNvSpPr txBox="1"/>
          <p:nvPr>
            <p:custDataLst>
              <p:tags r:id="rId2"/>
            </p:custDataLst>
          </p:nvPr>
        </p:nvSpPr>
        <p:spPr>
          <a:xfrm>
            <a:off x="3338830" y="2585085"/>
            <a:ext cx="7880985" cy="1322070"/>
          </a:xfrm>
          <a:prstGeom prst="rect">
            <a:avLst/>
          </a:prstGeom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天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下敢有藏诗书百家语者,悉诣守尉杂烧之</a:t>
            </a:r>
            <a:r>
              <a:rPr kumimoji="0" lang="en-US" altLang="zh-CN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......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所不去者,医药、卜筮、种树之书</a:t>
            </a:r>
            <a:r>
              <a:rPr kumimoji="0" lang="zh-CN" altLang="en-US" sz="280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r>
              <a:rPr kumimoji="0" lang="en-US" altLang="zh-CN" sz="280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</a:t>
            </a:r>
            <a:endParaRPr kumimoji="0" lang="en-US" altLang="zh-CN" sz="280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——《</a:t>
            </a:r>
            <a:r>
              <a:rPr kumimoji="0" lang="zh-CN" altLang="en-US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史记</a:t>
            </a:r>
            <a:r>
              <a:rPr kumimoji="0" lang="en-US" altLang="zh-CN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·</a:t>
            </a:r>
            <a:r>
              <a:rPr kumimoji="0" lang="zh-CN" altLang="en-US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秦始皇本纪</a:t>
            </a:r>
            <a:r>
              <a:rPr kumimoji="0" lang="en-US" altLang="zh-CN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》</a:t>
            </a:r>
            <a:endParaRPr kumimoji="0" lang="en-US" altLang="zh-CN" sz="2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5366" name="文本框 1"/>
          <p:cNvSpPr txBox="1"/>
          <p:nvPr>
            <p:custDataLst>
              <p:tags r:id="rId3"/>
            </p:custDataLst>
          </p:nvPr>
        </p:nvSpPr>
        <p:spPr>
          <a:xfrm>
            <a:off x="3338195" y="4785995"/>
            <a:ext cx="7881620" cy="1383665"/>
          </a:xfrm>
          <a:prstGeom prst="rect">
            <a:avLst/>
          </a:prstGeom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乃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自除犯禁者四百六十余人，皆坑之咸阳，使天下知之。</a:t>
            </a:r>
            <a:endParaRPr kumimoji="0" lang="zh-CN" alt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kumimoji="0" lang="en-US" altLang="zh-CN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——《</a:t>
            </a:r>
            <a:r>
              <a:rPr kumimoji="0" lang="zh-CN" altLang="en-US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史记</a:t>
            </a:r>
            <a:r>
              <a:rPr kumimoji="0" lang="en-US" altLang="zh-CN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·</a:t>
            </a:r>
            <a:r>
              <a:rPr kumimoji="0" lang="zh-CN" altLang="en-US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秦始皇本纪</a:t>
            </a:r>
            <a:r>
              <a:rPr kumimoji="0" lang="en-US" altLang="zh-CN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》</a:t>
            </a:r>
            <a:endParaRPr kumimoji="0" lang="en-US" altLang="zh-CN" sz="2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8" name="图片 15"/>
          <p:cNvPicPr>
            <a:picLocks noChangeAspect="1"/>
          </p:cNvPicPr>
          <p:nvPr/>
        </p:nvPicPr>
        <p:blipFill>
          <a:blip r:embed="rId4"/>
          <a:srcRect r="53147"/>
          <a:stretch>
            <a:fillRect/>
          </a:stretch>
        </p:blipFill>
        <p:spPr>
          <a:xfrm>
            <a:off x="231140" y="2337435"/>
            <a:ext cx="3015615" cy="1932940"/>
          </a:xfrm>
          <a:prstGeom prst="rect">
            <a:avLst/>
          </a:prstGeom>
        </p:spPr>
      </p:pic>
      <p:pic>
        <p:nvPicPr>
          <p:cNvPr id="3" name="图片 15"/>
          <p:cNvPicPr>
            <a:picLocks noChangeAspect="1"/>
          </p:cNvPicPr>
          <p:nvPr/>
        </p:nvPicPr>
        <p:blipFill>
          <a:blip r:embed="rId4"/>
          <a:srcRect l="54864"/>
          <a:stretch>
            <a:fillRect/>
          </a:stretch>
        </p:blipFill>
        <p:spPr>
          <a:xfrm>
            <a:off x="216535" y="4582160"/>
            <a:ext cx="3030220" cy="2016125"/>
          </a:xfrm>
          <a:prstGeom prst="rect">
            <a:avLst/>
          </a:prstGeom>
        </p:spPr>
      </p:pic>
      <p:sp>
        <p:nvSpPr>
          <p:cNvPr id="15370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65150" y="2198370"/>
            <a:ext cx="2379980" cy="394335"/>
          </a:xfrm>
          <a:prstGeom prst="rect">
            <a:avLst/>
          </a:prstGeom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前</a:t>
            </a: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213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焚书</a:t>
            </a: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65785" y="4364355"/>
            <a:ext cx="2379980" cy="394335"/>
          </a:xfrm>
          <a:prstGeom prst="rect">
            <a:avLst/>
          </a:prstGeom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前</a:t>
            </a: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212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坑儒</a:t>
            </a: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  <p:bldP spid="2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535" y="189865"/>
            <a:ext cx="11768455" cy="648970"/>
          </a:xfrm>
          <a:prstGeom prst="rect">
            <a:avLst/>
          </a:prstGeom>
          <a:solidFill>
            <a:schemeClr val="accent2">
              <a:lumMod val="50000"/>
              <a:alpha val="7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一、秦的暴政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7170" y="848360"/>
            <a:ext cx="11757025" cy="576707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ts val="5500"/>
              </a:lnSpc>
            </a:pP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31140" y="838835"/>
            <a:ext cx="149352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l"/>
            <a:r>
              <a:rPr lang="en-US" altLang="zh-CN" sz="3000" b="1">
                <a:solidFill>
                  <a:schemeClr val="tx1"/>
                </a:solidFill>
              </a:rPr>
              <a:t>1.</a:t>
            </a:r>
            <a:r>
              <a:rPr lang="zh-CN" altLang="en-US" sz="3000" b="1">
                <a:solidFill>
                  <a:schemeClr val="tx1"/>
                </a:solidFill>
              </a:rPr>
              <a:t>表现</a:t>
            </a:r>
            <a:endParaRPr lang="zh-CN" altLang="en-US" sz="3000" b="1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71265" y="1507490"/>
            <a:ext cx="7915910" cy="190754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12700" cmpd="sng">
            <a:solidFill>
              <a:schemeClr val="tx1"/>
            </a:solidFill>
            <a:prstDash val="solid"/>
          </a:ln>
        </p:spPr>
        <p:txBody>
          <a:bodyPr wrap="square" rtlCol="0">
            <a:noAutofit/>
          </a:bodyPr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材料：“公子十二人僇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(l</a:t>
            </a:r>
            <a:r>
              <a:rPr lang="en-US" altLang="zh-CN" sz="2800" noProof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ù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)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死咸阳市，十公主矺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rPr>
              <a:t>zhé,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分裂肢体）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死于杜，财物入于县官，相连坐者不可胜数。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/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《史记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李斯列传》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773545" y="3733800"/>
            <a:ext cx="4346575" cy="248158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no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3200">
                <a:solidFill>
                  <a:schemeClr val="tx1"/>
                </a:solidFill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</a:rPr>
              <a:t>残暴</a:t>
            </a:r>
            <a:endParaRPr lang="zh-CN" altLang="en-US" sz="3200">
              <a:solidFill>
                <a:schemeClr val="tx1"/>
              </a:solidFill>
              <a:latin typeface="汉仪书魂体简" panose="02010600000101010101" charset="-122"/>
              <a:ea typeface="汉仪书魂体简" panose="02010600000101010101" charset="-122"/>
              <a:cs typeface="汉仪书魂体简" panose="02010600000101010101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3200">
                <a:solidFill>
                  <a:schemeClr val="tx1"/>
                </a:solidFill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</a:rPr>
              <a:t>无人性</a:t>
            </a:r>
            <a:endParaRPr lang="zh-CN" altLang="en-US" sz="3200">
              <a:solidFill>
                <a:schemeClr val="tx1"/>
              </a:solidFill>
              <a:latin typeface="汉仪书魂体简" panose="02010600000101010101" charset="-122"/>
              <a:ea typeface="汉仪书魂体简" panose="02010600000101010101" charset="-122"/>
              <a:cs typeface="汉仪书魂体简" panose="02010600000101010101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3200">
                <a:solidFill>
                  <a:schemeClr val="tx1"/>
                </a:solidFill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</a:rPr>
              <a:t>不体恤民众</a:t>
            </a:r>
            <a:endParaRPr lang="zh-CN" altLang="en-US" sz="3200">
              <a:solidFill>
                <a:schemeClr val="tx1"/>
              </a:solidFill>
              <a:latin typeface="汉仪书魂体简" panose="02010600000101010101" charset="-122"/>
              <a:ea typeface="汉仪书魂体简" panose="02010600000101010101" charset="-122"/>
              <a:cs typeface="汉仪书魂体简" panose="02010600000101010101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3200">
                <a:solidFill>
                  <a:schemeClr val="tx1"/>
                </a:solidFill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</a:rPr>
              <a:t>肆意挥霍</a:t>
            </a:r>
            <a:endParaRPr lang="zh-CN" altLang="en-US" sz="3200">
              <a:solidFill>
                <a:schemeClr val="tx1"/>
              </a:solidFill>
              <a:latin typeface="汉仪书魂体简" panose="02010600000101010101" charset="-122"/>
              <a:ea typeface="汉仪书魂体简" panose="02010600000101010101" charset="-122"/>
              <a:cs typeface="汉仪书魂体简" panose="02010600000101010101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3200">
                <a:solidFill>
                  <a:schemeClr val="tx1"/>
                </a:solidFill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</a:rPr>
              <a:t>骄奢</a:t>
            </a:r>
            <a:r>
              <a:rPr lang="en-US" altLang="zh-CN" sz="3200">
                <a:solidFill>
                  <a:schemeClr val="tx1"/>
                </a:solidFill>
                <a:latin typeface="汉仪书魂体简" panose="02010600000101010101" charset="-122"/>
                <a:ea typeface="汉仪书魂体简" panose="02010600000101010101" charset="-122"/>
                <a:cs typeface="汉仪书魂体简" panose="02010600000101010101" charset="-122"/>
              </a:rPr>
              <a:t>……</a:t>
            </a:r>
            <a:endParaRPr lang="en-US" altLang="zh-CN" sz="3200">
              <a:solidFill>
                <a:schemeClr val="tx1"/>
              </a:solidFill>
              <a:latin typeface="汉仪书魂体简" panose="02010600000101010101" charset="-122"/>
              <a:ea typeface="汉仪书魂体简" panose="02010600000101010101" charset="-122"/>
              <a:cs typeface="汉仪书魂体简" panose="0201060000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24965" y="857885"/>
            <a:ext cx="101307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txBody>
          <a:bodyPr wrap="square" rtlCol="0" anchor="ctr" anchorCtr="0">
            <a:noAutofit/>
          </a:bodyPr>
          <a:p>
            <a:pPr algn="l">
              <a:buClrTx/>
              <a:buSzTx/>
              <a:buFontTx/>
            </a:pPr>
            <a:r>
              <a:rPr sz="2800">
                <a:latin typeface="黑体" panose="02010609060101010101" charset="-122"/>
                <a:ea typeface="黑体" panose="02010609060101010101" charset="-122"/>
                <a:sym typeface="+mn-ea"/>
              </a:rPr>
              <a:t>阅读教材并结合以下材料，</a:t>
            </a:r>
            <a:r>
              <a:rPr sz="2800">
                <a:latin typeface="黑体" panose="02010609060101010101" charset="-122"/>
                <a:ea typeface="黑体" panose="02010609060101010101" charset="-122"/>
                <a:sym typeface="+mn-ea"/>
              </a:rPr>
              <a:t>说说秦二世是个什么样的统治者</a:t>
            </a:r>
            <a:r>
              <a:rPr lang="zh-CN" sz="2800">
                <a:latin typeface="黑体" panose="02010609060101010101" charset="-122"/>
                <a:ea typeface="黑体" panose="02010609060101010101" charset="-122"/>
                <a:sym typeface="+mn-ea"/>
              </a:rPr>
              <a:t>？</a:t>
            </a:r>
            <a:endParaRPr lang="zh-CN" sz="28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4" name="图片 13"/>
          <p:cNvPicPr/>
          <p:nvPr/>
        </p:nvPicPr>
        <p:blipFill>
          <a:blip r:embed="rId2"/>
          <a:stretch>
            <a:fillRect/>
          </a:stretch>
        </p:blipFill>
        <p:spPr>
          <a:xfrm>
            <a:off x="231140" y="2515870"/>
            <a:ext cx="3094355" cy="409956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325495" y="3733800"/>
            <a:ext cx="3011170" cy="2119630"/>
            <a:chOff x="2819" y="3686"/>
            <a:chExt cx="4742" cy="3338"/>
          </a:xfrm>
        </p:grpSpPr>
        <p:sp>
          <p:nvSpPr>
            <p:cNvPr id="17" name="云形标注 16"/>
            <p:cNvSpPr/>
            <p:nvPr/>
          </p:nvSpPr>
          <p:spPr>
            <a:xfrm>
              <a:off x="2819" y="3686"/>
              <a:ext cx="4742" cy="3338"/>
            </a:xfrm>
            <a:prstGeom prst="cloudCallout">
              <a:avLst>
                <a:gd name="adj1" fmla="val -76254"/>
                <a:gd name="adj2" fmla="val -4715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226" y="4080"/>
              <a:ext cx="4200" cy="253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</a:rPr>
                <a:t>我老爹留给我的，我要好好享受才行，这样才是个称职的富二代</a:t>
              </a:r>
              <a:endParaRPr lang="zh-CN" altLang="en-US" sz="24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231140" y="1442085"/>
            <a:ext cx="391033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88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zh-CN" altLang="en-US" sz="3200" b="1">
                <a:solidFill>
                  <a:srgbClr val="C00000"/>
                </a:solidFill>
                <a:latin typeface="Calibri" panose="020F0502020204030204" charset="0"/>
                <a:ea typeface="黑体" panose="02010609060101010101" charset="-122"/>
                <a:sym typeface="+mn-ea"/>
              </a:rPr>
              <a:t>⑤二世残暴</a:t>
            </a:r>
            <a:r>
              <a: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；</a:t>
            </a:r>
            <a:endParaRPr lang="zh-CN" altLang="en-US" sz="32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  <p:bldP spid="27" grpId="0" bldLvl="0" animBg="1"/>
      <p:bldP spid="23" grpId="0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AS_UNIQUEID" val="14656"/>
</p:tagLst>
</file>

<file path=ppt/tags/tag101.xml><?xml version="1.0" encoding="utf-8"?>
<p:tagLst xmlns:p="http://schemas.openxmlformats.org/presentationml/2006/main">
  <p:tag name="AS_UNIQUEID" val="14656"/>
</p:tagLst>
</file>

<file path=ppt/tags/tag102.xml><?xml version="1.0" encoding="utf-8"?>
<p:tagLst xmlns:p="http://schemas.openxmlformats.org/presentationml/2006/main">
  <p:tag name="AS_UNIQUEID" val="14656"/>
</p:tagLst>
</file>

<file path=ppt/tags/tag103.xml><?xml version="1.0" encoding="utf-8"?>
<p:tagLst xmlns:p="http://schemas.openxmlformats.org/presentationml/2006/main">
  <p:tag name="AS_UNIQUEID" val="14656"/>
  <p:tag name="KSO_WM_BEAUTIFY_FLAG" val=""/>
</p:tagLst>
</file>

<file path=ppt/tags/tag104.xml><?xml version="1.0" encoding="utf-8"?>
<p:tagLst xmlns:p="http://schemas.openxmlformats.org/presentationml/2006/main">
  <p:tag name="AS_UNIQUEID" val="14656"/>
  <p:tag name="KSO_WM_BEAUTIFY_FLAG" val=""/>
</p:tagLst>
</file>

<file path=ppt/tags/tag105.xml><?xml version="1.0" encoding="utf-8"?>
<p:tagLst xmlns:p="http://schemas.openxmlformats.org/presentationml/2006/main">
  <p:tag name="AS_UNIQUEID" val="14656"/>
</p:tagLst>
</file>

<file path=ppt/tags/tag10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7.xml><?xml version="1.0" encoding="utf-8"?>
<p:tagLst xmlns:p="http://schemas.openxmlformats.org/presentationml/2006/main">
  <p:tag name="AS_UNIQUEID" val="1695"/>
  <p:tag name="KSO_WM_BEAUTIFY_FLAG" val=""/>
</p:tagLst>
</file>

<file path=ppt/tags/tag108.xml><?xml version="1.0" encoding="utf-8"?>
<p:tagLst xmlns:p="http://schemas.openxmlformats.org/presentationml/2006/main">
  <p:tag name="AS_UNIQUEID" val="1696"/>
  <p:tag name="KSO_WM_BEAUTIFY_FLAG" val=""/>
</p:tagLst>
</file>

<file path=ppt/tags/tag109.xml><?xml version="1.0" encoding="utf-8"?>
<p:tagLst xmlns:p="http://schemas.openxmlformats.org/presentationml/2006/main">
  <p:tag name="AS_UNIQUEID" val="1697"/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1698"/>
  <p:tag name="KSO_WM_BEAUTIFY_FLAG" val=""/>
</p:tagLst>
</file>

<file path=ppt/tags/tag111.xml><?xml version="1.0" encoding="utf-8"?>
<p:tagLst xmlns:p="http://schemas.openxmlformats.org/presentationml/2006/main">
  <p:tag name="AS_UNIQUEID" val="1699"/>
  <p:tag name="KSO_WM_BEAUTIFY_FLAG" val=""/>
</p:tagLst>
</file>

<file path=ppt/tags/tag112.xml><?xml version="1.0" encoding="utf-8"?>
<p:tagLst xmlns:p="http://schemas.openxmlformats.org/presentationml/2006/main">
  <p:tag name="AS_UNIQUEID" val="1700"/>
  <p:tag name="KSO_WM_BEAUTIFY_FLAG" val=""/>
</p:tagLst>
</file>

<file path=ppt/tags/tag113.xml><?xml version="1.0" encoding="utf-8"?>
<p:tagLst xmlns:p="http://schemas.openxmlformats.org/presentationml/2006/main">
  <p:tag name="AS_UNIQUEID" val="1701"/>
  <p:tag name="KSO_WM_BEAUTIFY_FLAG" val=""/>
</p:tagLst>
</file>

<file path=ppt/tags/tag11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5.xml><?xml version="1.0" encoding="utf-8"?>
<p:tagLst xmlns:p="http://schemas.openxmlformats.org/presentationml/2006/main">
  <p:tag name="AS_UNIQUEID" val="1396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7.xml><?xml version="1.0" encoding="utf-8"?>
<p:tagLst xmlns:p="http://schemas.openxmlformats.org/presentationml/2006/main">
  <p:tag name="AS_UNIQUEID" val="1728"/>
  <p:tag name="KSO_WM_BEAUTIFY_FLAG" val=""/>
</p:tagLst>
</file>

<file path=ppt/tags/tag118.xml><?xml version="1.0" encoding="utf-8"?>
<p:tagLst xmlns:p="http://schemas.openxmlformats.org/presentationml/2006/main">
  <p:tag name="AS_UNIQUEID" val="1733"/>
  <p:tag name="KSO_WM_BEAUTIFY_FLAG" val=""/>
</p:tagLst>
</file>

<file path=ppt/tags/tag11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AS_UNIQUEID" val="14668"/>
</p:tagLst>
</file>

<file path=ppt/tags/tag121.xml><?xml version="1.0" encoding="utf-8"?>
<p:tagLst xmlns:p="http://schemas.openxmlformats.org/presentationml/2006/main">
  <p:tag name="AS_UNIQUEID" val="734"/>
</p:tagLst>
</file>

<file path=ppt/tags/tag122.xml><?xml version="1.0" encoding="utf-8"?>
<p:tagLst xmlns:p="http://schemas.openxmlformats.org/presentationml/2006/main">
  <p:tag name="AS_UNIQUEID" val="740"/>
</p:tagLst>
</file>

<file path=ppt/tags/tag123.xml><?xml version="1.0" encoding="utf-8"?>
<p:tagLst xmlns:p="http://schemas.openxmlformats.org/presentationml/2006/main">
  <p:tag name="AS_UNIQUEID" val="1396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24.xml><?xml version="1.0" encoding="utf-8"?>
<p:tagLst xmlns:p="http://schemas.openxmlformats.org/presentationml/2006/main">
  <p:tag name="AS_UNIQUEID" val="733"/>
</p:tagLst>
</file>

<file path=ppt/tags/tag12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6.xml><?xml version="1.0" encoding="utf-8"?>
<p:tagLst xmlns:p="http://schemas.openxmlformats.org/presentationml/2006/main">
  <p:tag name="AS_UNIQUEID" val="14668"/>
</p:tagLst>
</file>

<file path=ppt/tags/tag127.xml><?xml version="1.0" encoding="utf-8"?>
<p:tagLst xmlns:p="http://schemas.openxmlformats.org/presentationml/2006/main">
  <p:tag name="AS_UNIQUEID" val="11331"/>
  <p:tag name="KSO_WM_BEAUTIFY_FLAG" val=""/>
</p:tagLst>
</file>

<file path=ppt/tags/tag128.xml><?xml version="1.0" encoding="utf-8"?>
<p:tagLst xmlns:p="http://schemas.openxmlformats.org/presentationml/2006/main">
  <p:tag name="AS_UNIQUEID" val="14677"/>
  <p:tag name="KSO_WM_BEAUTIFY_FLAG" val=""/>
</p:tagLst>
</file>

<file path=ppt/tags/tag129.xml><?xml version="1.0" encoding="utf-8"?>
<p:tagLst xmlns:p="http://schemas.openxmlformats.org/presentationml/2006/main">
  <p:tag name="AS_UNIQUEID" val="14678"/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AS_UNIQUEID" val="14679"/>
  <p:tag name="KSO_WM_BEAUTIFY_FLAG" val=""/>
</p:tagLst>
</file>

<file path=ppt/tags/tag131.xml><?xml version="1.0" encoding="utf-8"?>
<p:tagLst xmlns:p="http://schemas.openxmlformats.org/presentationml/2006/main">
  <p:tag name="AS_UNIQUEID" val="1702"/>
  <p:tag name="KSO_WM_BEAUTIFY_FLAG" val=""/>
</p:tagLst>
</file>

<file path=ppt/tags/tag132.xml><?xml version="1.0" encoding="utf-8"?>
<p:tagLst xmlns:p="http://schemas.openxmlformats.org/presentationml/2006/main">
  <p:tag name="AS_UNIQUEID" val="1703"/>
  <p:tag name="KSO_WM_BEAUTIFY_FLAG" val=""/>
</p:tagLst>
</file>

<file path=ppt/tags/tag133.xml><?xml version="1.0" encoding="utf-8"?>
<p:tagLst xmlns:p="http://schemas.openxmlformats.org/presentationml/2006/main">
  <p:tag name="AS_UNIQUEID" val="1704"/>
  <p:tag name="KSO_WM_BEAUTIFY_FLAG" val=""/>
</p:tagLst>
</file>

<file path=ppt/tags/tag13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1.xml><?xml version="1.0" encoding="utf-8"?>
<p:tagLst xmlns:p="http://schemas.openxmlformats.org/presentationml/2006/main">
  <p:tag name="commondata" val="eyJoZGlkIjoiMmNmYWE2YjNkMTMwNzc1MjExZmQxYTJkOWY2ZWZkNz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AS_UNIQUEID" val="1234"/>
</p:tagLst>
</file>

<file path=ppt/tags/tag68.xml><?xml version="1.0" encoding="utf-8"?>
<p:tagLst xmlns:p="http://schemas.openxmlformats.org/presentationml/2006/main">
  <p:tag name="AS_UNIQUEID" val="1235"/>
  <p:tag name="KSO_WM_BEAUTIFY_FLAG" val=""/>
</p:tagLst>
</file>

<file path=ppt/tags/tag69.xml><?xml version="1.0" encoding="utf-8"?>
<p:tagLst xmlns:p="http://schemas.openxmlformats.org/presentationml/2006/main">
  <p:tag name="AS_UNIQUEID" val="1236"/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AS_UNIQUEID" val="1237"/>
  <p:tag name="KSO_WM_BEAUTIFY_FLAG" val=""/>
</p:tagLst>
</file>

<file path=ppt/tags/tag71.xml><?xml version="1.0" encoding="utf-8"?>
<p:tagLst xmlns:p="http://schemas.openxmlformats.org/presentationml/2006/main">
  <p:tag name="AS_UNIQUEID" val="1238"/>
  <p:tag name="KSO_WM_BEAUTIFY_FLAG" val=""/>
</p:tagLst>
</file>

<file path=ppt/tags/tag72.xml><?xml version="1.0" encoding="utf-8"?>
<p:tagLst xmlns:p="http://schemas.openxmlformats.org/presentationml/2006/main">
  <p:tag name="AS_UNIQUEID" val="684"/>
  <p:tag name="KSO_WM_BEAUTIFY_FLAG" val="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AS_UNIQUEID" val="695"/>
  <p:tag name="KSO_WM_BEAUTIFY_FLAG" val=""/>
</p:tagLst>
</file>

<file path=ppt/tags/tag7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KSO_WM_DIAGRAM_VIRTUALLY_FRAME" val="{&quot;height&quot;:419.89619405550565,&quot;left&quot;:730.4,&quot;top&quot;:66.64677165354328,&quot;width&quot;:216.3}"/>
</p:tagLst>
</file>

<file path=ppt/tags/tag77.xml><?xml version="1.0" encoding="utf-8"?>
<p:tagLst xmlns:p="http://schemas.openxmlformats.org/presentationml/2006/main">
  <p:tag name="KSO_WM_DIAGRAM_VIRTUALLY_FRAME" val="{&quot;height&quot;:419.89619405550565,&quot;left&quot;:730.4,&quot;top&quot;:66.64677165354328,&quot;width&quot;:216.3}"/>
</p:tagLst>
</file>

<file path=ppt/tags/tag78.xml><?xml version="1.0" encoding="utf-8"?>
<p:tagLst xmlns:p="http://schemas.openxmlformats.org/presentationml/2006/main">
  <p:tag name="KSO_WM_DIAGRAM_VIRTUALLY_FRAME" val="{&quot;height&quot;:419.89619405550565,&quot;left&quot;:730.4,&quot;top&quot;:66.64677165354328,&quot;width&quot;:216.3}"/>
</p:tagLst>
</file>

<file path=ppt/tags/tag79.xml><?xml version="1.0" encoding="utf-8"?>
<p:tagLst xmlns:p="http://schemas.openxmlformats.org/presentationml/2006/main">
  <p:tag name="KSO_WM_DIAGRAM_VIRTUALLY_FRAME" val="{&quot;height&quot;:419.89619405550565,&quot;left&quot;:730.4,&quot;top&quot;:66.64677165354328,&quot;width&quot;:216.3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419.89619405550565,&quot;left&quot;:730.4,&quot;top&quot;:66.64677165354328,&quot;width&quot;:216.3}"/>
</p:tagLst>
</file>

<file path=ppt/tags/tag81.xml><?xml version="1.0" encoding="utf-8"?>
<p:tagLst xmlns:p="http://schemas.openxmlformats.org/presentationml/2006/main">
  <p:tag name="KSO_WM_DIAGRAM_VIRTUALLY_FRAME" val="{&quot;height&quot;:419.89619405550565,&quot;left&quot;:730.4,&quot;top&quot;:66.64677165354328,&quot;width&quot;:216.3}"/>
</p:tagLst>
</file>

<file path=ppt/tags/tag82.xml><?xml version="1.0" encoding="utf-8"?>
<p:tagLst xmlns:p="http://schemas.openxmlformats.org/presentationml/2006/main">
  <p:tag name="AS_UNIQUEID" val="684"/>
  <p:tag name="KSO_WM_BEAUTIFY_FLAG" val=""/>
</p:tagLst>
</file>

<file path=ppt/tags/tag8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p="http://schemas.openxmlformats.org/presentationml/2006/main">
  <p:tag name="AS_UNIQUEID" val="2126"/>
  <p:tag name="KSO_WM_BEAUTIFY_FLAG" val=""/>
</p:tagLst>
</file>

<file path=ppt/tags/tag85.xml><?xml version="1.0" encoding="utf-8"?>
<p:tagLst xmlns:p="http://schemas.openxmlformats.org/presentationml/2006/main">
  <p:tag name="AS_UNIQUEID" val="2134"/>
  <p:tag name="KSO_WM_BEAUTIFY_FLAG" val=""/>
</p:tagLst>
</file>

<file path=ppt/tags/tag86.xml><?xml version="1.0" encoding="utf-8"?>
<p:tagLst xmlns:p="http://schemas.openxmlformats.org/presentationml/2006/main">
  <p:tag name="AS_UNIQUEID" val="2130"/>
  <p:tag name="KSO_WM_BEAUTIFY_FLAG" val=""/>
  <p:tag name="KSO_WM_DIAGRAM_VIRTUALLY_FRAME" val="{&quot;height&quot;:333.1,&quot;left&quot;:44.5,&quot;top&quot;:173.1,&quot;width&quot;:187.45}"/>
</p:tagLst>
</file>

<file path=ppt/tags/tag87.xml><?xml version="1.0" encoding="utf-8"?>
<p:tagLst xmlns:p="http://schemas.openxmlformats.org/presentationml/2006/main">
  <p:tag name="AS_UNIQUEID" val="2130"/>
  <p:tag name="KSO_WM_BEAUTIFY_FLAG" val=""/>
  <p:tag name="KSO_WM_DIAGRAM_VIRTUALLY_FRAME" val="{&quot;height&quot;:333.1,&quot;left&quot;:44.5,&quot;top&quot;:173.1,&quot;width&quot;:187.45}"/>
</p:tagLst>
</file>

<file path=ppt/tags/tag8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12877"/>
  <p:tag name="KSO_WM_BEAUTIFY_FLAG" val=""/>
</p:tagLst>
</file>

<file path=ppt/tags/tag91.xml><?xml version="1.0" encoding="utf-8"?>
<p:tagLst xmlns:p="http://schemas.openxmlformats.org/presentationml/2006/main">
  <p:tag name="AS_UNIQUEID" val="12878"/>
</p:tagLst>
</file>

<file path=ppt/tags/tag92.xml><?xml version="1.0" encoding="utf-8"?>
<p:tagLst xmlns:p="http://schemas.openxmlformats.org/presentationml/2006/main">
  <p:tag name="AS_UNIQUEID" val="1008"/>
  <p:tag name="KSO_WM_BEAUTIFY_FLAG" val=""/>
</p:tagLst>
</file>

<file path=ppt/tags/tag9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4.xml><?xml version="1.0" encoding="utf-8"?>
<p:tagLst xmlns:p="http://schemas.openxmlformats.org/presentationml/2006/main">
  <p:tag name="AS_UNIQUEID" val="14654"/>
</p:tagLst>
</file>

<file path=ppt/tags/tag95.xml><?xml version="1.0" encoding="utf-8"?>
<p:tagLst xmlns:p="http://schemas.openxmlformats.org/presentationml/2006/main">
  <p:tag name="AS_UNIQUEID" val="901"/>
  <p:tag name="KSO_WM_BEAUTIFY_FLAG" val=""/>
</p:tagLst>
</file>

<file path=ppt/tags/tag96.xml><?xml version="1.0" encoding="utf-8"?>
<p:tagLst xmlns:p="http://schemas.openxmlformats.org/presentationml/2006/main">
  <p:tag name="AS_UNIQUEID" val="14656"/>
  <p:tag name="KSO_WM_BEAUTIFY_FLAG" val=""/>
</p:tagLst>
</file>

<file path=ppt/tags/tag97.xml><?xml version="1.0" encoding="utf-8"?>
<p:tagLst xmlns:p="http://schemas.openxmlformats.org/presentationml/2006/main">
  <p:tag name="AS_UNIQUEID" val="1395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98.xml><?xml version="1.0" encoding="utf-8"?>
<p:tagLst xmlns:p="http://schemas.openxmlformats.org/presentationml/2006/main">
  <p:tag name="AS_UNIQUEID" val="14655"/>
  <p:tag name="KSO_WM_BEAUTIFY_FLAG" val=""/>
</p:tagLst>
</file>

<file path=ppt/tags/tag99.xml><?xml version="1.0" encoding="utf-8"?>
<p:tagLst xmlns:p="http://schemas.openxmlformats.org/presentationml/2006/main">
  <p:tag name="AS_UNIQUEID" val="63"/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黄绿色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  <a:fontScheme name="111">
    <a:majorFont>
      <a:latin typeface="Century Gothic"/>
      <a:ea typeface="微软雅黑"/>
      <a:cs typeface=""/>
    </a:majorFont>
    <a:minorFont>
      <a:latin typeface="Century Gothic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2791</Words>
  <Application>WPS 演示</Application>
  <PresentationFormat>宽屏</PresentationFormat>
  <Paragraphs>332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黑体</vt:lpstr>
      <vt:lpstr>汉仪劲楷简</vt:lpstr>
      <vt:lpstr>微软雅黑</vt:lpstr>
      <vt:lpstr>华光淡古印_CNKI</vt:lpstr>
      <vt:lpstr>华文楷体</vt:lpstr>
      <vt:lpstr>Calibri</vt:lpstr>
      <vt:lpstr>楷体</vt:lpstr>
      <vt:lpstr>汉仪书魂体简</vt:lpstr>
      <vt:lpstr>Arial Unicode MS</vt:lpstr>
      <vt:lpstr>Calibri</vt:lpstr>
      <vt:lpstr>华文中宋</vt:lpstr>
      <vt:lpstr>仿宋</vt:lpstr>
      <vt:lpstr>Century Gothic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桃子气泡⁰</cp:lastModifiedBy>
  <cp:revision>189</cp:revision>
  <dcterms:created xsi:type="dcterms:W3CDTF">2019-06-19T02:08:00Z</dcterms:created>
  <dcterms:modified xsi:type="dcterms:W3CDTF">2024-10-16T04:09:45Z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5F492D611B934B1D8C7AEBB456588262_12</vt:lpwstr>
  </property>
</Properties>
</file>