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59" r:id="rId3"/>
    <p:sldId id="261" r:id="rId5"/>
    <p:sldId id="416" r:id="rId6"/>
    <p:sldId id="274" r:id="rId7"/>
    <p:sldId id="406" r:id="rId8"/>
    <p:sldId id="417" r:id="rId9"/>
    <p:sldId id="418" r:id="rId10"/>
    <p:sldId id="419" r:id="rId11"/>
    <p:sldId id="497" r:id="rId12"/>
    <p:sldId id="420" r:id="rId13"/>
    <p:sldId id="422" r:id="rId14"/>
    <p:sldId id="460" r:id="rId15"/>
    <p:sldId id="462" r:id="rId16"/>
    <p:sldId id="423" r:id="rId17"/>
    <p:sldId id="424" r:id="rId18"/>
    <p:sldId id="275" r:id="rId19"/>
    <p:sldId id="425" r:id="rId20"/>
    <p:sldId id="407" r:id="rId21"/>
    <p:sldId id="426" r:id="rId22"/>
    <p:sldId id="427" r:id="rId23"/>
    <p:sldId id="463" r:id="rId24"/>
    <p:sldId id="464" r:id="rId25"/>
    <p:sldId id="428" r:id="rId26"/>
    <p:sldId id="466" r:id="rId27"/>
    <p:sldId id="465" r:id="rId28"/>
    <p:sldId id="467" r:id="rId29"/>
    <p:sldId id="468" r:id="rId30"/>
    <p:sldId id="429" r:id="rId31"/>
    <p:sldId id="493" r:id="rId32"/>
    <p:sldId id="492" r:id="rId33"/>
    <p:sldId id="430" r:id="rId34"/>
    <p:sldId id="469" r:id="rId35"/>
    <p:sldId id="431" r:id="rId36"/>
    <p:sldId id="265" r:id="rId37"/>
    <p:sldId id="432" r:id="rId38"/>
    <p:sldId id="490" r:id="rId39"/>
    <p:sldId id="434" r:id="rId40"/>
    <p:sldId id="435" r:id="rId41"/>
    <p:sldId id="443" r:id="rId42"/>
    <p:sldId id="444" r:id="rId43"/>
    <p:sldId id="293" r:id="rId44"/>
    <p:sldId id="439" r:id="rId45"/>
    <p:sldId id="445" r:id="rId46"/>
    <p:sldId id="470" r:id="rId47"/>
    <p:sldId id="491" r:id="rId48"/>
    <p:sldId id="446" r:id="rId49"/>
    <p:sldId id="447" r:id="rId50"/>
    <p:sldId id="448" r:id="rId51"/>
    <p:sldId id="450" r:id="rId52"/>
    <p:sldId id="451" r:id="rId53"/>
    <p:sldId id="452" r:id="rId54"/>
    <p:sldId id="494" r:id="rId55"/>
    <p:sldId id="495" r:id="rId56"/>
    <p:sldId id="496" r:id="rId57"/>
    <p:sldId id="456" r:id="rId58"/>
    <p:sldId id="472" r:id="rId59"/>
    <p:sldId id="415" r:id="rId60"/>
  </p:sldIdLst>
  <p:sldSz cx="12192000" cy="6858000"/>
  <p:notesSz cx="7103745" cy="10234295"/>
  <p:custDataLst>
    <p:tags r:id="rId6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9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4" Type="http://schemas.openxmlformats.org/officeDocument/2006/relationships/tags" Target="tags/tag21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9288" cy="574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8775" y="0"/>
            <a:ext cx="3187700" cy="574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6600" y="5511800"/>
            <a:ext cx="5886450" cy="4511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138"/>
            <a:ext cx="3189288" cy="574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8775" y="10879138"/>
            <a:ext cx="3187700" cy="574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8B5D7B9-0AB1-4CF6-AE7D-547522F5A3E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50000"/>
              </a:spcBef>
            </a:pPr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875" y="768350"/>
            <a:ext cx="6818313" cy="3836988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50000"/>
              </a:spcBef>
            </a:pPr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传播先进教育理念、提供最佳教学方法 </a:t>
            </a:r>
            <a:r>
              <a:rPr lang="en-US" altLang="zh-CN" smtClean="0"/>
              <a:t>--- </a:t>
            </a:r>
            <a:r>
              <a:rPr lang="zh-CN" altLang="en-US" smtClean="0"/>
              <a:t>尽在中国教育出版网 </a:t>
            </a:r>
            <a:r>
              <a:rPr lang="en-US" altLang="zh-CN" smtClean="0"/>
              <a:t>www.zzstep.com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5D7B9-0AB1-4CF6-AE7D-547522F5A3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zstep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中国教育出版网">
            <a:hlinkClick r:id="rId3"/>
          </p:cNvPr>
          <p:cNvSpPr>
            <a:spLocks noGrp="1"/>
          </p:cNvSpPr>
          <p:nvPr>
            <p:ph type="ctrTitle"/>
          </p:nvPr>
        </p:nvSpPr>
        <p:spPr>
          <a:xfrm>
            <a:off x="4904838" y="3186053"/>
            <a:ext cx="6982361" cy="11789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 descr="中国教育出版网">
            <a:hlinkClick r:id="rId3"/>
          </p:cNvPr>
          <p:cNvSpPr>
            <a:spLocks noGrp="1"/>
          </p:cNvSpPr>
          <p:nvPr>
            <p:ph type="subTitle" idx="1"/>
          </p:nvPr>
        </p:nvSpPr>
        <p:spPr>
          <a:xfrm>
            <a:off x="4904838" y="4538211"/>
            <a:ext cx="6982361" cy="46921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 descr="中国教育出版网">
            <a:hlinkClick r:id="rId3"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 descr="中国教育出版网">
            <a:hlinkClick r:id="rId3"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 descr="中国教育出版网">
            <a:hlinkClick r:id="rId3"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1DB6-E5F3-4464-9808-538651E493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AC76-455F-40E9-BE4D-3454A9A30361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D741-B0E3-42DE-9EFC-7F57312512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535AD-DE39-4D0B-8F91-DE2646A646C3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79B2-D73A-4E5C-87CF-BEDB8685806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964874" y="2770413"/>
            <a:ext cx="5065514" cy="637806"/>
          </a:xfrm>
        </p:spPr>
        <p:txBody>
          <a:bodyPr anchor="t">
            <a:normAutofit/>
          </a:bodyPr>
          <a:lstStyle>
            <a:lvl1pPr algn="r">
              <a:defRPr sz="28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E09FD-78E3-4715-B162-B68E65C5D03B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0E778-59AF-44BF-8C3F-525A7666A6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687"/>
            <a:ext cx="5181600" cy="350955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8687"/>
            <a:ext cx="5181600" cy="350955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227E-14CC-4580-BC1D-62C86DEA0CFD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4B58-1D37-4A12-9375-82AC1482FA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44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37323"/>
            <a:ext cx="5157787" cy="513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63115"/>
            <a:ext cx="5157787" cy="29051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37323"/>
            <a:ext cx="5183188" cy="513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63115"/>
            <a:ext cx="5183188" cy="29051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04B1-88FB-46D7-8F0B-B5CFA48B8BEA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30D27-90C5-42D4-923C-42DE8736CA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615" y="2002969"/>
            <a:ext cx="4974771" cy="1828800"/>
          </a:xfrm>
        </p:spPr>
        <p:txBody>
          <a:bodyPr>
            <a:noAutofit/>
          </a:bodyPr>
          <a:lstStyle>
            <a:lvl1pPr algn="ctr"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5EB02-068C-486A-9AD9-64C9482AA8C7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E6CF7-3F66-44B6-98C9-6262498CCE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4DB91-AC89-4FB9-9412-26B3F4B9F1B1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30F2-72C0-4C88-9F64-A16F039C56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92" y="457200"/>
            <a:ext cx="10034617" cy="718457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3129" y="1197429"/>
            <a:ext cx="10025743" cy="2917372"/>
          </a:xfrm>
        </p:spPr>
        <p:txBody>
          <a:bodyPr rtlCol="0" anchor="ctr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9240" y="4288973"/>
            <a:ext cx="9569632" cy="19802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9B74-A42A-4E16-B548-6E96AA6B2926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5265-B60A-4AAB-BBDA-CEFB53E994D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97886" y="365125"/>
            <a:ext cx="1055914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8686" y="365125"/>
            <a:ext cx="8665028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A137A-313C-432C-8437-C2EE1B2AF1A2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75AA-0315-421D-AAC6-082DC8B069A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hyperlink" Target="http://www.zzstep.com/" TargetMode="Externa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 descr="中国教育出版网">
            <a:hlinkClick r:id="rId12"/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838200" y="365125"/>
            <a:ext cx="10515600" cy="85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 descr="中国教育出版网">
            <a:hlinkClick r:id="rId12"/>
          </p:cNvPr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838200" y="1501775"/>
            <a:ext cx="10515600" cy="3467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 descr="中国教育出版网">
            <a:hlinkClick r:id="rId12"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 descr="中国教育出版网">
            <a:hlinkClick r:id="rId12"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 descr="中国教育出版网">
            <a:hlinkClick r:id="rId12"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76EFF12-250D-4513-B235-11DD7D3A68E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"/>
        <a:defRPr sz="2800" kern="1200">
          <a:solidFill>
            <a:srgbClr val="657B3E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2400" kern="1200">
          <a:solidFill>
            <a:srgbClr val="657B3E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sz="2000" kern="1200">
          <a:solidFill>
            <a:srgbClr val="657B3E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kern="1200">
          <a:solidFill>
            <a:srgbClr val="657B3E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/>
        <a:buChar char="•"/>
        <a:defRPr kern="1200">
          <a:solidFill>
            <a:srgbClr val="657B3E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3.png"/><Relationship Id="rId1" Type="http://schemas.openxmlformats.org/officeDocument/2006/relationships/hyperlink" Target="http://www.zzstep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zzstep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hyperlink" Target="http://www.zzstep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hyperlink" Target="http://www.zzstep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hyperlink" Target="http://www.zzstep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hyperlink" Target="http://www.zzstep.com/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hyperlink" Target="http://www.zzstep.com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hyperlink" Target="http://www.zzstep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zzstep.com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5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hyperlink" Target="http://www.zzstep.com/" TargetMode="External"/></Relationships>
</file>

<file path=ppt/slides/_rels/slide5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hyperlink" Target="http://www.zzstep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zzstep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71470" y="2143760"/>
            <a:ext cx="738822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zh-CN" sz="44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如何</a:t>
            </a:r>
            <a:r>
              <a:rPr lang="zh-CN" altLang="en-US" sz="44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冲刺考场作文</a:t>
            </a:r>
            <a:endParaRPr lang="zh-CN" altLang="zh-CN" sz="4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921000" y="2708275"/>
            <a:ext cx="11703050" cy="11430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latin typeface="宋体" panose="02010600030101010101" pitchFamily="2" charset="-122"/>
              </a:rPr>
              <a:t> </a:t>
            </a:r>
            <a:endParaRPr lang="zh-CN" altLang="en-US" smtClean="0"/>
          </a:p>
        </p:txBody>
      </p:sp>
      <p:sp>
        <p:nvSpPr>
          <p:cNvPr id="52227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781175" y="1808163"/>
            <a:ext cx="8956675" cy="2289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/>
              <a:buNone/>
            </a:pPr>
            <a:r>
              <a:rPr lang="en-US" altLang="zh-CN" sz="3600" b="1">
                <a:solidFill>
                  <a:schemeClr val="tx2"/>
                </a:solidFill>
              </a:rPr>
              <a:t>1.</a:t>
            </a:r>
            <a:r>
              <a:rPr lang="zh-CN" altLang="en-US" sz="3600" b="1">
                <a:solidFill>
                  <a:schemeClr val="tx2"/>
                </a:solidFill>
              </a:rPr>
              <a:t>积极向上的人生态度</a:t>
            </a:r>
            <a:endParaRPr lang="zh-CN" altLang="en-US" sz="3600" b="1">
              <a:solidFill>
                <a:schemeClr val="tx2"/>
              </a:solidFill>
            </a:endParaRPr>
          </a:p>
          <a:p>
            <a:pPr>
              <a:buFont typeface="Arial" panose="020B0604020202020204"/>
              <a:buNone/>
            </a:pPr>
            <a:r>
              <a:rPr lang="en-US" altLang="zh-CN" sz="3600" b="1">
                <a:solidFill>
                  <a:schemeClr val="tx2"/>
                </a:solidFill>
              </a:rPr>
              <a:t>2.</a:t>
            </a:r>
            <a:r>
              <a:rPr lang="zh-CN" altLang="en-US" sz="3600" b="1">
                <a:solidFill>
                  <a:schemeClr val="tx2"/>
                </a:solidFill>
              </a:rPr>
              <a:t>关爱他人的博大胸怀</a:t>
            </a:r>
            <a:endParaRPr lang="en-US" sz="3600" b="1">
              <a:solidFill>
                <a:schemeClr val="tx2"/>
              </a:solidFill>
            </a:endParaRPr>
          </a:p>
          <a:p>
            <a:pPr>
              <a:buFont typeface="Arial" panose="020B0604020202020204"/>
              <a:buNone/>
            </a:pPr>
            <a:r>
              <a:rPr lang="en-US" altLang="zh-CN" sz="3600" b="1">
                <a:solidFill>
                  <a:schemeClr val="tx2"/>
                </a:solidFill>
              </a:rPr>
              <a:t>3.</a:t>
            </a:r>
            <a:r>
              <a:rPr lang="zh-CN" altLang="en-US" sz="3600" b="1">
                <a:solidFill>
                  <a:schemeClr val="tx2"/>
                </a:solidFill>
              </a:rPr>
              <a:t>健康美好的生活情趣</a:t>
            </a:r>
            <a:endParaRPr lang="en-US" sz="3600" b="1">
              <a:solidFill>
                <a:schemeClr val="tx2"/>
              </a:solidFill>
            </a:endParaRPr>
          </a:p>
          <a:p>
            <a:pPr>
              <a:buFont typeface="Arial" panose="020B0604020202020204"/>
              <a:buNone/>
            </a:pPr>
            <a:r>
              <a:rPr lang="en-US" altLang="zh-CN" sz="3600" b="1">
                <a:solidFill>
                  <a:schemeClr val="tx2"/>
                </a:solidFill>
              </a:rPr>
              <a:t>4.</a:t>
            </a:r>
            <a:r>
              <a:rPr lang="zh-CN" altLang="en-US" sz="3600" b="1">
                <a:solidFill>
                  <a:schemeClr val="tx2"/>
                </a:solidFill>
              </a:rPr>
              <a:t>正确深刻的思想见地</a:t>
            </a:r>
            <a:endParaRPr lang="zh-CN" altLang="en-US" sz="3600" b="1">
              <a:solidFill>
                <a:schemeClr val="tx2"/>
              </a:solidFill>
            </a:endParaRPr>
          </a:p>
        </p:txBody>
      </p:sp>
      <p:sp>
        <p:nvSpPr>
          <p:cNvPr id="52228" name="Text Box 6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295275" y="4033838"/>
            <a:ext cx="1219358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/>
              <a:buNone/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要能够给人以启迪、教育、愉悦、温暖、力量与希望，</a:t>
            </a:r>
            <a:endParaRPr lang="zh-CN" altLang="en-US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0" name="Text Box 7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2036763" y="4659313"/>
            <a:ext cx="24447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/>
              <a:buNone/>
            </a:pPr>
            <a:endParaRPr lang="zh-CN" altLang="en-US"/>
          </a:p>
        </p:txBody>
      </p:sp>
      <p:sp>
        <p:nvSpPr>
          <p:cNvPr id="52230" name="Text Box 8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543050" y="4981575"/>
            <a:ext cx="70421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/>
              <a:buNone/>
            </a:pPr>
            <a:r>
              <a:rPr lang="zh-CN" altLang="en-US" sz="5400">
                <a:solidFill>
                  <a:srgbClr val="FF3300"/>
                </a:solidFill>
                <a:ea typeface="华文琥珀" panose="02010800040101010101" charset="-122"/>
                <a:cs typeface="华文琥珀" panose="02010800040101010101" charset="-122"/>
              </a:rPr>
              <a:t>提升人，给人正能量！</a:t>
            </a:r>
            <a:endParaRPr lang="zh-CN" altLang="en-US" sz="5400">
              <a:solidFill>
                <a:srgbClr val="FF3300"/>
              </a:solidFill>
              <a:ea typeface="华文琥珀" panose="02010800040101010101" charset="-122"/>
              <a:cs typeface="华文琥珀" panose="02010800040101010101" charset="-122"/>
            </a:endParaRPr>
          </a:p>
        </p:txBody>
      </p:sp>
      <p:sp>
        <p:nvSpPr>
          <p:cNvPr id="24582" name="Rectangle 3" descr="中国教育出版网">
            <a:hlinkClick r:id="rId1" tooltip="中国教育出版网"/>
          </p:cNvPr>
          <p:cNvSpPr>
            <a:spLocks noGrp="1" noChangeArrowheads="1"/>
          </p:cNvSpPr>
          <p:nvPr/>
        </p:nvSpPr>
        <p:spPr bwMode="auto">
          <a:xfrm>
            <a:off x="492125" y="482600"/>
            <a:ext cx="11699875" cy="1143000"/>
          </a:xfrm>
          <a:prstGeom prst="rect">
            <a:avLst/>
          </a:prstGeom>
          <a:noFill/>
          <a:ln w="9525">
            <a:noFill/>
            <a:beve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zh-CN" altLang="en-US" sz="36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（二）立意要积极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60575"/>
            <a:ext cx="11710988" cy="1143000"/>
          </a:xfrm>
        </p:spPr>
        <p:txBody>
          <a:bodyPr/>
          <a:lstStyle/>
          <a:p>
            <a:pPr eaLnBrk="1" hangingPunct="1"/>
            <a:r>
              <a:rPr lang="zh-CN" altLang="en-US" sz="2000" b="0" smtClean="0"/>
              <a:t>       </a:t>
            </a:r>
            <a:endParaRPr lang="zh-CN" altLang="en-US" smtClean="0"/>
          </a:p>
        </p:txBody>
      </p:sp>
      <p:sp>
        <p:nvSpPr>
          <p:cNvPr id="25602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-393700" y="1052513"/>
            <a:ext cx="74453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/>
              <a:buNone/>
            </a:pPr>
            <a:r>
              <a:rPr lang="zh-CN" altLang="en-US" sz="3600" b="1">
                <a:solidFill>
                  <a:schemeClr val="tx2"/>
                </a:solidFill>
              </a:rPr>
              <a:t>   </a:t>
            </a:r>
            <a:endParaRPr lang="zh-CN" altLang="en-US" sz="2800" b="1">
              <a:solidFill>
                <a:srgbClr val="FF3300"/>
              </a:solidFill>
            </a:endParaRPr>
          </a:p>
        </p:txBody>
      </p:sp>
      <p:sp>
        <p:nvSpPr>
          <p:cNvPr id="25603" name="Text Box 5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652588" y="1490663"/>
            <a:ext cx="246062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/>
              <a:buNone/>
            </a:pPr>
            <a:endParaRPr lang="zh-CN" altLang="en-US"/>
          </a:p>
        </p:txBody>
      </p:sp>
      <p:sp>
        <p:nvSpPr>
          <p:cNvPr id="25604" name="Text Box 6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652588" y="1058863"/>
            <a:ext cx="246062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/>
              <a:buNone/>
            </a:pPr>
            <a:endParaRPr lang="zh-CN" altLang="en-US"/>
          </a:p>
        </p:txBody>
      </p:sp>
      <p:sp>
        <p:nvSpPr>
          <p:cNvPr id="55303" name="Text Box 7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368300" y="1057275"/>
            <a:ext cx="11472863" cy="216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/>
              <a:buNone/>
              <a:defRPr/>
            </a:pP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考场作文与写给自己或知己看的私密的日记和信件不同，它要接受阅卷者的评价和判断。如果无节制宣泄个人浮躁、自私、狭隘，甚至阴暗、偏激的情绪，那其实是以自我为中心，反映出心智不成熟，思想不成熟</a:t>
            </a: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。</a:t>
            </a:r>
            <a:r>
              <a:rPr lang="zh-CN" altLang="en-US" sz="2000">
                <a:solidFill>
                  <a:srgbClr val="000000"/>
                </a:solidFill>
              </a:rPr>
              <a:t>  </a:t>
            </a:r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55304" name="Line 8" descr="中国教育出版网">
            <a:hlinkClick r:id="rId1" tooltip="中国教育出版网"/>
          </p:cNvPr>
          <p:cNvSpPr>
            <a:spLocks noChangeShapeType="1"/>
          </p:cNvSpPr>
          <p:nvPr/>
        </p:nvSpPr>
        <p:spPr bwMode="auto">
          <a:xfrm flipV="1">
            <a:off x="3408363" y="3644900"/>
            <a:ext cx="8159750" cy="73025"/>
          </a:xfrm>
          <a:prstGeom prst="line">
            <a:avLst/>
          </a:prstGeom>
          <a:noFill/>
          <a:ln w="25400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5" name="Line 9" descr="中国教育出版网">
            <a:hlinkClick r:id="rId1" tooltip="中国教育出版网"/>
          </p:cNvPr>
          <p:cNvSpPr>
            <a:spLocks noChangeShapeType="1"/>
          </p:cNvSpPr>
          <p:nvPr/>
        </p:nvSpPr>
        <p:spPr bwMode="auto">
          <a:xfrm flipV="1">
            <a:off x="623888" y="4175125"/>
            <a:ext cx="1185862" cy="46038"/>
          </a:xfrm>
          <a:prstGeom prst="line">
            <a:avLst/>
          </a:prstGeom>
          <a:noFill/>
          <a:ln w="2857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6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479550" y="3854450"/>
            <a:ext cx="9925050" cy="261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zh-CN" alt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endParaRPr lang="zh-CN" altLang="en-US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所以考场作文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必须彰显“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友善、诚信、和谐、文明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”等社会主义核心价值观，</a:t>
            </a:r>
            <a:r>
              <a:rPr lang="zh-CN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写道德文章。即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弘扬真善美，鞭挞假丑恶</a:t>
            </a:r>
            <a:endParaRPr lang="zh-CN" altLang="en-US" sz="3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  <a:defRPr/>
            </a:pP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05" grpId="0"/>
      <p:bldP spid="553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684213" y="2671763"/>
            <a:ext cx="11112500" cy="372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茅盾的</a:t>
            </a:r>
            <a:r>
              <a:rPr lang="en-US" altLang="zh-CN" sz="2800" b="1">
                <a:solidFill>
                  <a:srgbClr val="000000"/>
                </a:solidFill>
                <a:ea typeface="黑体" panose="02010609060101010101" pitchFamily="49" charset="-122"/>
              </a:rPr>
              <a:t>《</a:t>
            </a: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白杨礼赞</a:t>
            </a:r>
            <a:r>
              <a:rPr lang="en-US" altLang="zh-CN" sz="2800" b="1">
                <a:solidFill>
                  <a:srgbClr val="000000"/>
                </a:solidFill>
                <a:ea typeface="黑体" panose="02010609060101010101" pitchFamily="49" charset="-122"/>
              </a:rPr>
              <a:t>》</a:t>
            </a: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开头：白杨树实在是不平凡我，我要高声赞美白杨树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白杨树的生长环境不平凡</a:t>
            </a:r>
            <a:endParaRPr lang="zh-CN" altLang="en-US" sz="2800" b="1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中间：那就是白杨树，西北极普通的一种树，然而实在是不平凡的一种树。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白杨树的外形不平凡</a:t>
            </a:r>
            <a:endParaRPr lang="zh-CN" altLang="en-US" sz="2800" b="1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这就是白杨树，西北极普通的一种树，然而决不是平凡的树。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solidFill>
                  <a:srgbClr val="000000"/>
                </a:solidFill>
                <a:ea typeface="黑体" panose="02010609060101010101" pitchFamily="49" charset="-122"/>
              </a:rPr>
              <a:t>白杨树的内在气质不平凡（北方的农民、家乡的哨兵、精神意志）</a:t>
            </a:r>
            <a:endParaRPr lang="zh-CN" altLang="en-US" sz="2800" b="1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楷体_GB2312" pitchFamily="49" charset="-122"/>
                <a:ea typeface="黑体" panose="02010609060101010101" pitchFamily="49" charset="-122"/>
              </a:rPr>
              <a:t>结尾：白杨树是不平凡的树，它在西北极普遍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2800" b="1">
              <a:solidFill>
                <a:srgbClr val="000000"/>
              </a:solidFill>
              <a:latin typeface="楷体_GB2312" pitchFamily="49" charset="-122"/>
              <a:ea typeface="黑体" panose="02010609060101010101" pitchFamily="49" charset="-122"/>
            </a:endParaRPr>
          </a:p>
        </p:txBody>
      </p:sp>
      <p:sp>
        <p:nvSpPr>
          <p:cNvPr id="26626" name="Text Box 3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674688" y="2751138"/>
            <a:ext cx="110426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27" name="WordArt 4" descr="中国教育出版网">
            <a:hlinkClick r:id="rId1" tooltip="中国教育出版网"/>
          </p:cNvPr>
          <p:cNvSpPr>
            <a:spLocks noChangeArrowheads="1" noChangeShapeType="1" noTextEdit="1"/>
          </p:cNvSpPr>
          <p:nvPr/>
        </p:nvSpPr>
        <p:spPr bwMode="auto">
          <a:xfrm>
            <a:off x="431800" y="260350"/>
            <a:ext cx="2497138" cy="836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7648"/>
              </a:avLst>
            </a:prstTxWarp>
          </a:bodyPr>
          <a:lstStyle/>
          <a:p>
            <a:pPr algn="ctr"/>
            <a:r>
              <a:rPr lang="zh-CN" altLang="en-US" sz="3600" i="1" kern="10">
                <a:ln w="9525">
                  <a:solidFill>
                    <a:schemeClr val="accent2"/>
                  </a:solidFill>
                  <a:rou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专家提醒</a:t>
            </a:r>
            <a:endParaRPr lang="zh-CN" altLang="en-US" sz="3600" i="1" kern="10">
              <a:ln w="9525">
                <a:solidFill>
                  <a:schemeClr val="accent2"/>
                </a:solidFill>
                <a:round/>
              </a:ln>
              <a:solidFill>
                <a:schemeClr val="accent2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253" name="Text Box 5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008063" y="1185863"/>
            <a:ext cx="10752137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   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有一位阅卷老师这样说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：“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黑体" panose="02010609060101010101" pitchFamily="49" charset="-122"/>
              </a:rPr>
              <a:t>考场作文的立意不仅要准确，而且还应该</a:t>
            </a:r>
            <a:r>
              <a:rPr lang="zh-CN" altLang="en-US" sz="2800" b="1" u="sng">
                <a:solidFill>
                  <a:srgbClr val="0000FF"/>
                </a:solidFill>
                <a:latin typeface="楷体_GB2312" pitchFamily="49" charset="-122"/>
                <a:ea typeface="黑体" panose="02010609060101010101" pitchFamily="49" charset="-122"/>
              </a:rPr>
              <a:t>在行文时将其显豁地展现出来，在作文中要不断提到文题，点明你的行文和命文的关系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黑体" panose="02010609060101010101" pitchFamily="49" charset="-122"/>
              </a:rPr>
              <a:t>，引领阅卷教师随你的思维而去。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b="1">
                <a:solidFill>
                  <a:srgbClr val="D70523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800" b="1">
              <a:solidFill>
                <a:srgbClr val="D70523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532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303213"/>
            <a:ext cx="11703050" cy="1143000"/>
          </a:xfrm>
        </p:spPr>
        <p:txBody>
          <a:bodyPr/>
          <a:lstStyle/>
          <a:p>
            <a:pPr algn="ctr" eaLnBrk="1" hangingPunct="1"/>
            <a:r>
              <a:rPr lang="zh-CN" altLang="en-US" sz="3600" b="0" smtClean="0">
                <a:solidFill>
                  <a:srgbClr val="FF0000"/>
                </a:solidFill>
              </a:rPr>
              <a:t>（三）选材要恰当</a:t>
            </a:r>
            <a:r>
              <a:rPr lang="zh-CN" altLang="en-US" sz="4000" smtClean="0">
                <a:solidFill>
                  <a:srgbClr val="FF0000"/>
                </a:solidFill>
              </a:rPr>
              <a:t> </a:t>
            </a:r>
            <a:endParaRPr lang="zh-CN" altLang="en-US" sz="4000" smtClean="0">
              <a:solidFill>
                <a:srgbClr val="FF0000"/>
              </a:solidFill>
            </a:endParaRPr>
          </a:p>
        </p:txBody>
      </p:sp>
      <p:sp>
        <p:nvSpPr>
          <p:cNvPr id="28674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0" y="1546225"/>
            <a:ext cx="16568738" cy="3749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/>
              <a:buNone/>
            </a:pPr>
            <a:r>
              <a:rPr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1.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真实性原则</a:t>
            </a:r>
            <a:endParaRPr lang="zh-CN" altLang="en-US" sz="4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</a:t>
            </a:r>
            <a:endParaRPr lang="zh-CN" altLang="en-US" sz="4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2.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新颖性原则</a:t>
            </a:r>
            <a:endParaRPr lang="zh-CN" altLang="en-US" sz="4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endParaRPr lang="en-US" altLang="zh-CN" sz="4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3.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亲历性原则</a:t>
            </a:r>
            <a:endParaRPr lang="zh-CN" altLang="en-US" sz="4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endParaRPr lang="zh-CN" altLang="en-US" sz="4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303213"/>
            <a:ext cx="11703050" cy="1143000"/>
          </a:xfrm>
        </p:spPr>
        <p:txBody>
          <a:bodyPr/>
          <a:lstStyle/>
          <a:p>
            <a:pPr algn="ctr" eaLnBrk="1" hangingPunct="1"/>
            <a:r>
              <a:rPr lang="zh-CN" altLang="en-US" sz="3600" b="0" smtClean="0">
                <a:solidFill>
                  <a:srgbClr val="FF0000"/>
                </a:solidFill>
              </a:rPr>
              <a:t>（三）选材要恰当</a:t>
            </a:r>
            <a:r>
              <a:rPr lang="zh-CN" altLang="en-US" sz="4000" smtClean="0">
                <a:solidFill>
                  <a:srgbClr val="FF0000"/>
                </a:solidFill>
              </a:rPr>
              <a:t> </a:t>
            </a:r>
            <a:endParaRPr lang="zh-CN" altLang="en-US" sz="4000" smtClean="0">
              <a:solidFill>
                <a:srgbClr val="FF0000"/>
              </a:solidFill>
            </a:endParaRPr>
          </a:p>
        </p:txBody>
      </p:sp>
      <p:sp>
        <p:nvSpPr>
          <p:cNvPr id="56324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0" y="1546225"/>
            <a:ext cx="16568738" cy="3567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/>
              <a:buNone/>
            </a:pP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1.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真实性原则</a:t>
            </a:r>
            <a:endParaRPr lang="zh-CN" altLang="en-US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写自己，写与自己密切相关的人和事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强调“真实”并非不能虚构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endParaRPr lang="zh-CN" altLang="en-US" sz="2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</a:t>
            </a:r>
            <a:r>
              <a:rPr lang="zh-CN" altLang="en-US" sz="4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切忌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胡编乱造！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3113" y="646113"/>
            <a:ext cx="11703050" cy="1143000"/>
          </a:xfrm>
        </p:spPr>
        <p:txBody>
          <a:bodyPr/>
          <a:lstStyle/>
          <a:p>
            <a:pPr algn="ctr" eaLnBrk="1" hangingPunct="1"/>
            <a:r>
              <a:rPr lang="zh-CN" altLang="en-US" sz="4000" b="0" smtClean="0">
                <a:solidFill>
                  <a:srgbClr val="FF0000"/>
                </a:solidFill>
              </a:rPr>
              <a:t>（三）选材要恰当</a:t>
            </a:r>
            <a:r>
              <a:rPr lang="zh-CN" altLang="en-US" sz="4400" smtClean="0">
                <a:solidFill>
                  <a:srgbClr val="FF0000"/>
                </a:solidFill>
              </a:rPr>
              <a:t> </a:t>
            </a:r>
            <a:endParaRPr lang="zh-CN" altLang="en-US" sz="4400" smtClean="0">
              <a:solidFill>
                <a:srgbClr val="FF0000"/>
              </a:solidFill>
            </a:endParaRPr>
          </a:p>
        </p:txBody>
      </p:sp>
      <p:sp>
        <p:nvSpPr>
          <p:cNvPr id="57348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0" y="1752600"/>
            <a:ext cx="11906250" cy="3751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/>
              <a:buNone/>
            </a:pPr>
            <a:r>
              <a:rPr lang="en-US" altLang="zh-CN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1.</a:t>
            </a: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真实性原则</a:t>
            </a:r>
            <a:endParaRPr lang="zh-CN" altLang="en-US" sz="3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en-US" altLang="zh-CN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2.</a:t>
            </a: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新颖性原则</a:t>
            </a:r>
            <a:endParaRPr lang="en-US" sz="3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要有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读者意识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，考场作文的读者是特殊读者</a:t>
            </a:r>
            <a:r>
              <a:rPr lang="en-US" altLang="zh-CN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阅卷老师。尽量写他们没有看到过的，要让他们有所期待并在最后让他们的期待得以满足。</a:t>
            </a:r>
            <a:endParaRPr lang="zh-CN" altLang="en-US" sz="32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endParaRPr lang="zh-CN" altLang="en-US" sz="3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】《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我做错了吗？</a:t>
            </a:r>
            <a:r>
              <a:rPr lang="en-US" altLang="zh-CN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40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8" descr="中国教育出版网">
            <a:hlinkClick r:id="rId1" tooltip="中国教育出版网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6350" y="-342900"/>
            <a:ext cx="1250315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内容占位符 7" descr="中国教育出版网">
            <a:hlinkClick r:id="rId1" tooltip="中国教育出版网"/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3400" y="384175"/>
            <a:ext cx="10515600" cy="5635625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SzTx/>
              <a:buFontTx/>
              <a:buNone/>
            </a:pPr>
            <a:r>
              <a:rPr lang="zh-CN" altLang="en-US" b="1" smtClean="0">
                <a:solidFill>
                  <a:srgbClr val="000000"/>
                </a:solidFill>
                <a:sym typeface="+mn-ea"/>
              </a:rPr>
              <a:t>选材</a:t>
            </a:r>
            <a:r>
              <a:rPr lang="en-US" altLang="zh-CN" b="1" smtClean="0">
                <a:solidFill>
                  <a:srgbClr val="000000"/>
                </a:solidFill>
                <a:sym typeface="+mn-ea"/>
              </a:rPr>
              <a:t>1</a:t>
            </a:r>
            <a:r>
              <a:rPr lang="zh-CN" altLang="en-US" b="1" smtClean="0">
                <a:solidFill>
                  <a:srgbClr val="000000"/>
                </a:solidFill>
                <a:sym typeface="+mn-ea"/>
              </a:rPr>
              <a:t>：自己为帮助一位过马路的老奶奶最终被车撞倒进入医院，被妈妈心疼地责怪，“你这孩子，真不让我省心！你扶老奶奶的时候有人目击吗？”等内容来表现我没有做错的主题；</a:t>
            </a:r>
            <a:endParaRPr lang="zh-CN" altLang="en-US" b="1" smtClean="0">
              <a:solidFill>
                <a:srgbClr val="000000"/>
              </a:solidFill>
              <a:sym typeface="+mn-ea"/>
            </a:endParaRPr>
          </a:p>
          <a:p>
            <a:pPr marL="0" indent="0" algn="just" eaLnBrk="1" hangingPunct="1">
              <a:lnSpc>
                <a:spcPct val="150000"/>
              </a:lnSpc>
              <a:buSzTx/>
              <a:buFontTx/>
              <a:buNone/>
            </a:pPr>
            <a:r>
              <a:rPr lang="zh-CN" altLang="en-US" b="1" smtClean="0">
                <a:solidFill>
                  <a:srgbClr val="000000"/>
                </a:solidFill>
                <a:sym typeface="+mn-ea"/>
              </a:rPr>
              <a:t>选材</a:t>
            </a:r>
            <a:r>
              <a:rPr lang="en-US" altLang="zh-CN" b="1" smtClean="0">
                <a:solidFill>
                  <a:srgbClr val="000000"/>
                </a:solidFill>
                <a:sym typeface="+mn-ea"/>
              </a:rPr>
              <a:t>2</a:t>
            </a:r>
            <a:r>
              <a:rPr lang="zh-CN" altLang="en-US" b="1" smtClean="0">
                <a:solidFill>
                  <a:srgbClr val="000000"/>
                </a:solidFill>
                <a:sym typeface="+mn-ea"/>
              </a:rPr>
              <a:t>：选取了生长在沙漠中</a:t>
            </a:r>
            <a:r>
              <a:rPr lang="zh-CN" altLang="zh-CN" b="1" smtClean="0">
                <a:solidFill>
                  <a:srgbClr val="000000"/>
                </a:solidFill>
                <a:sym typeface="+mn-ea"/>
              </a:rPr>
              <a:t>依米花</a:t>
            </a:r>
            <a:r>
              <a:rPr lang="zh-CN" altLang="en-US" b="1" smtClean="0">
                <a:solidFill>
                  <a:srgbClr val="000000"/>
                </a:solidFill>
                <a:sym typeface="+mn-ea"/>
              </a:rPr>
              <a:t>，</a:t>
            </a:r>
            <a:r>
              <a:rPr lang="zh-CN" altLang="zh-CN" b="1" smtClean="0">
                <a:solidFill>
                  <a:srgbClr val="000000"/>
                </a:solidFill>
                <a:sym typeface="+mn-ea"/>
              </a:rPr>
              <a:t>在经历了六年的艰辛付出</a:t>
            </a:r>
            <a:r>
              <a:rPr lang="zh-CN" altLang="en-US" b="1" smtClean="0">
                <a:solidFill>
                  <a:srgbClr val="000000"/>
                </a:solidFill>
                <a:sym typeface="+mn-ea"/>
              </a:rPr>
              <a:t>后，</a:t>
            </a:r>
            <a:r>
              <a:rPr lang="zh-CN" altLang="zh-CN" b="1" smtClean="0">
                <a:solidFill>
                  <a:srgbClr val="000000"/>
                </a:solidFill>
                <a:sym typeface="+mn-ea"/>
              </a:rPr>
              <a:t>最终只开了两个小时的花，看似不值得，其实是很值得的，向我们展示了“生命的精彩在于我们是否努力过，付出过，只有无悔于自己的人生就好”这样的人生真谛，</a:t>
            </a:r>
            <a:r>
              <a:rPr lang="zh-CN" altLang="en-US" b="1" smtClean="0">
                <a:solidFill>
                  <a:srgbClr val="000000"/>
                </a:solidFill>
                <a:sym typeface="+mn-ea"/>
              </a:rPr>
              <a:t>运用童话的形式写成，有丰富的想象力。</a:t>
            </a:r>
            <a:r>
              <a:rPr lang="zh-CN" altLang="en-US" b="1" smtClean="0">
                <a:solidFill>
                  <a:srgbClr val="FF0000"/>
                </a:solidFill>
                <a:sym typeface="+mn-ea"/>
              </a:rPr>
              <a:t>此文发表在</a:t>
            </a:r>
            <a:r>
              <a:rPr lang="en-US" altLang="zh-CN" b="1" smtClean="0">
                <a:solidFill>
                  <a:srgbClr val="FF0000"/>
                </a:solidFill>
                <a:sym typeface="+mn-ea"/>
              </a:rPr>
              <a:t>2015</a:t>
            </a:r>
            <a:r>
              <a:rPr lang="zh-CN" altLang="en-US" b="1" smtClean="0">
                <a:solidFill>
                  <a:srgbClr val="FF0000"/>
                </a:solidFill>
                <a:sym typeface="+mn-ea"/>
              </a:rPr>
              <a:t>年第</a:t>
            </a:r>
            <a:r>
              <a:rPr lang="en-US" altLang="zh-CN" b="1" smtClean="0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b="1" smtClean="0">
                <a:solidFill>
                  <a:srgbClr val="FF0000"/>
                </a:solidFill>
                <a:sym typeface="+mn-ea"/>
              </a:rPr>
              <a:t>期</a:t>
            </a:r>
            <a:r>
              <a:rPr lang="en-US" altLang="zh-CN" b="1" smtClean="0">
                <a:solidFill>
                  <a:srgbClr val="FF0000"/>
                </a:solidFill>
                <a:sym typeface="+mn-ea"/>
              </a:rPr>
              <a:t>《</a:t>
            </a:r>
            <a:r>
              <a:rPr lang="zh-CN" altLang="en-US" b="1" smtClean="0">
                <a:solidFill>
                  <a:srgbClr val="FF0000"/>
                </a:solidFill>
                <a:sym typeface="+mn-ea"/>
              </a:rPr>
              <a:t>中学生</a:t>
            </a:r>
            <a:r>
              <a:rPr lang="en-US" altLang="zh-CN" b="1" smtClean="0">
                <a:solidFill>
                  <a:srgbClr val="FF0000"/>
                </a:solidFill>
                <a:sym typeface="+mn-ea"/>
              </a:rPr>
              <a:t>》</a:t>
            </a:r>
            <a:r>
              <a:rPr lang="zh-CN" altLang="en-US" b="1" smtClean="0">
                <a:solidFill>
                  <a:srgbClr val="FF0000"/>
                </a:solidFill>
                <a:sym typeface="+mn-ea"/>
              </a:rPr>
              <a:t>杂志上</a:t>
            </a:r>
            <a:endParaRPr lang="zh-CN" altLang="en-US" b="1" smtClean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6850" y="296863"/>
            <a:ext cx="11703050" cy="1143000"/>
          </a:xfrm>
        </p:spPr>
        <p:txBody>
          <a:bodyPr/>
          <a:lstStyle/>
          <a:p>
            <a:pPr algn="ctr" eaLnBrk="1" hangingPunct="1"/>
            <a:r>
              <a:rPr lang="zh-CN" altLang="en-US" sz="3600" b="0" smtClean="0">
                <a:solidFill>
                  <a:srgbClr val="FF0000"/>
                </a:solidFill>
              </a:rPr>
              <a:t>（三）选材要恰当</a:t>
            </a:r>
            <a:r>
              <a:rPr lang="zh-CN" altLang="en-US" sz="4000" smtClean="0">
                <a:solidFill>
                  <a:srgbClr val="FF0000"/>
                </a:solidFill>
              </a:rPr>
              <a:t> </a:t>
            </a:r>
            <a:endParaRPr lang="zh-CN" altLang="en-US" sz="4000" smtClean="0">
              <a:solidFill>
                <a:srgbClr val="FF0000"/>
              </a:solidFill>
            </a:endParaRPr>
          </a:p>
        </p:txBody>
      </p:sp>
      <p:sp>
        <p:nvSpPr>
          <p:cNvPr id="59397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685800" y="1692275"/>
            <a:ext cx="10701338" cy="329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/>
              <a:buNone/>
              <a:defRPr/>
            </a:pPr>
            <a:r>
              <a:rPr lang="en-US" sz="3600" b="1">
                <a:latin typeface="+mj-ea"/>
                <a:ea typeface="+mj-ea"/>
              </a:rPr>
              <a:t>    </a:t>
            </a:r>
            <a:r>
              <a:rPr lang="en-US" sz="3600" b="1">
                <a:solidFill>
                  <a:srgbClr val="000000"/>
                </a:solidFill>
                <a:latin typeface="+mj-ea"/>
                <a:ea typeface="+mj-ea"/>
              </a:rPr>
              <a:t>1.</a:t>
            </a:r>
            <a:r>
              <a:rPr lang="zh-CN" altLang="en-US" sz="3600" b="1">
                <a:solidFill>
                  <a:srgbClr val="000000"/>
                </a:solidFill>
                <a:latin typeface="+mj-ea"/>
                <a:ea typeface="+mj-ea"/>
              </a:rPr>
              <a:t>真实性原则</a:t>
            </a:r>
            <a:endParaRPr lang="zh-CN" altLang="en-US" sz="36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buFont typeface="Arial" panose="020B0604020202020204"/>
              <a:buNone/>
              <a:defRPr/>
            </a:pPr>
            <a:r>
              <a:rPr lang="en-US" sz="3600" b="1">
                <a:solidFill>
                  <a:srgbClr val="000000"/>
                </a:solidFill>
                <a:latin typeface="+mj-ea"/>
                <a:ea typeface="+mj-ea"/>
              </a:rPr>
              <a:t>    2.</a:t>
            </a:r>
            <a:r>
              <a:rPr lang="zh-CN" altLang="en-US" sz="3600" b="1">
                <a:solidFill>
                  <a:srgbClr val="000000"/>
                </a:solidFill>
                <a:latin typeface="+mj-ea"/>
                <a:ea typeface="+mj-ea"/>
              </a:rPr>
              <a:t>新颖性原则</a:t>
            </a:r>
            <a:endParaRPr lang="zh-CN" altLang="en-US" sz="36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buFont typeface="Arial" panose="020B0604020202020204"/>
              <a:buNone/>
              <a:defRPr/>
            </a:pPr>
            <a:r>
              <a:rPr lang="en-US" sz="3600" b="1">
                <a:solidFill>
                  <a:srgbClr val="000000"/>
                </a:solidFill>
                <a:latin typeface="+mj-ea"/>
                <a:ea typeface="+mj-ea"/>
              </a:rPr>
              <a:t>    3.</a:t>
            </a:r>
            <a:r>
              <a:rPr lang="zh-CN" altLang="en-US" sz="3600" b="1">
                <a:solidFill>
                  <a:srgbClr val="000000"/>
                </a:solidFill>
                <a:latin typeface="+mj-ea"/>
                <a:ea typeface="+mj-ea"/>
              </a:rPr>
              <a:t>亲历性原则    </a:t>
            </a:r>
            <a:endParaRPr lang="en-US" sz="36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buFont typeface="Arial" panose="020B0604020202020204"/>
              <a:buNone/>
              <a:defRPr/>
            </a:pPr>
            <a:r>
              <a:rPr lang="en-US" sz="3600" b="1">
                <a:solidFill>
                  <a:srgbClr val="000000"/>
                </a:solidFill>
                <a:latin typeface="+mj-ea"/>
                <a:ea typeface="+mj-ea"/>
              </a:rPr>
              <a:t>    </a:t>
            </a:r>
            <a:r>
              <a:rPr lang="zh-CN" altLang="en-US" sz="3200" b="1">
                <a:solidFill>
                  <a:srgbClr val="000000"/>
                </a:solidFill>
                <a:latin typeface="+mj-ea"/>
                <a:ea typeface="+mj-ea"/>
              </a:rPr>
              <a:t>如：</a:t>
            </a:r>
            <a:r>
              <a:rPr lang="en-US" sz="3200" b="1">
                <a:solidFill>
                  <a:srgbClr val="000000"/>
                </a:solidFill>
                <a:latin typeface="+mj-ea"/>
                <a:ea typeface="+mj-ea"/>
              </a:rPr>
              <a:t>《</a:t>
            </a:r>
            <a:r>
              <a:rPr lang="zh-CN" altLang="en-US" sz="3200" b="1">
                <a:solidFill>
                  <a:srgbClr val="000000"/>
                </a:solidFill>
                <a:latin typeface="+mj-ea"/>
                <a:ea typeface="+mj-ea"/>
              </a:rPr>
              <a:t>淡黄色的想念</a:t>
            </a:r>
            <a:r>
              <a:rPr lang="en-US" sz="3200" b="1">
                <a:latin typeface="+mj-ea"/>
                <a:ea typeface="+mj-ea"/>
              </a:rPr>
              <a:t>》</a:t>
            </a:r>
            <a:endParaRPr lang="zh-CN" altLang="en-US" sz="3200" b="1">
              <a:latin typeface="+mj-ea"/>
              <a:ea typeface="+mj-ea"/>
            </a:endParaRPr>
          </a:p>
          <a:p>
            <a:pPr>
              <a:buFont typeface="Arial" panose="020B0604020202020204"/>
              <a:buNone/>
              <a:defRPr/>
            </a:pPr>
            <a:r>
              <a:rPr lang="zh-CN" altLang="en-US" sz="3200" b="1" i="1">
                <a:latin typeface="+mj-ea"/>
                <a:ea typeface="+mj-ea"/>
              </a:rPr>
              <a:t>  </a:t>
            </a:r>
            <a:endParaRPr lang="zh-CN" altLang="en-US" sz="3200" b="1" i="1">
              <a:latin typeface="+mj-ea"/>
              <a:ea typeface="+mj-ea"/>
            </a:endParaRPr>
          </a:p>
          <a:p>
            <a:pPr>
              <a:buFont typeface="Arial" panose="020B0604020202020204"/>
              <a:buNone/>
              <a:defRPr/>
            </a:pPr>
            <a:r>
              <a:rPr lang="zh-CN" altLang="en-US" sz="3200" b="1" i="1">
                <a:latin typeface="+mj-ea"/>
                <a:ea typeface="+mj-ea"/>
              </a:rPr>
              <a:t>   </a:t>
            </a:r>
            <a:endParaRPr lang="zh-CN" altLang="en-US" sz="2800" b="1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内容占位符 2" descr="中国教育出版网">
            <a:hlinkClick r:id="rId1" tooltip="中国教育出版网"/>
          </p:cNvPr>
          <p:cNvSpPr>
            <a:spLocks noGrp="1"/>
          </p:cNvSpPr>
          <p:nvPr>
            <p:ph idx="1"/>
          </p:nvPr>
        </p:nvSpPr>
        <p:spPr>
          <a:xfrm>
            <a:off x="228600" y="396875"/>
            <a:ext cx="10515600" cy="54610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zh-CN" altLang="en-US" smtClean="0">
                <a:solidFill>
                  <a:srgbClr val="000000"/>
                </a:solidFill>
              </a:rPr>
              <a:t>    每当乡村道路两旁用石头棍子围起一块块金黄色的麦子时，我总是想到：新麦子下来了，姥姥该蒸馒头了。</a:t>
            </a:r>
            <a:r>
              <a:rPr lang="en-US" altLang="zh-CN" smtClean="0">
                <a:solidFill>
                  <a:srgbClr val="000000"/>
                </a:solidFill>
              </a:rPr>
              <a:t>……</a:t>
            </a:r>
            <a:endParaRPr lang="en-US" altLang="zh-CN" smtClean="0">
              <a:solidFill>
                <a:srgbClr val="000000"/>
              </a:solidFill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zh-CN" altLang="en-US" smtClean="0">
                <a:solidFill>
                  <a:srgbClr val="000000"/>
                </a:solidFill>
              </a:rPr>
              <a:t>    一双褶皱的手开始在瓷盆中搅拌，散乱的面粉在那一双干巴巴的手下翻来覆去，竟乖乖地成了淡黄色的，有弹性的面团。在一双专注的眼神下像变戏法一样被揉搓成型，规规矩矩地立在面板上。此时炊烟袅袅，掩映着火红的夕阳，我的脸也被映得发烫。我来到那口黑黝黝的大锅旁，看柴火被火苗吞噬，在其中噼里啪啦地欢响。</a:t>
            </a:r>
            <a:endParaRPr lang="zh-CN" altLang="en-US" smtClean="0">
              <a:solidFill>
                <a:srgbClr val="000000"/>
              </a:solidFill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zh-CN" smtClean="0">
                <a:solidFill>
                  <a:srgbClr val="000000"/>
                </a:solidFill>
              </a:rPr>
              <a:t>… …</a:t>
            </a:r>
            <a:endParaRPr lang="en-US" altLang="zh-CN" smtClean="0">
              <a:solidFill>
                <a:srgbClr val="000000"/>
              </a:solidFill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zh-CN" altLang="en-US" smtClean="0">
                <a:solidFill>
                  <a:srgbClr val="0000FF"/>
                </a:solidFill>
              </a:rPr>
              <a:t>    小作者用诗一般的语言写出了自己对淡黄色的馒头的回忆，重点描写了蒸做馒头的过程，尤其是馒头要出锅时对姥姥动作以及我喜悦心情的描写，给人一种身临其境的感觉，篇末点题点的妙，馒头不仅仅是一种食物，更是一代代的传承，传承一段永不褪色的淡黄色的回忆，照应标题，给人一种结构完整浑然一体的感受。 </a:t>
            </a:r>
            <a:endParaRPr lang="zh-CN" altLang="en-US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6850" y="296863"/>
            <a:ext cx="11703050" cy="1143000"/>
          </a:xfrm>
        </p:spPr>
        <p:txBody>
          <a:bodyPr/>
          <a:lstStyle/>
          <a:p>
            <a:pPr algn="ctr" eaLnBrk="1" hangingPunct="1"/>
            <a:r>
              <a:rPr lang="zh-CN" altLang="en-US" sz="3600" b="0" smtClean="0">
                <a:solidFill>
                  <a:srgbClr val="FF0000"/>
                </a:solidFill>
              </a:rPr>
              <a:t>（三）选材要恰当</a:t>
            </a:r>
            <a:r>
              <a:rPr lang="zh-CN" altLang="en-US" sz="4000" smtClean="0">
                <a:solidFill>
                  <a:srgbClr val="FF0000"/>
                </a:solidFill>
              </a:rPr>
              <a:t> </a:t>
            </a:r>
            <a:endParaRPr lang="zh-CN" altLang="en-US" sz="4000" smtClean="0">
              <a:solidFill>
                <a:srgbClr val="FF0000"/>
              </a:solidFill>
            </a:endParaRPr>
          </a:p>
        </p:txBody>
      </p:sp>
      <p:sp>
        <p:nvSpPr>
          <p:cNvPr id="60419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647700" y="1463675"/>
            <a:ext cx="10701338" cy="4725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/>
              <a:buNone/>
            </a:pPr>
            <a:r>
              <a:rPr lang="en-US" altLang="zh-CN" sz="3600" b="1"/>
              <a:t>       </a:t>
            </a:r>
            <a:r>
              <a:rPr lang="en-US" altLang="zh-CN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真实性原则</a:t>
            </a:r>
            <a:endParaRPr lang="zh-CN" altLang="en-US" sz="3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en-US" altLang="zh-CN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2.</a:t>
            </a: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新颖性原则</a:t>
            </a:r>
            <a:endParaRPr lang="zh-CN" altLang="en-US" sz="3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en-US" altLang="zh-CN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3.</a:t>
            </a: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亲历性原则    </a:t>
            </a:r>
            <a:endParaRPr lang="en-US" sz="3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如：</a:t>
            </a:r>
            <a:r>
              <a:rPr lang="en-US" altLang="zh-CN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淡黄色的想念</a:t>
            </a:r>
            <a:r>
              <a:rPr lang="en-US" altLang="zh-CN" sz="3200" b="1"/>
              <a:t>》</a:t>
            </a:r>
            <a:endParaRPr lang="zh-CN" altLang="en-US" sz="3200" b="1"/>
          </a:p>
          <a:p>
            <a:pPr>
              <a:buFont typeface="Arial" panose="020B0604020202020204"/>
              <a:buNone/>
            </a:pPr>
            <a:r>
              <a:rPr lang="zh-CN" altLang="en-US" sz="3200" b="1" i="1"/>
              <a:t>  </a:t>
            </a:r>
            <a:endParaRPr lang="zh-CN" altLang="en-US" sz="3200" b="1" i="1"/>
          </a:p>
          <a:p>
            <a:pPr>
              <a:buFont typeface="Arial" panose="020B0604020202020204"/>
              <a:buNone/>
            </a:pPr>
            <a:r>
              <a:rPr lang="zh-CN" altLang="en-US" sz="3200" b="1" i="1"/>
              <a:t>   </a:t>
            </a:r>
            <a:r>
              <a:rPr lang="zh-CN" altLang="en-US" sz="3200" b="1">
                <a:solidFill>
                  <a:srgbClr val="FF3300"/>
                </a:solidFill>
              </a:rPr>
              <a:t>切忌：</a:t>
            </a:r>
            <a:r>
              <a:rPr lang="zh-CN" altLang="en-US" sz="3200" b="1">
                <a:solidFill>
                  <a:srgbClr val="000000"/>
                </a:solidFill>
                <a:ea typeface="黑体" panose="02010609060101010101" pitchFamily="49" charset="-122"/>
              </a:rPr>
              <a:t>转述看来的听来的故事和套仿课本中的故事</a:t>
            </a:r>
            <a:r>
              <a:rPr lang="zh-CN" altLang="en-US" sz="3200"/>
              <a:t> </a:t>
            </a:r>
            <a:endParaRPr lang="zh-CN" altLang="en-US" sz="3200"/>
          </a:p>
          <a:p>
            <a:pPr>
              <a:buFont typeface="Arial" panose="020B0604020202020204"/>
              <a:buNone/>
            </a:pPr>
            <a:r>
              <a:rPr lang="zh-CN" altLang="en-US" sz="2800" b="1"/>
              <a:t>    </a:t>
            </a:r>
            <a:r>
              <a:rPr lang="zh-CN" altLang="en-US" sz="3200" b="1">
                <a:solidFill>
                  <a:srgbClr val="FF3300"/>
                </a:solidFill>
              </a:rPr>
              <a:t>建议</a:t>
            </a:r>
            <a:r>
              <a:rPr lang="zh-CN" altLang="en-US" sz="2800" b="1">
                <a:solidFill>
                  <a:srgbClr val="FF3300"/>
                </a:solidFill>
              </a:rPr>
              <a:t>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首选校园生活、家庭生活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次选社会生活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再次选自然生活</a:t>
            </a:r>
            <a:r>
              <a:rPr lang="zh-CN" altLang="en-US" sz="2800"/>
              <a:t>  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 descr="中国教育出版网">
            <a:hlinkClick r:id="rId1" tooltip="中国教育出版网"/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150000"/>
              </a:lnSpc>
              <a:buSzTx/>
              <a:buFont typeface="Wingdings" panose="05000000000000000000" pitchFamily="2" charset="2"/>
              <a:buNone/>
              <a:defRPr/>
            </a:pPr>
            <a:r>
              <a:rPr lang="zh-CN" altLang="en-US" sz="4100" b="1" smtClean="0">
                <a:solidFill>
                  <a:srgbClr val="FF0000"/>
                </a:solidFill>
                <a:latin typeface="Arial" panose="020B0604020202020204"/>
              </a:rPr>
              <a:t>作文阅卷的“三眼淘汰法”</a:t>
            </a:r>
            <a:endParaRPr lang="zh-CN" altLang="en-US" sz="4100" b="1" smtClean="0">
              <a:solidFill>
                <a:srgbClr val="FF0000"/>
              </a:solidFill>
              <a:latin typeface="Arial" panose="020B0604020202020204"/>
            </a:endParaRPr>
          </a:p>
          <a:p>
            <a:pPr marL="0" indent="0" algn="ctr" eaLnBrk="1" hangingPunct="1">
              <a:lnSpc>
                <a:spcPct val="150000"/>
              </a:lnSpc>
              <a:buSzTx/>
              <a:buFont typeface="Wingdings" panose="05000000000000000000" pitchFamily="2" charset="2"/>
              <a:buNone/>
              <a:defRPr/>
            </a:pPr>
            <a:r>
              <a:rPr lang="zh-CN" altLang="en-US" sz="4100" b="1" smtClean="0">
                <a:solidFill>
                  <a:srgbClr val="000000"/>
                </a:solidFill>
                <a:latin typeface="Arial" panose="020B0604020202020204"/>
              </a:rPr>
              <a:t>第一眼看字体与字数</a:t>
            </a:r>
            <a:endParaRPr lang="zh-CN" altLang="en-US" sz="4100" b="1" smtClean="0">
              <a:solidFill>
                <a:srgbClr val="000000"/>
              </a:solidFill>
              <a:latin typeface="Arial" panose="020B0604020202020204"/>
            </a:endParaRPr>
          </a:p>
          <a:p>
            <a:pPr marL="0" indent="0" algn="ctr" eaLnBrk="1" hangingPunct="1">
              <a:lnSpc>
                <a:spcPct val="150000"/>
              </a:lnSpc>
              <a:buSzTx/>
              <a:buFont typeface="Wingdings" panose="05000000000000000000" pitchFamily="2" charset="2"/>
              <a:buNone/>
              <a:defRPr/>
            </a:pPr>
            <a:r>
              <a:rPr lang="zh-CN" altLang="en-US" sz="4100" b="1" smtClean="0">
                <a:solidFill>
                  <a:srgbClr val="000000"/>
                </a:solidFill>
                <a:latin typeface="Arial" panose="020B0604020202020204"/>
              </a:rPr>
              <a:t>第二眼看开头与结尾</a:t>
            </a:r>
            <a:endParaRPr lang="zh-CN" altLang="en-US" sz="4100" b="1" smtClean="0">
              <a:solidFill>
                <a:srgbClr val="000000"/>
              </a:solidFill>
              <a:latin typeface="Arial" panose="020B0604020202020204"/>
            </a:endParaRPr>
          </a:p>
          <a:p>
            <a:pPr marL="0" indent="0" algn="ctr" eaLnBrk="1" hangingPunct="1">
              <a:lnSpc>
                <a:spcPct val="150000"/>
              </a:lnSpc>
              <a:buSzTx/>
              <a:buFont typeface="Wingdings" panose="05000000000000000000" pitchFamily="2" charset="2"/>
              <a:buNone/>
              <a:defRPr/>
            </a:pPr>
            <a:r>
              <a:rPr lang="zh-CN" altLang="en-US" sz="4100" b="1" smtClean="0">
                <a:solidFill>
                  <a:srgbClr val="000000"/>
                </a:solidFill>
                <a:latin typeface="Arial" panose="020B0604020202020204"/>
              </a:rPr>
              <a:t>第三眼看立意与选材</a:t>
            </a:r>
            <a:endParaRPr lang="zh-CN" altLang="en-US" sz="4100" b="1" smtClea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410" name="WordArt 4" descr="中国教育出版网">
            <a:hlinkClick r:id="rId1" tooltip="中国教育出版网"/>
          </p:cNvPr>
          <p:cNvSpPr>
            <a:spLocks noChangeArrowheads="1" noChangeShapeType="1" noTextEdit="1"/>
          </p:cNvSpPr>
          <p:nvPr/>
        </p:nvSpPr>
        <p:spPr bwMode="auto">
          <a:xfrm>
            <a:off x="441325" y="441325"/>
            <a:ext cx="3767138" cy="1098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中考阅卷的启迪</a:t>
            </a:r>
            <a:endParaRPr lang="zh-CN" altLang="en-US" sz="3600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8500" y="582613"/>
            <a:ext cx="10642600" cy="1143000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solidFill>
                  <a:srgbClr val="FF0000"/>
                </a:solidFill>
              </a:rPr>
              <a:t>（四）布局要巧妙</a:t>
            </a:r>
            <a:endParaRPr lang="zh-CN" altLang="en-US" sz="4000" smtClean="0">
              <a:solidFill>
                <a:srgbClr val="FF0000"/>
              </a:solidFill>
            </a:endParaRPr>
          </a:p>
        </p:txBody>
      </p:sp>
      <p:sp>
        <p:nvSpPr>
          <p:cNvPr id="35842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112838" y="1952625"/>
            <a:ext cx="919003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开头与结尾，过渡与照应，详写和略写 </a:t>
            </a:r>
            <a:endParaRPr lang="zh-CN" altLang="en-US" sz="4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150938" y="3027363"/>
            <a:ext cx="10375900" cy="253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“文如看山不喜平</a:t>
            </a:r>
            <a:r>
              <a:rPr lang="zh-CN" altLang="en-US" sz="4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起（开始）承（发展）转（高潮）合（结局）</a:t>
            </a:r>
            <a:endParaRPr lang="zh-CN" altLang="en-US" sz="4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是布局的基本方法</a:t>
            </a:r>
            <a:endParaRPr lang="zh-CN" altLang="en-US" sz="4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709613"/>
            <a:ext cx="10047287" cy="1143000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solidFill>
                  <a:srgbClr val="FF0000"/>
                </a:solidFill>
              </a:rPr>
              <a:t>（四）布局要巧妙</a:t>
            </a:r>
            <a:endParaRPr lang="zh-CN" altLang="en-US" sz="4000" smtClean="0">
              <a:solidFill>
                <a:srgbClr val="FF0000"/>
              </a:solidFill>
            </a:endParaRPr>
          </a:p>
        </p:txBody>
      </p:sp>
      <p:sp>
        <p:nvSpPr>
          <p:cNvPr id="23556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652588" y="1884363"/>
            <a:ext cx="63642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古人说：“凤头，猪肚，豹尾。”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7" name="Text Box 5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52388" y="2538413"/>
            <a:ext cx="12384087" cy="1262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FF3300"/>
                </a:solidFill>
                <a:ea typeface="黑体" panose="02010609060101010101" pitchFamily="49" charset="-122"/>
              </a:rPr>
              <a:t>          开头要精美</a:t>
            </a:r>
            <a:endParaRPr lang="zh-CN" altLang="en-US" sz="2800" b="1">
              <a:solidFill>
                <a:srgbClr val="FF3300"/>
              </a:solidFill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2800" b="1">
                <a:solidFill>
                  <a:srgbClr val="FF3300"/>
                </a:solidFill>
                <a:ea typeface="黑体" panose="02010609060101010101" pitchFamily="49" charset="-122"/>
              </a:rPr>
              <a:t>          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“以奇句夺目，使之一见而惊，不敢弃去。”</a:t>
            </a:r>
            <a:endParaRPr lang="zh-CN" altLang="en-US" sz="28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000">
                <a:solidFill>
                  <a:srgbClr val="000000"/>
                </a:solidFill>
                <a:latin typeface="+mj-ea"/>
                <a:ea typeface="+mj-ea"/>
              </a:rPr>
              <a:t>                                                                          </a:t>
            </a:r>
            <a:r>
              <a:rPr lang="zh-CN" altLang="en-US" b="1">
                <a:solidFill>
                  <a:srgbClr val="000000"/>
                </a:solidFill>
                <a:latin typeface="+mj-ea"/>
                <a:ea typeface="+mj-ea"/>
              </a:rPr>
              <a:t>（李渔</a:t>
            </a:r>
            <a:r>
              <a:rPr lang="en-US" b="1">
                <a:solidFill>
                  <a:srgbClr val="000000"/>
                </a:solidFill>
                <a:latin typeface="+mj-ea"/>
                <a:ea typeface="+mj-ea"/>
              </a:rPr>
              <a:t>《</a:t>
            </a:r>
            <a:r>
              <a:rPr lang="zh-CN" altLang="en-US" b="1">
                <a:solidFill>
                  <a:srgbClr val="000000"/>
                </a:solidFill>
                <a:latin typeface="+mj-ea"/>
                <a:ea typeface="+mj-ea"/>
              </a:rPr>
              <a:t>闲情偶寄</a:t>
            </a:r>
            <a:r>
              <a:rPr lang="en-US" b="1">
                <a:solidFill>
                  <a:srgbClr val="000000"/>
                </a:solidFill>
                <a:latin typeface="+mj-ea"/>
                <a:ea typeface="+mj-ea"/>
              </a:rPr>
              <a:t>》</a:t>
            </a:r>
            <a:r>
              <a:rPr lang="zh-CN" altLang="en-US" b="1"/>
              <a:t>）</a:t>
            </a:r>
            <a:endParaRPr lang="zh-CN" altLang="en-US" b="1"/>
          </a:p>
        </p:txBody>
      </p:sp>
      <p:sp>
        <p:nvSpPr>
          <p:cNvPr id="65541" name="Text Box 6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435100" y="3795713"/>
            <a:ext cx="10474325" cy="2105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常用开头法</a:t>
            </a:r>
            <a:r>
              <a:rPr lang="en-US" altLang="zh-CN" sz="3600" b="1">
                <a:solidFill>
                  <a:srgbClr val="000000"/>
                </a:solidFill>
              </a:rPr>
              <a:t>——</a:t>
            </a:r>
            <a:endParaRPr lang="en-US" altLang="zh-CN" sz="3600" b="1">
              <a:solidFill>
                <a:srgbClr val="000000"/>
              </a:solidFill>
            </a:endParaRPr>
          </a:p>
          <a:p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①开门见山，点明主题。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en-US" altLang="zh-CN" sz="2400" b="1">
                <a:solidFill>
                  <a:srgbClr val="000000"/>
                </a:solidFill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背影</a:t>
            </a:r>
            <a:r>
              <a:rPr lang="en-US" altLang="zh-CN" sz="2400" b="1">
                <a:solidFill>
                  <a:srgbClr val="000000"/>
                </a:solidFill>
              </a:rPr>
              <a:t>》</a:t>
            </a:r>
            <a:endParaRPr lang="zh-CN" altLang="en-US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②设计悬念，吸引读者。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en-US" altLang="zh-CN" sz="2400" b="1">
                <a:solidFill>
                  <a:srgbClr val="000000"/>
                </a:solidFill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感受生活之美</a:t>
            </a:r>
            <a:r>
              <a:rPr lang="en-US" altLang="zh-CN" sz="2400" b="1">
                <a:solidFill>
                  <a:srgbClr val="000000"/>
                </a:solidFill>
              </a:rPr>
              <a:t>》</a:t>
            </a:r>
            <a:r>
              <a:rPr lang="en-US" altLang="zh-CN" sz="2400">
                <a:solidFill>
                  <a:srgbClr val="000000"/>
                </a:solidFill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（中考满分作文）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4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6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508000" y="366713"/>
            <a:ext cx="10569575" cy="6253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我快要死了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b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我躺在病床上，四周黑漆漆的一片，十分寂静，偌大的房间里，只能听得见我微弱的呼吸声。护士只有到吃药是、打针的时候才会进来，而且很少和我说话。我已经习惯了，我不会有太多的报怨，因为我知道我快死了。我凝视着窗外，告诉自己要坦然面对死亡。</a:t>
            </a:r>
            <a:endParaRPr lang="zh-CN" altLang="en-US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（中考满分作文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感受生活之美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b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篇文章的开头设计了一个悬念：“我”快要死了。于是读者不由得被吸引住了，会想，他怎么会快要死了死了呢？他得了什么病？后来会怎样？这一连串的问题自然而然地把你的目光带到了下文，使你迫不及待想知道下文。这种开头方法，抓住了人们阅读时的好奇心理，精心设计吸引读者阅读，效果很好。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709613"/>
            <a:ext cx="10047287" cy="1143000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solidFill>
                  <a:srgbClr val="FF0000"/>
                </a:solidFill>
              </a:rPr>
              <a:t>（四）布局要巧妙</a:t>
            </a:r>
            <a:endParaRPr lang="zh-CN" altLang="en-US" sz="4000" smtClean="0">
              <a:solidFill>
                <a:srgbClr val="FF0000"/>
              </a:solidFill>
            </a:endParaRPr>
          </a:p>
        </p:txBody>
      </p:sp>
      <p:sp>
        <p:nvSpPr>
          <p:cNvPr id="36868" name="Text Box 6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079500" y="1712913"/>
            <a:ext cx="10113963" cy="4727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常用开头法</a:t>
            </a:r>
            <a:r>
              <a:rPr lang="en-US" altLang="zh-CN" sz="2800" b="1">
                <a:solidFill>
                  <a:srgbClr val="000000"/>
                </a:solidFill>
              </a:rPr>
              <a:t>——</a:t>
            </a:r>
            <a:endParaRPr lang="en-US" altLang="zh-CN" sz="2800" b="1">
              <a:solidFill>
                <a:srgbClr val="000000"/>
              </a:solidFill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①开门见山，点明主题。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en-US" altLang="zh-CN" b="1">
                <a:solidFill>
                  <a:srgbClr val="000000"/>
                </a:solidFill>
              </a:rPr>
              <a:t>《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背影</a:t>
            </a:r>
            <a:r>
              <a:rPr lang="en-US" altLang="zh-CN" b="1">
                <a:solidFill>
                  <a:srgbClr val="000000"/>
                </a:solidFill>
              </a:rPr>
              <a:t>》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②设计悬念，吸引读者。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en-US" altLang="zh-CN" b="1">
                <a:solidFill>
                  <a:srgbClr val="000000"/>
                </a:solidFill>
              </a:rPr>
              <a:t>《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感受生活之美</a:t>
            </a:r>
            <a:r>
              <a:rPr lang="en-US" altLang="zh-CN" b="1">
                <a:solidFill>
                  <a:srgbClr val="000000"/>
                </a:solidFill>
              </a:rPr>
              <a:t>》</a:t>
            </a:r>
            <a:r>
              <a:rPr lang="en-US" altLang="zh-CN">
                <a:solidFill>
                  <a:srgbClr val="000000"/>
                </a:solidFill>
              </a:rPr>
              <a:t> 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（中考满分作文）</a:t>
            </a:r>
            <a:r>
              <a:rPr lang="zh-CN" altLang="en-US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③环境描写，渲染气氛。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en-US" altLang="zh-CN" sz="2400" b="1">
                <a:solidFill>
                  <a:srgbClr val="000000"/>
                </a:solidFill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花香里的小幸福</a:t>
            </a:r>
            <a:r>
              <a:rPr lang="en-US" altLang="zh-CN" sz="2400" b="1">
                <a:solidFill>
                  <a:srgbClr val="000000"/>
                </a:solidFill>
              </a:rPr>
              <a:t>》</a:t>
            </a:r>
            <a:endParaRPr lang="zh-CN" altLang="en-US" sz="2800" b="1">
              <a:solidFill>
                <a:srgbClr val="0000FF"/>
              </a:solidFill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FF"/>
                </a:solidFill>
                <a:ea typeface="黑体" panose="02010609060101010101" pitchFamily="49" charset="-122"/>
              </a:rPr>
              <a:t>     嫩黄色的小小桂花缀满枝头，流露出沁人心脾的香气，芳香四处乱跑，给过往的行人带来幸福的滋味，不禁面带微笑，下意识去寻找这源头。而扭头看到那桂花的明亮身影，那勃勃生机，让人阴霾的心情变得灿烂。（文章开篇运用景物描写，渲染了一种温馨的气氛，感受到幸福在心中荡漾。）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此文发表在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年第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期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作文与考试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杂志上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b="1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709613"/>
            <a:ext cx="10047287" cy="1143000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solidFill>
                  <a:srgbClr val="FF0000"/>
                </a:solidFill>
              </a:rPr>
              <a:t>（四）布局要巧妙</a:t>
            </a:r>
            <a:endParaRPr lang="zh-CN" altLang="en-US" sz="4000" smtClean="0">
              <a:solidFill>
                <a:srgbClr val="FF0000"/>
              </a:solidFill>
            </a:endParaRPr>
          </a:p>
        </p:txBody>
      </p:sp>
      <p:sp>
        <p:nvSpPr>
          <p:cNvPr id="68611" name="Text Box 6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219200" y="2093913"/>
            <a:ext cx="10012363" cy="2592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常用开头法</a:t>
            </a:r>
            <a:r>
              <a:rPr lang="en-US" altLang="zh-CN" sz="2800" b="1">
                <a:solidFill>
                  <a:srgbClr val="000000"/>
                </a:solidFill>
              </a:rPr>
              <a:t>——</a:t>
            </a:r>
            <a:endParaRPr lang="en-US" altLang="zh-CN" sz="2800" b="1">
              <a:solidFill>
                <a:srgbClr val="000000"/>
              </a:solidFill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①开门见山，点明主题。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en-US" altLang="zh-CN" sz="2400" b="1">
                <a:solidFill>
                  <a:srgbClr val="000000"/>
                </a:solidFill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背影</a:t>
            </a:r>
            <a:r>
              <a:rPr lang="en-US" altLang="zh-CN" sz="2400" b="1">
                <a:solidFill>
                  <a:srgbClr val="000000"/>
                </a:solidFill>
              </a:rPr>
              <a:t>》</a:t>
            </a:r>
            <a:endParaRPr lang="zh-CN" altLang="en-US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②设计悬念，吸引读者。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en-US" altLang="zh-CN" sz="2400" b="1">
                <a:solidFill>
                  <a:srgbClr val="000000"/>
                </a:solidFill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感受生活之美</a:t>
            </a:r>
            <a:r>
              <a:rPr lang="en-US" altLang="zh-CN" sz="2400" b="1">
                <a:solidFill>
                  <a:srgbClr val="000000"/>
                </a:solidFill>
              </a:rPr>
              <a:t>》</a:t>
            </a:r>
            <a:r>
              <a:rPr lang="en-US" altLang="zh-CN" sz="2400">
                <a:solidFill>
                  <a:srgbClr val="000000"/>
                </a:solidFill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（中考满分作文）</a:t>
            </a:r>
            <a:r>
              <a:rPr lang="zh-CN" altLang="en-US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③环境描写，渲染气氛。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en-US" altLang="zh-CN" sz="2400" b="1">
                <a:solidFill>
                  <a:srgbClr val="000000"/>
                </a:solidFill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花香里的小幸福</a:t>
            </a:r>
            <a:r>
              <a:rPr lang="en-US" altLang="zh-CN" sz="2400" b="1">
                <a:solidFill>
                  <a:srgbClr val="000000"/>
                </a:solidFill>
              </a:rPr>
              <a:t>》</a:t>
            </a:r>
            <a:endParaRPr lang="en-US" altLang="zh-CN" sz="2400" b="1">
              <a:solidFill>
                <a:srgbClr val="000000"/>
              </a:solidFill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④巧用修辞，展示文采。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en-US" altLang="zh-CN" sz="2400" b="1">
                <a:solidFill>
                  <a:srgbClr val="000000"/>
                </a:solidFill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成长中的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00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</a:t>
            </a:r>
            <a:r>
              <a:rPr lang="en-US" altLang="zh-CN" sz="2400" b="1">
                <a:solidFill>
                  <a:srgbClr val="000000"/>
                </a:solidFill>
                <a:ea typeface="黑体" panose="02010609060101010101" pitchFamily="49" charset="-122"/>
              </a:rPr>
              <a:t>》《</a:t>
            </a:r>
            <a:r>
              <a:rPr lang="zh-CN" altLang="en-US" sz="2400" b="1">
                <a:solidFill>
                  <a:srgbClr val="000000"/>
                </a:solidFill>
                <a:ea typeface="黑体" panose="02010609060101010101" pitchFamily="49" charset="-122"/>
              </a:rPr>
              <a:t>漫步在幸福的世界</a:t>
            </a:r>
            <a:r>
              <a:rPr lang="en-US" altLang="zh-CN" sz="2400" b="1">
                <a:solidFill>
                  <a:srgbClr val="000000"/>
                </a:solidFill>
                <a:ea typeface="黑体" panose="02010609060101010101" pitchFamily="49" charset="-122"/>
              </a:rPr>
              <a:t>》《</a:t>
            </a:r>
            <a:r>
              <a:rPr lang="zh-CN" altLang="en-US" sz="2400" b="1">
                <a:solidFill>
                  <a:srgbClr val="000000"/>
                </a:solidFill>
                <a:ea typeface="黑体" panose="02010609060101010101" pitchFamily="49" charset="-122"/>
              </a:rPr>
              <a:t>守护那首歌</a:t>
            </a:r>
            <a:r>
              <a:rPr lang="en-US" altLang="zh-CN" sz="2400" b="1">
                <a:solidFill>
                  <a:srgbClr val="000000"/>
                </a:solidFill>
                <a:ea typeface="黑体" panose="02010609060101010101" pitchFamily="49" charset="-122"/>
              </a:rPr>
              <a:t>》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709613"/>
            <a:ext cx="10047287" cy="1143000"/>
          </a:xfrm>
        </p:spPr>
        <p:txBody>
          <a:bodyPr/>
          <a:lstStyle/>
          <a:p>
            <a:pPr eaLnBrk="1" hangingPunct="1"/>
            <a:r>
              <a:rPr lang="zh-CN" altLang="en-US" sz="2400" smtClean="0">
                <a:solidFill>
                  <a:srgbClr val="FF0000"/>
                </a:solidFill>
              </a:rPr>
              <a:t>巧用修辞 展示文采</a:t>
            </a:r>
            <a:endParaRPr lang="zh-CN" altLang="en-US" sz="2400" smtClean="0">
              <a:solidFill>
                <a:srgbClr val="FF0000"/>
              </a:solidFill>
            </a:endParaRPr>
          </a:p>
        </p:txBody>
      </p:sp>
      <p:sp>
        <p:nvSpPr>
          <p:cNvPr id="67587" name="Text Box 6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219200" y="2093913"/>
            <a:ext cx="10736263" cy="3503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若说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后沉稳冷静，如山间耸立的松柏直插青冥；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90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后敢创敢想，如燃烧的火种星火燎原；那么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00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后便自我坚强，如生来便立志搏击长空的海燕，只有在暴雨的洗礼中丰盈双翼，在海浪的击打中敏捷身姿，才逐渐成长为勇敢迎接巨浪的战士。（排比）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——《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成长中的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00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此文发表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2016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日的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濮阳日报 教育周刊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709613"/>
            <a:ext cx="10047287" cy="1143000"/>
          </a:xfrm>
        </p:spPr>
        <p:txBody>
          <a:bodyPr/>
          <a:lstStyle/>
          <a:p>
            <a:pPr eaLnBrk="1" hangingPunct="1"/>
            <a:r>
              <a:rPr lang="zh-CN" altLang="en-US" sz="2400" smtClean="0">
                <a:solidFill>
                  <a:srgbClr val="FF0000"/>
                </a:solidFill>
              </a:rPr>
              <a:t>（四）巧用修辞 展示文采</a:t>
            </a:r>
            <a:endParaRPr lang="zh-CN" altLang="en-US" sz="2400" smtClean="0">
              <a:solidFill>
                <a:srgbClr val="FF0000"/>
              </a:solidFill>
            </a:endParaRPr>
          </a:p>
        </p:txBody>
      </p:sp>
      <p:sp>
        <p:nvSpPr>
          <p:cNvPr id="69635" name="Text Box 6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219200" y="2093913"/>
            <a:ext cx="10736263" cy="301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幸福是什么？喜欢看小的女孩说，遇到像小说中男主般的男生是幸福；工作的人说，得到一笔奖金是幸福；老人说，看日出是幸福。翻开我的时光轴，我带你去看我的幸福。 （设问）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——《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漫步在幸福的世界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此文发表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2016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28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日的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濮阳日报 教育周刊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709613"/>
            <a:ext cx="10047287" cy="1143000"/>
          </a:xfrm>
        </p:spPr>
        <p:txBody>
          <a:bodyPr/>
          <a:lstStyle/>
          <a:p>
            <a:pPr eaLnBrk="1" hangingPunct="1"/>
            <a:r>
              <a:rPr lang="zh-CN" altLang="en-US" sz="2400" smtClean="0">
                <a:solidFill>
                  <a:srgbClr val="FF0000"/>
                </a:solidFill>
              </a:rPr>
              <a:t>（四）巧用修辞 展示文采</a:t>
            </a:r>
            <a:endParaRPr lang="zh-CN" altLang="en-US" sz="2400" smtClean="0">
              <a:solidFill>
                <a:srgbClr val="FF0000"/>
              </a:solidFill>
            </a:endParaRPr>
          </a:p>
        </p:txBody>
      </p:sp>
      <p:sp>
        <p:nvSpPr>
          <p:cNvPr id="70659" name="Text Box 6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219200" y="2093913"/>
            <a:ext cx="10736263" cy="3503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“小燕子，穿花衣，年年春天来这里，我问燕子你为啥来，燕子说，这里的春天最美丽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……”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半睡半醒之间，一阵阵悠扬的歌声轻轻将我唤醒，起身打开柜子那半旧的一床被子，散发着阳光的气息，伴着那童年的歌谣将我拉进回忆。（引用）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——《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守护那首歌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此文发表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2016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月上旬刊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作文与考试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杂志上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213" y="671513"/>
            <a:ext cx="10085387" cy="1143000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solidFill>
                  <a:srgbClr val="FF0000"/>
                </a:solidFill>
              </a:rPr>
              <a:t>（四）布局要巧妙</a:t>
            </a:r>
            <a:endParaRPr lang="zh-CN" altLang="en-US" sz="4000" smtClean="0">
              <a:solidFill>
                <a:srgbClr val="FF0000"/>
              </a:solidFill>
            </a:endParaRPr>
          </a:p>
        </p:txBody>
      </p:sp>
      <p:sp>
        <p:nvSpPr>
          <p:cNvPr id="44034" name="Text Box 5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589088" y="1641475"/>
            <a:ext cx="10191750" cy="326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中间要丰满</a:t>
            </a:r>
            <a:endParaRPr lang="zh-CN" altLang="en-US" sz="32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“起承转合”中的承、转部分，  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承接要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转折要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巧妙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！ </a:t>
            </a:r>
            <a:r>
              <a:rPr lang="en-US" altLang="zh-CN" sz="3200" b="1">
                <a:solidFill>
                  <a:srgbClr val="0000FF"/>
                </a:solidFill>
                <a:ea typeface="黑体" panose="02010609060101010101" pitchFamily="49" charset="-122"/>
              </a:rPr>
              <a:t>《</a:t>
            </a:r>
            <a:r>
              <a:rPr lang="zh-CN" altLang="en-US" sz="3200" b="1">
                <a:solidFill>
                  <a:srgbClr val="0000FF"/>
                </a:solidFill>
                <a:ea typeface="黑体" panose="02010609060101010101" pitchFamily="49" charset="-122"/>
              </a:rPr>
              <a:t>小议朋友圈的利与弊</a:t>
            </a:r>
            <a:r>
              <a:rPr lang="en-US" altLang="zh-CN" sz="3200" b="1">
                <a:solidFill>
                  <a:srgbClr val="0000FF"/>
                </a:solidFill>
                <a:ea typeface="黑体" panose="02010609060101010101" pitchFamily="49" charset="-122"/>
              </a:rPr>
              <a:t>》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32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内容占位符 2" descr="中国教育出版网">
            <a:hlinkClick r:id="rId1" tooltip="中国教育出版网"/>
          </p:cNvPr>
          <p:cNvSpPr>
            <a:spLocks noGrp="1"/>
          </p:cNvSpPr>
          <p:nvPr>
            <p:ph idx="4294967295"/>
          </p:nvPr>
        </p:nvSpPr>
        <p:spPr>
          <a:xfrm>
            <a:off x="330200" y="342900"/>
            <a:ext cx="11633200" cy="62230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FF"/>
                </a:solidFill>
              </a:rPr>
              <a:t>    不知从什么时候起，网络交流平台成了大众阅读，交流信息的宠儿，从最早的</a:t>
            </a:r>
            <a:r>
              <a:rPr lang="en-US" altLang="zh-CN" smtClean="0">
                <a:solidFill>
                  <a:srgbClr val="0000FF"/>
                </a:solidFill>
              </a:rPr>
              <a:t>QQ</a:t>
            </a:r>
            <a:r>
              <a:rPr lang="zh-CN" altLang="en-US" smtClean="0">
                <a:solidFill>
                  <a:srgbClr val="0000FF"/>
                </a:solidFill>
              </a:rPr>
              <a:t>，到后来居上的微博，再到现在的微信朋友圈，使用越来越便捷，也和我们的生活越来越密切相关。但我却想问一句：朋友圈的盛行，到底给我们带来了什么</a:t>
            </a:r>
            <a:r>
              <a:rPr lang="en-US" altLang="zh-CN" smtClean="0">
                <a:solidFill>
                  <a:srgbClr val="0000FF"/>
                </a:solidFill>
              </a:rPr>
              <a:t>?</a:t>
            </a:r>
            <a:endParaRPr lang="zh-CN" altLang="en-US" smtClean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mtClean="0">
                <a:solidFill>
                  <a:srgbClr val="0000FF"/>
                </a:solidFill>
              </a:rPr>
              <a:t>   朋友圈能为我们带来便利吗？</a:t>
            </a:r>
            <a:r>
              <a:rPr lang="en-US" altLang="zh-CN" smtClean="0">
                <a:solidFill>
                  <a:srgbClr val="0000FF"/>
                </a:solidFill>
              </a:rPr>
              <a:t>……</a:t>
            </a:r>
            <a:endParaRPr lang="zh-CN" altLang="en-US" smtClean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mtClean="0">
                <a:solidFill>
                  <a:srgbClr val="0000FF"/>
                </a:solidFill>
              </a:rPr>
              <a:t>   朋友圈在带来方便的同时是否也存在着危害呢？</a:t>
            </a:r>
            <a:r>
              <a:rPr lang="en-US" altLang="zh-CN" smtClean="0">
                <a:solidFill>
                  <a:srgbClr val="0000FF"/>
                </a:solidFill>
              </a:rPr>
              <a:t> ……</a:t>
            </a:r>
            <a:endParaRPr lang="zh-CN" altLang="en-US" smtClean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mtClean="0">
                <a:solidFill>
                  <a:srgbClr val="0000FF"/>
                </a:solidFill>
              </a:rPr>
              <a:t>   朋友圈除了这些客观因素造成的弊端，还有其他危害吗？</a:t>
            </a:r>
            <a:r>
              <a:rPr lang="en-US" altLang="zh-CN" smtClean="0">
                <a:solidFill>
                  <a:srgbClr val="0000FF"/>
                </a:solidFill>
              </a:rPr>
              <a:t> ……</a:t>
            </a:r>
            <a:endParaRPr lang="zh-CN" altLang="en-US" smtClean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mtClean="0">
                <a:solidFill>
                  <a:srgbClr val="0000FF"/>
                </a:solidFill>
              </a:rPr>
              <a:t>   还有一些人因为朋友圈变的“社交无能”</a:t>
            </a:r>
            <a:r>
              <a:rPr lang="en-US" altLang="zh-CN" smtClean="0">
                <a:solidFill>
                  <a:srgbClr val="0000FF"/>
                </a:solidFill>
              </a:rPr>
              <a:t> ……</a:t>
            </a:r>
            <a:endParaRPr lang="zh-CN" altLang="en-US" smtClean="0">
              <a:solidFill>
                <a:srgbClr val="0000FF"/>
              </a:solidFill>
            </a:endParaRPr>
          </a:p>
          <a:p>
            <a:pPr eaLnBrk="1" hangingPunct="1"/>
            <a:r>
              <a:rPr lang="zh-CN" altLang="en-US" smtClean="0">
                <a:solidFill>
                  <a:srgbClr val="0000FF"/>
                </a:solidFill>
              </a:rPr>
              <a:t>   总而言之，朋友圈虽然带来了便捷的交流方式，但随之衍生而来的弊端也不少，我们应正确选择，合理运用朋友圈，真正发挥朋友圈的作用，让朋友圈为我们服务。</a:t>
            </a:r>
            <a:endParaRPr lang="en-US" altLang="zh-CN" smtClean="0">
              <a:solidFill>
                <a:srgbClr val="0000FF"/>
              </a:solidFill>
            </a:endParaRPr>
          </a:p>
          <a:p>
            <a:pPr algn="r" eaLnBrk="1" hangingPunct="1"/>
            <a:r>
              <a:rPr lang="en-US" altLang="zh-CN" smtClean="0">
                <a:solidFill>
                  <a:srgbClr val="0000FF"/>
                </a:solidFill>
              </a:rPr>
              <a:t>——《</a:t>
            </a:r>
            <a:r>
              <a:rPr lang="zh-CN" altLang="en-US" smtClean="0">
                <a:solidFill>
                  <a:srgbClr val="0000FF"/>
                </a:solidFill>
              </a:rPr>
              <a:t>小议朋友圈的利与弊</a:t>
            </a:r>
            <a:r>
              <a:rPr lang="en-US" altLang="zh-CN" smtClean="0">
                <a:solidFill>
                  <a:srgbClr val="0000FF"/>
                </a:solidFill>
              </a:rPr>
              <a:t>》</a:t>
            </a:r>
            <a:endParaRPr lang="en-US" altLang="zh-CN" smtClean="0">
              <a:solidFill>
                <a:srgbClr val="0000FF"/>
              </a:solidFill>
            </a:endParaRPr>
          </a:p>
          <a:p>
            <a:pPr algn="r" eaLnBrk="1" hangingPunct="1"/>
            <a:r>
              <a:rPr lang="zh-CN" altLang="en-US" smtClean="0">
                <a:solidFill>
                  <a:srgbClr val="FF0000"/>
                </a:solidFill>
              </a:rPr>
              <a:t>发表在</a:t>
            </a:r>
            <a:r>
              <a:rPr lang="en-US" altLang="zh-CN" smtClean="0">
                <a:solidFill>
                  <a:srgbClr val="FF0000"/>
                </a:solidFill>
              </a:rPr>
              <a:t>2016</a:t>
            </a:r>
            <a:r>
              <a:rPr lang="zh-CN" altLang="en-US" smtClean="0">
                <a:solidFill>
                  <a:srgbClr val="FF0000"/>
                </a:solidFill>
              </a:rPr>
              <a:t>第</a:t>
            </a:r>
            <a:r>
              <a:rPr lang="en-US" altLang="zh-CN" smtClean="0">
                <a:solidFill>
                  <a:srgbClr val="FF0000"/>
                </a:solidFill>
              </a:rPr>
              <a:t>52</a:t>
            </a:r>
            <a:r>
              <a:rPr lang="zh-CN" altLang="en-US" smtClean="0">
                <a:solidFill>
                  <a:srgbClr val="FF0000"/>
                </a:solidFill>
              </a:rPr>
              <a:t>期</a:t>
            </a:r>
            <a:r>
              <a:rPr lang="en-US" altLang="zh-CN" smtClean="0">
                <a:solidFill>
                  <a:srgbClr val="FF0000"/>
                </a:solidFill>
              </a:rPr>
              <a:t>《</a:t>
            </a:r>
            <a:r>
              <a:rPr lang="zh-CN" altLang="en-US" smtClean="0">
                <a:solidFill>
                  <a:srgbClr val="FF0000"/>
                </a:solidFill>
              </a:rPr>
              <a:t>新课程报 语文导刊</a:t>
            </a:r>
            <a:r>
              <a:rPr lang="en-US" altLang="zh-CN" smtClean="0">
                <a:solidFill>
                  <a:srgbClr val="FF0000"/>
                </a:solidFill>
              </a:rPr>
              <a:t>》</a:t>
            </a:r>
            <a:r>
              <a:rPr lang="zh-CN" altLang="en-US" smtClean="0">
                <a:solidFill>
                  <a:srgbClr val="FF0000"/>
                </a:solidFill>
              </a:rPr>
              <a:t>上</a:t>
            </a:r>
            <a:endParaRPr lang="zh-CN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内容占位符 7" descr="中国教育出版网">
            <a:hlinkClick r:id="rId1" tooltip="中国教育出版网"/>
          </p:cNvPr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887413" y="1698625"/>
            <a:ext cx="10925175" cy="43561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SzTx/>
              <a:buFont typeface="Wingdings" panose="05000000000000000000" pitchFamily="2" charset="2"/>
              <a:buNone/>
            </a:pPr>
            <a:r>
              <a:rPr lang="zh-CN" altLang="en-US" sz="3700" b="1" smtClean="0">
                <a:solidFill>
                  <a:srgbClr val="FF0000"/>
                </a:solidFill>
                <a:latin typeface="Arial" panose="020B0604020202020204"/>
              </a:rPr>
              <a:t>中考作文的“死穴”</a:t>
            </a:r>
            <a:endParaRPr lang="zh-CN" altLang="en-US" sz="3700" b="1" smtClean="0">
              <a:solidFill>
                <a:srgbClr val="FF0000"/>
              </a:solidFill>
              <a:latin typeface="Arial" panose="020B0604020202020204"/>
            </a:endParaRPr>
          </a:p>
          <a:p>
            <a:pPr marL="0" indent="0" eaLnBrk="1" hangingPunct="1">
              <a:lnSpc>
                <a:spcPct val="150000"/>
              </a:lnSpc>
              <a:buSzTx/>
              <a:buFont typeface="Wingdings" panose="05000000000000000000" pitchFamily="2" charset="2"/>
              <a:buNone/>
            </a:pPr>
            <a:r>
              <a:rPr lang="en-US" altLang="zh-CN" sz="3700" b="1" smtClean="0">
                <a:solidFill>
                  <a:srgbClr val="000000"/>
                </a:solidFill>
                <a:latin typeface="Arial" panose="020B0604020202020204"/>
              </a:rPr>
              <a:t>1.</a:t>
            </a:r>
            <a:r>
              <a:rPr lang="zh-CN" altLang="en-US" sz="3700" b="1" smtClean="0">
                <a:solidFill>
                  <a:srgbClr val="000000"/>
                </a:solidFill>
                <a:latin typeface="Arial" panose="020B0604020202020204"/>
              </a:rPr>
              <a:t>审题不当，强词夺理。</a:t>
            </a:r>
            <a:r>
              <a:rPr lang="en-US" altLang="zh-CN" sz="3700" b="1" smtClean="0">
                <a:solidFill>
                  <a:srgbClr val="000000"/>
                </a:solidFill>
                <a:latin typeface="Arial" panose="020B0604020202020204"/>
              </a:rPr>
              <a:t>2.</a:t>
            </a:r>
            <a:r>
              <a:rPr lang="zh-CN" altLang="en-US" sz="3700" b="1" smtClean="0">
                <a:solidFill>
                  <a:srgbClr val="000000"/>
                </a:solidFill>
                <a:latin typeface="Arial" panose="020B0604020202020204"/>
              </a:rPr>
              <a:t>胡编乱造，缺乏内涵。</a:t>
            </a:r>
            <a:endParaRPr lang="zh-CN" altLang="en-US" sz="3700" b="1" smtClean="0">
              <a:solidFill>
                <a:srgbClr val="000000"/>
              </a:solidFill>
              <a:latin typeface="Arial" panose="020B0604020202020204"/>
            </a:endParaRPr>
          </a:p>
          <a:p>
            <a:pPr marL="0" indent="0" eaLnBrk="1" hangingPunct="1">
              <a:lnSpc>
                <a:spcPct val="150000"/>
              </a:lnSpc>
              <a:buSzTx/>
              <a:buFont typeface="Wingdings" panose="05000000000000000000" pitchFamily="2" charset="2"/>
              <a:buNone/>
            </a:pPr>
            <a:r>
              <a:rPr lang="en-US" altLang="zh-CN" sz="3700" b="1" smtClean="0">
                <a:solidFill>
                  <a:srgbClr val="000000"/>
                </a:solidFill>
                <a:latin typeface="Arial" panose="020B0604020202020204"/>
              </a:rPr>
              <a:t>3.</a:t>
            </a:r>
            <a:r>
              <a:rPr lang="zh-CN" altLang="en-US" sz="3700" b="1" smtClean="0">
                <a:solidFill>
                  <a:srgbClr val="000000"/>
                </a:solidFill>
                <a:latin typeface="Arial" panose="020B0604020202020204"/>
              </a:rPr>
              <a:t>套而不当，生搬硬套。</a:t>
            </a:r>
            <a:r>
              <a:rPr lang="en-US" altLang="zh-CN" sz="3700" b="1" smtClean="0">
                <a:solidFill>
                  <a:srgbClr val="000000"/>
                </a:solidFill>
                <a:latin typeface="Arial" panose="020B0604020202020204"/>
              </a:rPr>
              <a:t>4.</a:t>
            </a:r>
            <a:r>
              <a:rPr lang="zh-CN" altLang="en-US" sz="3700" b="1" smtClean="0">
                <a:solidFill>
                  <a:srgbClr val="000000"/>
                </a:solidFill>
                <a:latin typeface="Arial" panose="020B0604020202020204"/>
              </a:rPr>
              <a:t>层次不清，缺少逻辑。</a:t>
            </a:r>
            <a:endParaRPr lang="zh-CN" altLang="en-US" sz="3700" b="1" smtClean="0">
              <a:solidFill>
                <a:srgbClr val="000000"/>
              </a:solidFill>
              <a:latin typeface="Arial" panose="020B0604020202020204"/>
            </a:endParaRPr>
          </a:p>
          <a:p>
            <a:pPr marL="0" indent="0" eaLnBrk="1" hangingPunct="1">
              <a:lnSpc>
                <a:spcPct val="150000"/>
              </a:lnSpc>
              <a:buSzTx/>
              <a:buFont typeface="Wingdings" panose="05000000000000000000" pitchFamily="2" charset="2"/>
              <a:buNone/>
            </a:pPr>
            <a:r>
              <a:rPr lang="en-US" altLang="zh-CN" sz="3700" b="1" smtClean="0">
                <a:solidFill>
                  <a:srgbClr val="000000"/>
                </a:solidFill>
                <a:latin typeface="Arial" panose="020B0604020202020204"/>
              </a:rPr>
              <a:t>5.</a:t>
            </a:r>
            <a:r>
              <a:rPr lang="zh-CN" altLang="en-US" sz="3700" b="1" smtClean="0">
                <a:solidFill>
                  <a:srgbClr val="000000"/>
                </a:solidFill>
                <a:latin typeface="Arial" panose="020B0604020202020204"/>
              </a:rPr>
              <a:t>虚情假意，恣意编造。</a:t>
            </a:r>
            <a:r>
              <a:rPr lang="en-US" altLang="zh-CN" sz="3700" b="1" smtClean="0">
                <a:solidFill>
                  <a:srgbClr val="000000"/>
                </a:solidFill>
                <a:latin typeface="Arial" panose="020B0604020202020204"/>
              </a:rPr>
              <a:t>6.</a:t>
            </a:r>
            <a:r>
              <a:rPr lang="zh-CN" altLang="en-US" sz="3700" b="1" smtClean="0">
                <a:solidFill>
                  <a:srgbClr val="000000"/>
                </a:solidFill>
                <a:latin typeface="Arial" panose="020B0604020202020204"/>
              </a:rPr>
              <a:t>文体不清，四不像。 </a:t>
            </a:r>
            <a:endParaRPr lang="zh-CN" altLang="en-US" sz="3700" b="1" smtClea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8434" name="WordArt 3" descr="中国教育出版网">
            <a:hlinkClick r:id="rId1" tooltip="中国教育出版网"/>
          </p:cNvPr>
          <p:cNvSpPr>
            <a:spLocks noChangeArrowheads="1" noChangeShapeType="1" noTextEdit="1"/>
          </p:cNvSpPr>
          <p:nvPr/>
        </p:nvSpPr>
        <p:spPr bwMode="auto">
          <a:xfrm>
            <a:off x="441325" y="441325"/>
            <a:ext cx="3767138" cy="1098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中考阅卷的启迪</a:t>
            </a:r>
            <a:endParaRPr lang="zh-CN" altLang="en-US" sz="3600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213" y="671513"/>
            <a:ext cx="10085387" cy="1143000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solidFill>
                  <a:srgbClr val="FF0000"/>
                </a:solidFill>
              </a:rPr>
              <a:t>（四）布局要巧妙</a:t>
            </a:r>
            <a:endParaRPr lang="zh-CN" altLang="en-US" sz="4000" smtClean="0">
              <a:solidFill>
                <a:srgbClr val="FF0000"/>
              </a:solidFill>
            </a:endParaRPr>
          </a:p>
        </p:txBody>
      </p:sp>
      <p:sp>
        <p:nvSpPr>
          <p:cNvPr id="93187" name="Text Box 5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589088" y="1641475"/>
            <a:ext cx="10191750" cy="4722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中间要丰满</a:t>
            </a:r>
            <a:endParaRPr lang="zh-CN" altLang="en-US" sz="32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“起承转合”中的承、转部分，  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承接要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转折要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巧妙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！ </a:t>
            </a:r>
            <a:r>
              <a:rPr lang="en-US" altLang="zh-CN" sz="3200" b="1">
                <a:solidFill>
                  <a:srgbClr val="0000FF"/>
                </a:solidFill>
                <a:ea typeface="黑体" panose="02010609060101010101" pitchFamily="49" charset="-122"/>
              </a:rPr>
              <a:t>《</a:t>
            </a:r>
            <a:r>
              <a:rPr lang="zh-CN" altLang="en-US" sz="3200" b="1">
                <a:solidFill>
                  <a:srgbClr val="0000FF"/>
                </a:solidFill>
                <a:ea typeface="黑体" panose="02010609060101010101" pitchFamily="49" charset="-122"/>
              </a:rPr>
              <a:t>小议朋友圈的利与弊</a:t>
            </a:r>
            <a:r>
              <a:rPr lang="en-US" altLang="zh-CN" sz="3200" b="1">
                <a:solidFill>
                  <a:srgbClr val="0000FF"/>
                </a:solidFill>
                <a:ea typeface="黑体" panose="02010609060101010101" pitchFamily="49" charset="-122"/>
              </a:rPr>
              <a:t>》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要有故事，有波澜，有细节</a:t>
            </a:r>
            <a:r>
              <a:rPr lang="en-US" altLang="zh-CN" sz="3200" b="1">
                <a:solidFill>
                  <a:srgbClr val="000000"/>
                </a:solidFill>
              </a:rPr>
              <a:t>! </a:t>
            </a:r>
            <a:endParaRPr lang="en-US" altLang="zh-CN" sz="3200" b="1">
              <a:solidFill>
                <a:srgbClr val="000000"/>
              </a:solidFill>
            </a:endParaRPr>
          </a:p>
          <a:p>
            <a:endParaRPr lang="zh-CN" altLang="en-US" sz="3200" b="1">
              <a:solidFill>
                <a:srgbClr val="0000FF"/>
              </a:solidFill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ea typeface="黑体" panose="02010609060101010101" pitchFamily="49" charset="-122"/>
              </a:rPr>
              <a:t>叙议结合、首括句的运用、小标题的运用、排比段的运用 </a:t>
            </a:r>
            <a:endParaRPr lang="zh-CN" altLang="en-US" sz="32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696913"/>
            <a:ext cx="11703050" cy="1143000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solidFill>
                  <a:srgbClr val="FF0000"/>
                </a:solidFill>
              </a:rPr>
              <a:t>（四）布局要巧妙</a:t>
            </a:r>
            <a:endParaRPr lang="zh-CN" altLang="en-US" sz="4000" smtClean="0">
              <a:solidFill>
                <a:srgbClr val="FF0000"/>
              </a:solidFill>
            </a:endParaRPr>
          </a:p>
        </p:txBody>
      </p:sp>
      <p:sp>
        <p:nvSpPr>
          <p:cNvPr id="25604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173163" y="1720850"/>
            <a:ext cx="4268787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ea typeface="黑体" panose="02010609060101010101" pitchFamily="49" charset="-122"/>
              </a:rPr>
              <a:t>结尾要有力</a:t>
            </a:r>
            <a:endParaRPr lang="zh-CN" altLang="en-US" sz="2800" b="1">
              <a:solidFill>
                <a:srgbClr val="FF3300"/>
              </a:solidFill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结尾要总结、照应、升华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59" name="Text Box 5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103313" y="2781300"/>
            <a:ext cx="10428287" cy="3502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常用结尾法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en-US" altLang="zh-CN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自然收束，水到渠成。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最后一课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他转身朝着黑板，拿起一支粉笔，使出全身的力量，写了几个大字：“法兰西万岁！”然后他呆在那儿，头靠着墙壁，话也不说，只向我们做了一个手势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:“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放学了，你们走吧。”</a:t>
            </a:r>
            <a:endParaRPr lang="zh-CN" altLang="en-US" sz="4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照应开头，首尾圆合。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背影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b="1">
                <a:solidFill>
                  <a:srgbClr val="0000FF"/>
                </a:solidFill>
                <a:ea typeface="黑体" panose="02010609060101010101" pitchFamily="49" charset="-122"/>
              </a:rPr>
              <a:t>在晶莹的泪光中，又看见那肥胖的，青布棉袍，黑布马褂的背影。唉！我不知何时再能与他相见！</a:t>
            </a:r>
            <a:endParaRPr lang="zh-CN" altLang="en-US" sz="4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696913"/>
            <a:ext cx="11703050" cy="1143000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solidFill>
                  <a:srgbClr val="FF0000"/>
                </a:solidFill>
              </a:rPr>
              <a:t>（四）布局要巧妙</a:t>
            </a:r>
            <a:endParaRPr lang="zh-CN" altLang="en-US" sz="4000" smtClean="0">
              <a:solidFill>
                <a:srgbClr val="FF0000"/>
              </a:solidFill>
            </a:endParaRPr>
          </a:p>
        </p:txBody>
      </p:sp>
      <p:sp>
        <p:nvSpPr>
          <p:cNvPr id="71684" name="Text Box 5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849313" y="1587500"/>
            <a:ext cx="10428287" cy="4354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常用结尾法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en-US" altLang="zh-CN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自然收束，水到渠成。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最后一课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24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照应开头，首尾圆合。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背影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b="1">
              <a:solidFill>
                <a:srgbClr val="0000FF"/>
              </a:solidFill>
              <a:ea typeface="黑体" panose="02010609060101010101" pitchFamily="49" charset="-122"/>
            </a:endParaRPr>
          </a:p>
          <a:p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卒章显志，点明主旨。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夏感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24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>
                <a:solidFill>
                  <a:srgbClr val="0000FF"/>
                </a:solidFill>
                <a:ea typeface="黑体" panose="02010609060101010101" pitchFamily="49" charset="-122"/>
              </a:rPr>
              <a:t>遗憾的是，历代文人不知写了多少春花秋月，却极少有夏的影子。大概春日融融，秋波澹澹，而夏呢，总是浸在苦涩的汗水里。有闲情逸致的人，自然不喜欢这种紧张的旋律。我却要大声地赞美这个春与秋之间的黄金的夏季。</a:t>
            </a:r>
            <a:endParaRPr lang="zh-CN" altLang="en-US" sz="4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④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巧用修辞，耐人寻味。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荷叶 母亲</a:t>
            </a:r>
            <a:r>
              <a:rPr lang="en-US" altLang="zh-CN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24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母亲啊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你是荷叶，我是红莲，心中的雨点来了，除了你，谁是我在无遮拦天空下的荫蔽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en-US" altLang="zh-CN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11703050" cy="1143000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solidFill>
                  <a:srgbClr val="FF0000"/>
                </a:solidFill>
              </a:rPr>
              <a:t>（五）行文要顺畅</a:t>
            </a:r>
            <a:endParaRPr lang="zh-CN" altLang="en-US" sz="4000" smtClean="0">
              <a:solidFill>
                <a:srgbClr val="FF0000"/>
              </a:solidFill>
            </a:endParaRPr>
          </a:p>
        </p:txBody>
      </p:sp>
      <p:sp>
        <p:nvSpPr>
          <p:cNvPr id="26628" name="Text Box 5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2366963" y="2035175"/>
            <a:ext cx="6535737" cy="307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首先是文字要顺畅。 </a:t>
            </a:r>
            <a:endParaRPr lang="zh-CN" altLang="en-US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第二是情感要顺畅。 </a:t>
            </a:r>
            <a:endParaRPr lang="zh-CN" altLang="en-US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第三是视觉要顺畅。</a:t>
            </a:r>
            <a:endParaRPr lang="en-US" sz="3600" b="1">
              <a:solidFill>
                <a:srgbClr val="000000"/>
              </a:solidFill>
            </a:endParaRPr>
          </a:p>
          <a:p>
            <a:endParaRPr lang="en-US" sz="2400" b="1">
              <a:solidFill>
                <a:srgbClr val="000000"/>
              </a:solidFill>
            </a:endParaRPr>
          </a:p>
          <a:p>
            <a:r>
              <a:rPr lang="en-US" altLang="zh-CN" sz="3200" b="1">
                <a:solidFill>
                  <a:srgbClr val="000000"/>
                </a:solidFill>
              </a:rPr>
              <a:t>[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b="1">
                <a:solidFill>
                  <a:srgbClr val="000000"/>
                </a:solidFill>
              </a:rPr>
              <a:t>]</a:t>
            </a:r>
            <a:r>
              <a:rPr lang="en-US" altLang="zh-CN" sz="3200" b="1">
                <a:solidFill>
                  <a:srgbClr val="0000FF"/>
                </a:solidFill>
              </a:rPr>
              <a:t>《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因为有根</a:t>
            </a:r>
            <a:r>
              <a:rPr lang="en-US" altLang="zh-CN" sz="3200" b="1">
                <a:solidFill>
                  <a:srgbClr val="0000FF"/>
                </a:solidFill>
              </a:rPr>
              <a:t>》</a:t>
            </a:r>
            <a:endParaRPr lang="en-US" altLang="zh-CN" sz="3200" b="1">
              <a:solidFill>
                <a:srgbClr val="0000FF"/>
              </a:solidFill>
            </a:endParaRPr>
          </a:p>
          <a:p>
            <a:r>
              <a:rPr lang="en-US" sz="3200" b="1">
                <a:solidFill>
                  <a:srgbClr val="0000FF"/>
                </a:solidFill>
              </a:rPr>
              <a:t>        </a:t>
            </a:r>
            <a:endParaRPr lang="zh-CN" altLang="en-US" sz="32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 descr="中国教育出版网">
            <a:hlinkClick r:id="rId1" tooltip="中国教育出版网"/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79400" y="206375"/>
            <a:ext cx="11658600" cy="7616825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zh-CN" altLang="en-US" smtClean="0">
                <a:solidFill>
                  <a:srgbClr val="0000FF"/>
                </a:solidFill>
              </a:rPr>
              <a:t>又是一年春来到，田野上的蒲公英随着微风轻轻地吹，飞向了田野上的每一个角落。蒲公英的种子们啊，也带着满心的好奇和惊喜，去往另一片天空。我是蒲公英种子中的一员，飘落在一片肥沃的土壤上，生根，发芽</a:t>
            </a:r>
            <a:r>
              <a:rPr lang="en-US" altLang="zh-CN" smtClean="0">
                <a:solidFill>
                  <a:srgbClr val="0000FF"/>
                </a:solidFill>
              </a:rPr>
              <a:t>……</a:t>
            </a:r>
            <a:endParaRPr lang="en-US" altLang="zh-CN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zh-CN" altLang="en-US" smtClean="0">
                <a:solidFill>
                  <a:srgbClr val="0000FF"/>
                </a:solidFill>
              </a:rPr>
              <a:t>第一年，我带着懵懂和无知</a:t>
            </a:r>
            <a:r>
              <a:rPr lang="en-US" altLang="zh-CN" smtClean="0">
                <a:solidFill>
                  <a:srgbClr val="0000FF"/>
                </a:solidFill>
              </a:rPr>
              <a:t>……</a:t>
            </a:r>
            <a:endParaRPr lang="zh-CN" altLang="en-US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zh-CN" altLang="en-US" smtClean="0">
                <a:solidFill>
                  <a:srgbClr val="0000FF"/>
                </a:solidFill>
              </a:rPr>
              <a:t>第二年，我终于摆脱了那漫不见天日的黑暗</a:t>
            </a:r>
            <a:r>
              <a:rPr lang="en-US" altLang="zh-CN" smtClean="0">
                <a:solidFill>
                  <a:srgbClr val="0000FF"/>
                </a:solidFill>
              </a:rPr>
              <a:t>……</a:t>
            </a:r>
            <a:endParaRPr lang="zh-CN" altLang="en-US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zh-CN" altLang="en-US" smtClean="0">
                <a:solidFill>
                  <a:srgbClr val="0000FF"/>
                </a:solidFill>
              </a:rPr>
              <a:t>第三年，慢慢的两年已经度过，我懒洋洋的躺在地上晒太阳</a:t>
            </a:r>
            <a:r>
              <a:rPr lang="en-US" altLang="zh-CN" smtClean="0">
                <a:solidFill>
                  <a:srgbClr val="0000FF"/>
                </a:solidFill>
              </a:rPr>
              <a:t>……</a:t>
            </a:r>
            <a:endParaRPr lang="zh-CN" altLang="en-US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zh-CN" altLang="en-US" smtClean="0">
                <a:solidFill>
                  <a:srgbClr val="0000FF"/>
                </a:solidFill>
              </a:rPr>
              <a:t>如今，剩下的只有不到四十天时间了，蒲公英们的心情也越来越凝重</a:t>
            </a:r>
            <a:r>
              <a:rPr lang="en-US" altLang="zh-CN" smtClean="0">
                <a:solidFill>
                  <a:srgbClr val="0000FF"/>
                </a:solidFill>
              </a:rPr>
              <a:t>……</a:t>
            </a:r>
            <a:endParaRPr lang="zh-CN" altLang="en-US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zh-CN" altLang="en-US" smtClean="0">
                <a:solidFill>
                  <a:srgbClr val="0000FF"/>
                </a:solidFill>
              </a:rPr>
              <a:t>所有人都知道，再见只是一种道别，而不是后会无期，天涯两忘。如今的离别时为了更好的重逢和相聚。蒲公英们知道，再见不是分离，而是一句承诺</a:t>
            </a:r>
            <a:r>
              <a:rPr lang="en-US" smtClean="0">
                <a:solidFill>
                  <a:srgbClr val="0000FF"/>
                </a:solidFill>
              </a:rPr>
              <a:t>!  </a:t>
            </a:r>
            <a:r>
              <a:rPr lang="zh-CN" altLang="en-US" smtClean="0">
                <a:solidFill>
                  <a:srgbClr val="0000FF"/>
                </a:solidFill>
              </a:rPr>
              <a:t>因为有根，初心不改。因为有根，九班不散！</a:t>
            </a:r>
            <a:endParaRPr lang="zh-CN" altLang="en-US" smtClean="0">
              <a:solidFill>
                <a:srgbClr val="0000FF"/>
              </a:solidFill>
            </a:endParaRPr>
          </a:p>
          <a:p>
            <a:pPr marL="0" indent="0" algn="r" eaLnBrk="1" fontAlgn="auto" hangingPunct="1">
              <a:lnSpc>
                <a:spcPct val="150000"/>
              </a:lnSpc>
              <a:spcAft>
                <a:spcPct val="0"/>
              </a:spcAft>
              <a:buSzTx/>
              <a:buFont typeface="Wingdings" panose="05000000000000000000" pitchFamily="2" charset="2"/>
              <a:buNone/>
              <a:defRPr/>
            </a:pPr>
            <a:r>
              <a:rPr lang="en-US" altLang="zh-CN" smtClean="0">
                <a:solidFill>
                  <a:srgbClr val="0000FF"/>
                </a:solidFill>
                <a:latin typeface="+mn-lt"/>
                <a:ea typeface="+mn-ea"/>
              </a:rPr>
              <a:t>——《</a:t>
            </a:r>
            <a:r>
              <a:rPr lang="zh-CN" altLang="en-US" smtClean="0">
                <a:solidFill>
                  <a:srgbClr val="0000FF"/>
                </a:solidFill>
                <a:latin typeface="+mn-lt"/>
                <a:ea typeface="+mn-ea"/>
              </a:rPr>
              <a:t>因为有根</a:t>
            </a:r>
            <a:r>
              <a:rPr lang="en-US" altLang="zh-CN" smtClean="0">
                <a:solidFill>
                  <a:srgbClr val="0000FF"/>
                </a:solidFill>
                <a:latin typeface="+mn-lt"/>
                <a:ea typeface="+mn-ea"/>
              </a:rPr>
              <a:t>》</a:t>
            </a:r>
            <a:r>
              <a:rPr lang="en-US" smtClean="0"/>
              <a:t> </a:t>
            </a:r>
            <a:r>
              <a:rPr lang="zh-CN" altLang="en-US" smtClean="0">
                <a:solidFill>
                  <a:srgbClr val="FF0000"/>
                </a:solidFill>
              </a:rPr>
              <a:t>发表在</a:t>
            </a:r>
            <a:r>
              <a:rPr lang="en-US" smtClean="0">
                <a:solidFill>
                  <a:srgbClr val="FF0000"/>
                </a:solidFill>
              </a:rPr>
              <a:t>2016</a:t>
            </a:r>
            <a:r>
              <a:rPr lang="zh-CN" altLang="en-US" smtClean="0">
                <a:solidFill>
                  <a:srgbClr val="FF0000"/>
                </a:solidFill>
              </a:rPr>
              <a:t>年第</a:t>
            </a:r>
            <a:r>
              <a:rPr lang="en-US" smtClean="0">
                <a:solidFill>
                  <a:srgbClr val="FF0000"/>
                </a:solidFill>
              </a:rPr>
              <a:t>7-8</a:t>
            </a:r>
            <a:r>
              <a:rPr lang="zh-CN" altLang="en-US" smtClean="0">
                <a:solidFill>
                  <a:srgbClr val="FF0000"/>
                </a:solidFill>
              </a:rPr>
              <a:t>期</a:t>
            </a:r>
            <a:r>
              <a:rPr lang="en-US" altLang="zh-CN" smtClean="0">
                <a:solidFill>
                  <a:srgbClr val="FF0000"/>
                </a:solidFill>
              </a:rPr>
              <a:t>《</a:t>
            </a:r>
            <a:r>
              <a:rPr lang="zh-CN" altLang="en-US" smtClean="0">
                <a:solidFill>
                  <a:srgbClr val="FF0000"/>
                </a:solidFill>
              </a:rPr>
              <a:t>中学语文</a:t>
            </a:r>
            <a:r>
              <a:rPr lang="en-US" altLang="zh-CN" smtClean="0">
                <a:solidFill>
                  <a:srgbClr val="FF0000"/>
                </a:solidFill>
              </a:rPr>
              <a:t>》</a:t>
            </a:r>
            <a:r>
              <a:rPr lang="zh-CN" altLang="en-US" smtClean="0">
                <a:solidFill>
                  <a:srgbClr val="FF0000"/>
                </a:solidFill>
              </a:rPr>
              <a:t>杂志</a:t>
            </a:r>
            <a:endParaRPr lang="zh-CN" altLang="en-US" smtClean="0">
              <a:solidFill>
                <a:srgbClr val="FF0000"/>
              </a:solidFill>
              <a:latin typeface="+mn-lt"/>
              <a:ea typeface="+mn-ea"/>
            </a:endParaRPr>
          </a:p>
          <a:p>
            <a:pPr marL="360045" indent="-360045" eaLnBrk="1" fontAlgn="auto" hangingPunct="1">
              <a:lnSpc>
                <a:spcPct val="150000"/>
              </a:lnSpc>
              <a:spcAft>
                <a:spcPct val="0"/>
              </a:spcAft>
              <a:buSzTx/>
              <a:buFont typeface="Wingdings" panose="05000000000000000000" pitchFamily="2" charset="2"/>
              <a:buChar char="Ø"/>
              <a:defRPr/>
            </a:pPr>
            <a:endParaRPr lang="zh-CN" altLang="en-US" smtClean="0">
              <a:solidFill>
                <a:srgbClr val="0000FF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 descr="中国教育出版网">
            <a:hlinkClick r:id="rId1" tooltip="中国教育出版网"/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82563" y="587375"/>
            <a:ext cx="11703051" cy="1143000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solidFill>
                  <a:srgbClr val="FF0000"/>
                </a:solidFill>
              </a:rPr>
              <a:t>（六）修改要仔细</a:t>
            </a:r>
            <a:endParaRPr lang="zh-CN" altLang="en-US" sz="4000" smtClean="0">
              <a:solidFill>
                <a:srgbClr val="FF0000"/>
              </a:solidFill>
            </a:endParaRPr>
          </a:p>
        </p:txBody>
      </p:sp>
      <p:sp>
        <p:nvSpPr>
          <p:cNvPr id="50178" name="Text Box 5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234950" y="1887538"/>
            <a:ext cx="11663363" cy="3937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时间再紧也要检查修改！</a:t>
            </a:r>
            <a:endParaRPr lang="zh-CN" altLang="en-US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修改时，从大处着眼，在小处动手！</a:t>
            </a:r>
            <a:endParaRPr lang="en-US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不宜大段删改或调换，确保文面整洁美观！</a:t>
            </a:r>
            <a:endParaRPr lang="zh-CN" altLang="en-US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在平时的作文中建议同学们一定要注意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二次修改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3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809625" y="488950"/>
            <a:ext cx="706596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二、明五点（明白五个提分亮点）</a:t>
            </a:r>
            <a:endParaRPr lang="zh-CN" altLang="en-US" sz="36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35844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914400" y="1425575"/>
            <a:ext cx="11658600" cy="3990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（一）重视细节描写。 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（二）重视语言描写。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（三）重视景物描写。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（四）写好人物动作。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（五）善用写作技巧。如取个新颖题目，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巧引古今诗文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妙用修辞手法，采用倒叙插叙，适当议论抒情</a:t>
            </a:r>
            <a:r>
              <a:rPr lang="en-US" altLang="zh-CN" sz="3200" b="1">
                <a:solidFill>
                  <a:srgbClr val="0000FF"/>
                </a:solidFill>
              </a:rPr>
              <a:t>…… 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3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220663" y="438150"/>
            <a:ext cx="7573962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000000"/>
                </a:solidFill>
                <a:ea typeface="黑体" panose="02010609060101010101" pitchFamily="49" charset="-122"/>
              </a:rPr>
              <a:t>二、明五点</a:t>
            </a:r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（明白五个提分亮点）</a:t>
            </a:r>
            <a:endParaRPr lang="zh-CN" altLang="en-US" sz="36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51202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546100" y="1227138"/>
            <a:ext cx="10718800" cy="5457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（一）重视细节描写</a:t>
            </a:r>
            <a:endParaRPr lang="en-US" sz="24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在一个阳光明媚的下午，我独自一人漫步在奶奶家的菜园。刚一步入，心情就舒畅了很多。那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芳香馥郁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的菜香让我为之一震，那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惹人注目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的大红色的辣椒在枝头上挂着，那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颗颗硕大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的石榴耷拉着脑袋，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颗颗饱满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的石榴粒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胀破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了束缚裸露在外面，那一个又一个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又青又大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的茄子令人眼馋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这样一幅醉人的丰收图就这样不着痕迹地出现在了我的眼前，别有一番幸福的滋味在心头荡漾。一阵微风吹来，将那丰收的喜悦与美好的气息传送鼻间，我感受到了丰收的美丽景象。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——《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品味秋天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发表在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2016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年第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期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疯狂作文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杂志上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b="1"/>
          </a:p>
          <a:p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3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246063" y="476250"/>
            <a:ext cx="7573962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000000"/>
                </a:solidFill>
                <a:ea typeface="黑体" panose="02010609060101010101" pitchFamily="49" charset="-122"/>
              </a:rPr>
              <a:t>二、明五点</a:t>
            </a:r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（明白五个提分亮点）</a:t>
            </a:r>
            <a:endParaRPr lang="zh-CN" altLang="en-US" sz="36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51202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215900" y="1514475"/>
            <a:ext cx="11557000" cy="3990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（一）重视细节描写 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（二）重视语言描写 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/>
            <a:r>
              <a:rPr lang="en-US" altLang="zh-CN" sz="3200" b="1">
                <a:solidFill>
                  <a:srgbClr val="000000"/>
                </a:solidFill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．要做到个性化。（符合人物身份，职业，地位，经历，性格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 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Tx/>
              <a:buAutoNum type="arabicPeriod" startAt="2"/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要能够表现人物的心理活动、思想感情。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/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/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如：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沁人心脾的花香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/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 descr="中国教育出版网">
            <a:hlinkClick r:id="rId1" tooltip="中国教育出版网"/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1300" y="346075"/>
            <a:ext cx="11684000" cy="615632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buSzTx/>
              <a:buFont typeface="Wingdings 2" panose="05020102010507070707" pitchFamily="18" charset="2"/>
              <a:buNone/>
            </a:pPr>
            <a:r>
              <a:rPr lang="en-US" altLang="zh-CN" b="1" smtClean="0">
                <a:solidFill>
                  <a:srgbClr val="000000"/>
                </a:solidFill>
                <a:latin typeface="Arial" panose="020B0604020202020204"/>
                <a:sym typeface="+mn-ea"/>
              </a:rPr>
              <a:t>  </a:t>
            </a:r>
            <a:r>
              <a:rPr lang="zh-CN" altLang="en-US" b="1" smtClean="0">
                <a:solidFill>
                  <a:srgbClr val="000000"/>
                </a:solidFill>
                <a:latin typeface="Arial" panose="020B0604020202020204"/>
                <a:sym typeface="+mn-ea"/>
              </a:rPr>
              <a:t>“你没看到这是我的摊位啊，赶快到别处卖去！”忽然一阵热闹的争执声从不远处传来。</a:t>
            </a:r>
            <a:endParaRPr lang="zh-CN" altLang="en-US" b="1" smtClean="0">
              <a:solidFill>
                <a:srgbClr val="000000"/>
              </a:solidFill>
              <a:latin typeface="Arial" panose="020B0604020202020204"/>
              <a:sym typeface="+mn-ea"/>
            </a:endParaRPr>
          </a:p>
          <a:p>
            <a:pPr marL="0" indent="0" eaLnBrk="1" hangingPunct="1">
              <a:lnSpc>
                <a:spcPct val="100000"/>
              </a:lnSpc>
              <a:buSzTx/>
              <a:buFont typeface="Wingdings 2" panose="05020102010507070707" pitchFamily="18" charset="2"/>
              <a:buNone/>
            </a:pPr>
            <a:r>
              <a:rPr lang="en-US" altLang="zh-CN" b="1" smtClean="0">
                <a:solidFill>
                  <a:srgbClr val="000000"/>
                </a:solidFill>
                <a:latin typeface="Arial" panose="020B0604020202020204"/>
                <a:sym typeface="+mn-ea"/>
              </a:rPr>
              <a:t>……</a:t>
            </a:r>
            <a:endParaRPr lang="en-US" altLang="zh-CN" b="1" smtClean="0">
              <a:solidFill>
                <a:srgbClr val="000000"/>
              </a:solidFill>
              <a:latin typeface="Arial" panose="020B0604020202020204"/>
              <a:sym typeface="+mn-ea"/>
            </a:endParaRPr>
          </a:p>
          <a:p>
            <a:pPr marL="0" indent="0" eaLnBrk="1" hangingPunct="1">
              <a:lnSpc>
                <a:spcPct val="100000"/>
              </a:lnSpc>
              <a:buSzTx/>
              <a:buFont typeface="Wingdings 2" panose="05020102010507070707" pitchFamily="18" charset="2"/>
              <a:buNone/>
            </a:pPr>
            <a:r>
              <a:rPr lang="zh-CN" altLang="en-US" b="1" smtClean="0">
                <a:solidFill>
                  <a:srgbClr val="000000"/>
                </a:solidFill>
                <a:latin typeface="Arial" panose="020B0604020202020204"/>
                <a:sym typeface="+mn-ea"/>
              </a:rPr>
              <a:t>“小姑娘，这些花很香的，买一盆吧！”或许是看到不舍得离去的我，一旁花摊的主人笑着招呼道。好熟悉的声音，现在慈眉善目的她与刚才的粗暴大相径庭。稍稍考虑后我便挑了盆开着大红色花的植物，付过钱后的我心满意足地抱着花转身离开。</a:t>
            </a:r>
            <a:endParaRPr lang="zh-CN" altLang="en-US" b="1" smtClean="0">
              <a:solidFill>
                <a:srgbClr val="000000"/>
              </a:solidFill>
              <a:latin typeface="Arial" panose="020B0604020202020204"/>
              <a:sym typeface="+mn-ea"/>
            </a:endParaRPr>
          </a:p>
          <a:p>
            <a:pPr marL="0" indent="0" eaLnBrk="1" hangingPunct="1">
              <a:lnSpc>
                <a:spcPct val="100000"/>
              </a:lnSpc>
              <a:buSzTx/>
              <a:buFont typeface="Wingdings 2" panose="05020102010507070707" pitchFamily="18" charset="2"/>
              <a:buNone/>
            </a:pPr>
            <a:r>
              <a:rPr lang="zh-CN" altLang="en-US" b="1" smtClean="0">
                <a:solidFill>
                  <a:srgbClr val="000000"/>
                </a:solidFill>
                <a:latin typeface="Arial" panose="020B0604020202020204"/>
                <a:sym typeface="+mn-ea"/>
              </a:rPr>
              <a:t> “我说李姐你啊，还是别往那花上喷香水了，万一人家发现呢！”</a:t>
            </a:r>
            <a:endParaRPr lang="en-US" altLang="zh-CN" b="1" smtClean="0">
              <a:solidFill>
                <a:srgbClr val="000000"/>
              </a:solidFill>
              <a:latin typeface="Arial" panose="020B0604020202020204"/>
              <a:sym typeface="+mn-ea"/>
            </a:endParaRPr>
          </a:p>
          <a:p>
            <a:pPr marL="0" indent="0" eaLnBrk="1" hangingPunct="1">
              <a:lnSpc>
                <a:spcPct val="100000"/>
              </a:lnSpc>
              <a:buSzTx/>
              <a:buFont typeface="Wingdings 2" panose="05020102010507070707" pitchFamily="18" charset="2"/>
              <a:buNone/>
            </a:pPr>
            <a:r>
              <a:rPr lang="zh-CN" altLang="en-US" b="1" smtClean="0">
                <a:solidFill>
                  <a:srgbClr val="000000"/>
                </a:solidFill>
                <a:latin typeface="Arial" panose="020B0604020202020204"/>
                <a:sym typeface="+mn-ea"/>
              </a:rPr>
              <a:t>“嘘</a:t>
            </a:r>
            <a:r>
              <a:rPr lang="en-US" altLang="zh-CN" b="1" smtClean="0">
                <a:solidFill>
                  <a:srgbClr val="000000"/>
                </a:solidFill>
                <a:latin typeface="Arial" panose="020B0604020202020204"/>
                <a:sym typeface="+mn-ea"/>
              </a:rPr>
              <a:t>——</a:t>
            </a:r>
            <a:r>
              <a:rPr lang="zh-CN" altLang="en-US" b="1" smtClean="0">
                <a:solidFill>
                  <a:srgbClr val="000000"/>
                </a:solidFill>
                <a:latin typeface="Arial" panose="020B0604020202020204"/>
                <a:sym typeface="+mn-ea"/>
              </a:rPr>
              <a:t>刚卖出去一盆快死的，还没走远呢！”身后似乎飘来两个人的低声对话。</a:t>
            </a:r>
            <a:endParaRPr lang="en-US" altLang="zh-CN" b="1" smtClean="0">
              <a:solidFill>
                <a:srgbClr val="FF0000"/>
              </a:solidFill>
              <a:latin typeface="Arial" panose="020B0604020202020204"/>
              <a:sym typeface="+mn-ea"/>
            </a:endParaRPr>
          </a:p>
          <a:p>
            <a:pPr marL="0" indent="0" algn="r" eaLnBrk="1" hangingPunct="1">
              <a:lnSpc>
                <a:spcPct val="100000"/>
              </a:lnSpc>
              <a:buSzTx/>
              <a:buFont typeface="Wingdings 2" panose="05020102010507070707" pitchFamily="18" charset="2"/>
              <a:buNone/>
            </a:pPr>
            <a:r>
              <a:rPr lang="en-US" altLang="zh-CN" b="1" smtClean="0">
                <a:solidFill>
                  <a:srgbClr val="0000FF"/>
                </a:solidFill>
                <a:latin typeface="Arial" panose="020B0604020202020204"/>
                <a:sym typeface="+mn-ea"/>
              </a:rPr>
              <a:t>——《</a:t>
            </a:r>
            <a:r>
              <a:rPr lang="zh-CN" altLang="en-US" b="1" smtClean="0">
                <a:solidFill>
                  <a:srgbClr val="0000FF"/>
                </a:solidFill>
                <a:latin typeface="Arial" panose="020B0604020202020204"/>
                <a:sym typeface="+mn-ea"/>
              </a:rPr>
              <a:t>沁人心脾的花香</a:t>
            </a:r>
            <a:r>
              <a:rPr lang="en-US" altLang="zh-CN" b="1" smtClean="0">
                <a:solidFill>
                  <a:srgbClr val="0000FF"/>
                </a:solidFill>
                <a:latin typeface="Arial" panose="020B0604020202020204"/>
                <a:sym typeface="+mn-ea"/>
              </a:rPr>
              <a:t>》</a:t>
            </a:r>
            <a:endParaRPr lang="en-US" altLang="zh-CN" b="1" smtClean="0">
              <a:solidFill>
                <a:srgbClr val="0000FF"/>
              </a:solidFill>
              <a:latin typeface="Arial" panose="020B0604020202020204"/>
              <a:sym typeface="+mn-ea"/>
            </a:endParaRPr>
          </a:p>
          <a:p>
            <a:pPr marL="0" indent="0" algn="r" eaLnBrk="1" hangingPunct="1">
              <a:lnSpc>
                <a:spcPct val="100000"/>
              </a:lnSpc>
              <a:buSzTx/>
              <a:buFont typeface="Wingdings 2" panose="05020102010507070707" pitchFamily="18" charset="2"/>
              <a:buNone/>
            </a:pPr>
            <a:r>
              <a:rPr lang="zh-CN" altLang="en-US" smtClean="0">
                <a:solidFill>
                  <a:srgbClr val="FF0000"/>
                </a:solidFill>
              </a:rPr>
              <a:t>发表在</a:t>
            </a:r>
            <a:r>
              <a:rPr lang="en-US" altLang="zh-CN" smtClean="0">
                <a:solidFill>
                  <a:srgbClr val="FF0000"/>
                </a:solidFill>
              </a:rPr>
              <a:t>2016</a:t>
            </a:r>
            <a:r>
              <a:rPr lang="zh-CN" altLang="en-US" smtClean="0">
                <a:solidFill>
                  <a:srgbClr val="FF0000"/>
                </a:solidFill>
              </a:rPr>
              <a:t>年第</a:t>
            </a:r>
            <a:r>
              <a:rPr lang="en-US" altLang="zh-CN" smtClean="0">
                <a:solidFill>
                  <a:srgbClr val="FF0000"/>
                </a:solidFill>
              </a:rPr>
              <a:t>11</a:t>
            </a:r>
            <a:r>
              <a:rPr lang="zh-CN" altLang="en-US" smtClean="0">
                <a:solidFill>
                  <a:srgbClr val="FF0000"/>
                </a:solidFill>
              </a:rPr>
              <a:t>期</a:t>
            </a:r>
            <a:r>
              <a:rPr lang="en-US" altLang="zh-CN" smtClean="0">
                <a:solidFill>
                  <a:srgbClr val="FF0000"/>
                </a:solidFill>
              </a:rPr>
              <a:t>《</a:t>
            </a:r>
            <a:r>
              <a:rPr lang="zh-CN" altLang="en-US" smtClean="0">
                <a:solidFill>
                  <a:srgbClr val="FF0000"/>
                </a:solidFill>
              </a:rPr>
              <a:t>学生之友 最作文</a:t>
            </a:r>
            <a:r>
              <a:rPr lang="en-US" altLang="zh-CN" smtClean="0">
                <a:solidFill>
                  <a:srgbClr val="FF0000"/>
                </a:solidFill>
              </a:rPr>
              <a:t>》</a:t>
            </a:r>
            <a:r>
              <a:rPr lang="zh-CN" altLang="en-US" smtClean="0">
                <a:solidFill>
                  <a:srgbClr val="FF0000"/>
                </a:solidFill>
              </a:rPr>
              <a:t>杂志上</a:t>
            </a:r>
            <a:endParaRPr lang="zh-CN" altLang="en-US" b="1" smtClean="0">
              <a:solidFill>
                <a:srgbClr val="FF0000"/>
              </a:solidFill>
              <a:latin typeface="Arial" panose="020B0604020202020204"/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buSzTx/>
              <a:buFont typeface="Wingdings 2" panose="05020102010507070707" pitchFamily="18" charset="2"/>
              <a:buNone/>
            </a:pPr>
            <a:endParaRPr lang="en-US" altLang="zh-CN" b="1" smtClean="0">
              <a:solidFill>
                <a:srgbClr val="FF0000"/>
              </a:solidFill>
              <a:latin typeface="Arial" panose="020B0604020202020204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内容占位符 7" descr="中国教育出版网">
            <a:hlinkClick r:id="rId1" tooltip="中国教育出版网"/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5000" y="549275"/>
            <a:ext cx="10515600" cy="5470525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SzTx/>
              <a:buFontTx/>
              <a:buNone/>
            </a:pPr>
            <a:r>
              <a:rPr lang="zh-CN" altLang="en-US" sz="3200" b="1" smtClean="0">
                <a:solidFill>
                  <a:srgbClr val="000000"/>
                </a:solidFill>
              </a:rPr>
              <a:t>写好考场作文的方法</a:t>
            </a:r>
            <a:r>
              <a:rPr lang="en-US" altLang="zh-CN" sz="3200" b="1" smtClean="0">
                <a:solidFill>
                  <a:srgbClr val="000000"/>
                </a:solidFill>
              </a:rPr>
              <a:t>:</a:t>
            </a:r>
            <a:endParaRPr lang="en-US" altLang="zh-CN" sz="3200" b="1" smtClean="0">
              <a:solidFill>
                <a:srgbClr val="000000"/>
              </a:solidFill>
            </a:endParaRPr>
          </a:p>
          <a:p>
            <a:pPr marL="0" indent="0" algn="ctr" eaLnBrk="1" hangingPunct="1">
              <a:lnSpc>
                <a:spcPct val="150000"/>
              </a:lnSpc>
              <a:buSzTx/>
              <a:buFontTx/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抓六环</a:t>
            </a:r>
            <a:r>
              <a:rPr lang="zh-CN" altLang="en-US" sz="2400" b="1" smtClean="0">
                <a:solidFill>
                  <a:srgbClr val="000000"/>
                </a:solidFill>
              </a:rPr>
              <a:t>（</a:t>
            </a:r>
            <a:r>
              <a:rPr lang="zh-CN" altLang="en-US" sz="2400" smtClean="0">
                <a:solidFill>
                  <a:srgbClr val="000000"/>
                </a:solidFill>
              </a:rPr>
              <a:t>抓好六个基本环节</a:t>
            </a:r>
            <a:r>
              <a:rPr lang="zh-CN" altLang="en-US" sz="2400" b="1" smtClean="0">
                <a:solidFill>
                  <a:srgbClr val="000000"/>
                </a:solidFill>
              </a:rPr>
              <a:t>）</a:t>
            </a:r>
            <a:br>
              <a:rPr lang="en-US" sz="3200" b="1" smtClean="0">
                <a:solidFill>
                  <a:srgbClr val="000000"/>
                </a:solidFill>
              </a:rPr>
            </a:br>
            <a:r>
              <a:rPr lang="zh-CN" altLang="en-US" sz="3200" b="1" smtClean="0">
                <a:solidFill>
                  <a:srgbClr val="FF0000"/>
                </a:solidFill>
              </a:rPr>
              <a:t>明五点</a:t>
            </a:r>
            <a:r>
              <a:rPr lang="zh-CN" altLang="en-US" sz="2400" smtClean="0">
                <a:solidFill>
                  <a:srgbClr val="FF0000"/>
                </a:solidFill>
              </a:rPr>
              <a:t>（</a:t>
            </a:r>
            <a:r>
              <a:rPr lang="zh-CN" altLang="en-US" sz="2400" smtClean="0">
                <a:solidFill>
                  <a:srgbClr val="000000"/>
                </a:solidFill>
              </a:rPr>
              <a:t>明白五个提分亮点）</a:t>
            </a:r>
            <a:br>
              <a:rPr lang="en-US" sz="3200" b="1" smtClean="0">
                <a:solidFill>
                  <a:srgbClr val="000000"/>
                </a:solidFill>
              </a:rPr>
            </a:br>
            <a:r>
              <a:rPr lang="zh-CN" altLang="en-US" sz="3200" b="1" smtClean="0">
                <a:solidFill>
                  <a:srgbClr val="FF0000"/>
                </a:solidFill>
              </a:rPr>
              <a:t>避四伤</a:t>
            </a:r>
            <a:r>
              <a:rPr lang="zh-CN" altLang="en-US" sz="2400" smtClean="0">
                <a:solidFill>
                  <a:srgbClr val="000000"/>
                </a:solidFill>
              </a:rPr>
              <a:t>（避免四大扣分硬伤）</a:t>
            </a:r>
            <a:br>
              <a:rPr lang="en-US" sz="3200" b="1" smtClean="0">
                <a:solidFill>
                  <a:srgbClr val="000000"/>
                </a:solidFill>
              </a:rPr>
            </a:br>
            <a:r>
              <a:rPr lang="zh-CN" altLang="en-US" sz="3200" b="1" smtClean="0">
                <a:solidFill>
                  <a:srgbClr val="FF0000"/>
                </a:solidFill>
              </a:rPr>
              <a:t>过三关</a:t>
            </a:r>
            <a:r>
              <a:rPr lang="zh-CN" altLang="en-US" sz="2400" smtClean="0">
                <a:solidFill>
                  <a:srgbClr val="000000"/>
                </a:solidFill>
              </a:rPr>
              <a:t>（闯过三道超底难关）</a:t>
            </a:r>
            <a:br>
              <a:rPr lang="en-US" sz="3200" b="1" smtClean="0">
                <a:solidFill>
                  <a:srgbClr val="000000"/>
                </a:solidFill>
              </a:rPr>
            </a:br>
            <a:r>
              <a:rPr lang="zh-CN" altLang="en-US" sz="3200" b="1" smtClean="0">
                <a:solidFill>
                  <a:srgbClr val="FF0000"/>
                </a:solidFill>
              </a:rPr>
              <a:t>升二格</a:t>
            </a:r>
            <a:r>
              <a:rPr lang="zh-CN" altLang="en-US" sz="2400" smtClean="0">
                <a:solidFill>
                  <a:srgbClr val="000000"/>
                </a:solidFill>
              </a:rPr>
              <a:t>（加强二项升格历练）</a:t>
            </a:r>
            <a:br>
              <a:rPr lang="en-US" sz="3200" b="1" smtClean="0">
                <a:solidFill>
                  <a:srgbClr val="000000"/>
                </a:solidFill>
              </a:rPr>
            </a:br>
            <a:r>
              <a:rPr lang="zh-CN" altLang="en-US" sz="3200" b="1" smtClean="0">
                <a:solidFill>
                  <a:srgbClr val="FF0000"/>
                </a:solidFill>
              </a:rPr>
              <a:t>记一诀</a:t>
            </a:r>
            <a:r>
              <a:rPr lang="zh-CN" altLang="en-US" sz="2400" smtClean="0">
                <a:solidFill>
                  <a:srgbClr val="000000"/>
                </a:solidFill>
              </a:rPr>
              <a:t>（牢记一首写作歌诀）</a:t>
            </a:r>
            <a:br>
              <a:rPr lang="en-US" sz="2400" smtClean="0">
                <a:solidFill>
                  <a:srgbClr val="000000"/>
                </a:solidFill>
              </a:rPr>
            </a:br>
            <a:br>
              <a:rPr lang="en-US" sz="3200" b="1" smtClean="0">
                <a:solidFill>
                  <a:srgbClr val="000000"/>
                </a:solidFill>
              </a:rPr>
            </a:br>
            <a:endParaRPr lang="zh-CN" altLang="en-US" sz="3200" b="1" smtClean="0">
              <a:solidFill>
                <a:srgbClr val="00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3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246063" y="476250"/>
            <a:ext cx="7573962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000000"/>
                </a:solidFill>
                <a:ea typeface="黑体" panose="02010609060101010101" pitchFamily="49" charset="-122"/>
              </a:rPr>
              <a:t>二、明五点</a:t>
            </a:r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（明白五个提分亮点）</a:t>
            </a:r>
            <a:endParaRPr lang="zh-CN" altLang="en-US" sz="36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54274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228600" y="1311275"/>
            <a:ext cx="11315700" cy="531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（一）重视细节描写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（二）重视语言描写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（三）重视景物描写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守护玉簪花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一切景语皆情语</a:t>
            </a:r>
            <a:endParaRPr lang="en-US" sz="2800" b="1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描写景物时要善于调动各种感觉器官，打通视、听、嗅、味、触等通道，给读者如见其景，如闻其声，如触其物的真切感受。可用一种景物或几种景物贯穿全文，可让景物的发展变化与主人公的成长变化一致，特别要注意的是景物色彩的明艳与晦暗同人物的心情一定要一致。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 descr="中国教育出版网">
            <a:hlinkClick r:id="rId1" tooltip="中国教育出版网"/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6900" y="650874"/>
            <a:ext cx="11188700" cy="5673725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zh-CN" altLang="en-US" sz="2400" b="1" smtClean="0">
                <a:solidFill>
                  <a:srgbClr val="000000"/>
                </a:solidFill>
              </a:rPr>
              <a:t>风，又刮了起来，乌云大朵大朵的积压在天幕上，仿佛下一秒便会化成雨滴毫不留情地砸下来。我看了看玉簪花那柔弱的花木茎，给它搭了一个小小的棚子。既然决定了守护，便要对它尽心</a:t>
            </a:r>
            <a:endParaRPr lang="en-US" altLang="zh-CN" sz="24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zh-CN" sz="2400" b="1" smtClean="0">
                <a:solidFill>
                  <a:srgbClr val="000000"/>
                </a:solidFill>
              </a:rPr>
              <a:t>……</a:t>
            </a:r>
            <a:endParaRPr lang="en-US" altLang="zh-CN" sz="24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zh-CN" altLang="en-US" sz="2400" b="1" smtClean="0">
                <a:solidFill>
                  <a:srgbClr val="000000"/>
                </a:solidFill>
              </a:rPr>
              <a:t>那一天，突然下起了大雨。雨点猛烈击打我的窗户，我忽然有些担心，玉簪花那不堪一击的花茎</a:t>
            </a:r>
            <a:r>
              <a:rPr lang="en-US" altLang="zh-CN" sz="2400" b="1" smtClean="0">
                <a:solidFill>
                  <a:srgbClr val="000000"/>
                </a:solidFill>
              </a:rPr>
              <a:t>……</a:t>
            </a:r>
            <a:r>
              <a:rPr lang="zh-CN" altLang="en-US" sz="2400" b="1" smtClean="0">
                <a:solidFill>
                  <a:srgbClr val="000000"/>
                </a:solidFill>
              </a:rPr>
              <a:t>我拿了雨衣，不顾父母的呼喊，向哪里跑去。雨很大，苍茫一片雨雾，整个城市都笼罩在白色的水帘之中。</a:t>
            </a:r>
            <a:endParaRPr lang="en-US" altLang="zh-CN" sz="24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zh-CN" sz="2400" b="1" smtClean="0">
                <a:solidFill>
                  <a:srgbClr val="000000"/>
                </a:solidFill>
              </a:rPr>
              <a:t> ……</a:t>
            </a:r>
            <a:endParaRPr lang="en-US" altLang="zh-CN" sz="24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zh-CN" altLang="en-US" sz="2400" b="1" smtClean="0">
                <a:solidFill>
                  <a:srgbClr val="000000"/>
                </a:solidFill>
              </a:rPr>
              <a:t>果然，那株玉簪花绽开了花瓣，洁白又出尘，修长的叶片在风中摆动，娉娉袅袅，分外动人。接着，我看到，立在花旁的那人，我的奶奶，对我笑的苍白又温柔</a:t>
            </a:r>
            <a:endParaRPr lang="en-US" altLang="zh-CN" sz="2400" b="1" smtClean="0">
              <a:solidFill>
                <a:srgbClr val="000000"/>
              </a:solidFill>
            </a:endParaRPr>
          </a:p>
          <a:p>
            <a:pPr algn="r" eaLnBrk="1" fontAlgn="auto" hangingPunct="1">
              <a:lnSpc>
                <a:spcPct val="100000"/>
              </a:lnSpc>
              <a:spcAft>
                <a:spcPct val="0"/>
              </a:spcAft>
              <a:buSzTx/>
              <a:buFontTx/>
              <a:buBlip>
                <a:blip r:embed="rId3"/>
              </a:buBlip>
              <a:defRPr/>
            </a:pPr>
            <a:r>
              <a:rPr lang="en-US" altLang="zh-CN" sz="2400" b="1" smtClean="0">
                <a:solidFill>
                  <a:srgbClr val="000000"/>
                </a:solidFill>
                <a:latin typeface="+mn-lt"/>
                <a:ea typeface="+mn-ea"/>
                <a:sym typeface="+mn-ea"/>
              </a:rPr>
              <a:t>——《</a:t>
            </a:r>
            <a:r>
              <a:rPr lang="zh-CN" altLang="en-US" sz="2400" b="1" smtClean="0">
                <a:solidFill>
                  <a:srgbClr val="000000"/>
                </a:solidFill>
                <a:latin typeface="+mn-lt"/>
                <a:ea typeface="+mn-ea"/>
                <a:sym typeface="+mn-ea"/>
              </a:rPr>
              <a:t>守护玉簪花</a:t>
            </a:r>
            <a:r>
              <a:rPr lang="en-US" altLang="zh-CN" sz="2400" b="1" smtClean="0">
                <a:solidFill>
                  <a:srgbClr val="000000"/>
                </a:solidFill>
                <a:latin typeface="+mn-lt"/>
                <a:ea typeface="+mn-ea"/>
                <a:sym typeface="+mn-ea"/>
              </a:rPr>
              <a:t>》</a:t>
            </a:r>
            <a:endParaRPr lang="en-US" altLang="zh-CN" sz="2400" b="1" smtClean="0">
              <a:solidFill>
                <a:srgbClr val="000000"/>
              </a:solidFill>
              <a:latin typeface="+mn-lt"/>
              <a:ea typeface="+mn-ea"/>
              <a:sym typeface="+mn-ea"/>
            </a:endParaRPr>
          </a:p>
          <a:p>
            <a:pPr lvl="8" algn="r">
              <a:lnSpc>
                <a:spcPct val="100000"/>
              </a:lnSpc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zh-CN" altLang="en-US" sz="2400" b="1" smtClean="0">
                <a:solidFill>
                  <a:srgbClr val="FF0000"/>
                </a:solidFill>
                <a:sym typeface="+mn-ea"/>
              </a:rPr>
              <a:t>发表在</a:t>
            </a:r>
            <a:r>
              <a:rPr lang="en-US" altLang="zh-CN" sz="2400" b="1" smtClean="0">
                <a:solidFill>
                  <a:srgbClr val="FF0000"/>
                </a:solidFill>
                <a:sym typeface="+mn-ea"/>
              </a:rPr>
              <a:t>2016</a:t>
            </a:r>
            <a:r>
              <a:rPr lang="zh-CN" altLang="en-US" sz="2400" b="1" smtClean="0">
                <a:solidFill>
                  <a:srgbClr val="FF0000"/>
                </a:solidFill>
                <a:sym typeface="+mn-ea"/>
              </a:rPr>
              <a:t>年</a:t>
            </a:r>
            <a:r>
              <a:rPr lang="en-US" altLang="zh-CN" sz="2400" b="1" smtClean="0">
                <a:solidFill>
                  <a:srgbClr val="FF0000"/>
                </a:solidFill>
                <a:sym typeface="+mn-ea"/>
              </a:rPr>
              <a:t>7</a:t>
            </a:r>
            <a:r>
              <a:rPr lang="zh-CN" altLang="en-US" sz="2400" b="1" smtClean="0">
                <a:solidFill>
                  <a:srgbClr val="FF0000"/>
                </a:solidFill>
                <a:sym typeface="+mn-ea"/>
              </a:rPr>
              <a:t>月中旬刊的</a:t>
            </a:r>
            <a:r>
              <a:rPr lang="en-US" altLang="zh-CN" sz="2400" b="1" smtClean="0">
                <a:solidFill>
                  <a:srgbClr val="FF0000"/>
                </a:solidFill>
                <a:sym typeface="+mn-ea"/>
              </a:rPr>
              <a:t>《</a:t>
            </a:r>
            <a:r>
              <a:rPr lang="zh-CN" altLang="en-US" sz="2400" b="1" smtClean="0">
                <a:solidFill>
                  <a:srgbClr val="FF0000"/>
                </a:solidFill>
                <a:sym typeface="+mn-ea"/>
              </a:rPr>
              <a:t>作文与考试</a:t>
            </a:r>
            <a:r>
              <a:rPr lang="en-US" altLang="zh-CN" sz="2400" b="1" smtClean="0">
                <a:solidFill>
                  <a:srgbClr val="FF0000"/>
                </a:solidFill>
                <a:sym typeface="+mn-ea"/>
              </a:rPr>
              <a:t>》</a:t>
            </a:r>
            <a:r>
              <a:rPr lang="zh-CN" altLang="en-US" sz="2400" b="1" smtClean="0">
                <a:solidFill>
                  <a:srgbClr val="FF0000"/>
                </a:solidFill>
                <a:sym typeface="+mn-ea"/>
              </a:rPr>
              <a:t>上</a:t>
            </a:r>
            <a:endParaRPr lang="zh-CN" altLang="en-US" sz="1400" b="1" smtClean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55298" name="Rectangle 2" descr="中国教育出版网">
            <a:hlinkClick r:id="rId1" tooltip="中国教育出版网"/>
          </p:cNvPr>
          <p:cNvSpPr>
            <a:spLocks noChangeArrowheads="1"/>
          </p:cNvSpPr>
          <p:nvPr/>
        </p:nvSpPr>
        <p:spPr bwMode="auto">
          <a:xfrm>
            <a:off x="2187575" y="1881188"/>
            <a:ext cx="677227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“等到院里的玉簪花开花时，我就会出院的。” 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3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647700" y="908050"/>
            <a:ext cx="10464800" cy="3990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同学们写景物的时候，要考虑季节，要考虑事物</a:t>
            </a:r>
            <a:endParaRPr 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（包括动物、植物）的特征和属性，不要想当然地写，</a:t>
            </a:r>
            <a:endParaRPr 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不要把景物当成呼之即来挥之即去的东西，不然的话，</a:t>
            </a:r>
            <a:endParaRPr 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就会犯“夏天樱花开”的错误了。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适当的巧妙的景物描写，是突破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45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分大关的重要武</a:t>
            </a:r>
            <a:endParaRPr 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器。但景物描写不当或失真不但达不到提分的目的，</a:t>
            </a:r>
            <a:endParaRPr 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反而因“虚假”而被扣分。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3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809625" y="488950"/>
            <a:ext cx="706596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二、明五点（明白五个提分亮点）</a:t>
            </a:r>
            <a:endParaRPr lang="zh-CN" altLang="en-US" sz="36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35844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0" y="1412875"/>
            <a:ext cx="11658600" cy="4905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（一）重视细节描写。 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（二）重视语言描写。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（三）重视景物描写。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（四）写好人物动作。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背影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我看见他戴着黑布小帽，穿着黑布大马褂，深青布棉袍，蹒跚地走到铁道边，慢慢探身下去，尚不大难。可是他穿过铁道，要爬上那边月台，就不容易了。他用两手攀着上面，两脚再向上缩；他肥胖的身子向左微倾，显出努力的样子。这时我看见他的背影，我的泪很快地流下来了 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（五）善用写作技巧。如取个新颖题目，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巧引古今诗文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妙用修辞手法，采用倒叙插叙，适当议论抒情</a:t>
            </a:r>
            <a:r>
              <a:rPr lang="en-US" altLang="zh-CN" sz="3200" b="1">
                <a:solidFill>
                  <a:srgbClr val="0000FF"/>
                </a:solidFill>
              </a:rPr>
              <a:t>…… 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558800" y="354013"/>
            <a:ext cx="11633200" cy="8556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  引“文”入“题”， 新颖别致</a:t>
            </a:r>
            <a:endParaRPr lang="en-US" altLang="zh-CN" sz="28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zh-CN" sz="2800" b="1">
                <a:solidFill>
                  <a:srgbClr val="000000"/>
                </a:solidFill>
                <a:latin typeface="+mj-ea"/>
                <a:ea typeface="+mj-ea"/>
              </a:rPr>
              <a:t> 《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月夜</a:t>
            </a:r>
            <a:r>
              <a:rPr lang="en-US" altLang="zh-CN" sz="2800" b="1">
                <a:solidFill>
                  <a:srgbClr val="000000"/>
                </a:solidFill>
                <a:latin typeface="+mj-ea"/>
                <a:ea typeface="+mj-ea"/>
              </a:rPr>
              <a:t>》</a:t>
            </a:r>
            <a:r>
              <a:rPr lang="zh-CN" altLang="en-US" sz="2800" b="1">
                <a:solidFill>
                  <a:srgbClr val="FF0000"/>
                </a:solidFill>
                <a:latin typeface="+mj-ea"/>
                <a:ea typeface="+mj-ea"/>
              </a:rPr>
              <a:t>此文获全国中学生作文大赛一等奖</a:t>
            </a:r>
            <a:endParaRPr lang="zh-CN" altLang="en-US" sz="2800" b="1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zh-CN" sz="28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  引“文”入“文”，诗意盎然</a:t>
            </a:r>
            <a:endParaRPr lang="zh-CN" altLang="en-US" sz="28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zh-CN" sz="2800" b="1">
                <a:solidFill>
                  <a:srgbClr val="000000"/>
                </a:solidFill>
                <a:latin typeface="+mj-ea"/>
                <a:ea typeface="+mj-ea"/>
              </a:rPr>
              <a:t>《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你在我眼中是最美</a:t>
            </a:r>
            <a:r>
              <a:rPr lang="en-US" altLang="zh-CN" sz="2800" b="1">
                <a:solidFill>
                  <a:srgbClr val="000000"/>
                </a:solidFill>
                <a:latin typeface="+mj-ea"/>
                <a:ea typeface="+mj-ea"/>
              </a:rPr>
              <a:t>》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中间部分首句：</a:t>
            </a:r>
            <a:endParaRPr lang="en-US" altLang="zh-CN" sz="28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800" b="1">
                <a:solidFill>
                  <a:srgbClr val="0000FF"/>
                </a:solidFill>
                <a:latin typeface="+mj-ea"/>
                <a:ea typeface="+mj-ea"/>
              </a:rPr>
              <a:t>春云吹散湘帘雨，絮黏蝴蝶飞还住</a:t>
            </a:r>
            <a:r>
              <a:rPr lang="en-US" altLang="zh-CN" sz="2800" b="1">
                <a:solidFill>
                  <a:srgbClr val="0000FF"/>
                </a:solidFill>
                <a:latin typeface="+mj-ea"/>
                <a:ea typeface="+mj-ea"/>
              </a:rPr>
              <a:t>……</a:t>
            </a:r>
            <a:endParaRPr lang="zh-CN" altLang="en-US" sz="2800" b="1">
              <a:solidFill>
                <a:srgbClr val="0000FF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sz="2800" b="1">
                <a:solidFill>
                  <a:srgbClr val="0000FF"/>
                </a:solidFill>
                <a:latin typeface="+mj-ea"/>
                <a:ea typeface="+mj-ea"/>
              </a:rPr>
              <a:t>“</a:t>
            </a:r>
            <a:r>
              <a:rPr lang="zh-CN" altLang="en-US" sz="2800" b="1">
                <a:solidFill>
                  <a:srgbClr val="0000FF"/>
                </a:solidFill>
                <a:latin typeface="+mj-ea"/>
                <a:ea typeface="+mj-ea"/>
              </a:rPr>
              <a:t>残雪凝辉冷画屏，落梅横笛已三更，更无人处月胧明。</a:t>
            </a:r>
            <a:r>
              <a:rPr lang="en-US" altLang="zh-CN" sz="2800" b="1">
                <a:solidFill>
                  <a:srgbClr val="0000FF"/>
                </a:solidFill>
                <a:latin typeface="+mj-ea"/>
              </a:rPr>
              <a:t> ……</a:t>
            </a:r>
            <a:endParaRPr lang="zh-CN" altLang="en-US" sz="2800" b="1">
              <a:solidFill>
                <a:srgbClr val="0000FF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sz="2800" b="1">
                <a:solidFill>
                  <a:srgbClr val="0000FF"/>
                </a:solidFill>
                <a:latin typeface="+mj-ea"/>
                <a:ea typeface="+mj-ea"/>
              </a:rPr>
              <a:t>“</a:t>
            </a:r>
            <a:r>
              <a:rPr lang="zh-CN" altLang="en-US" sz="2800" b="1">
                <a:solidFill>
                  <a:srgbClr val="0000FF"/>
                </a:solidFill>
                <a:latin typeface="+mj-ea"/>
                <a:ea typeface="+mj-ea"/>
              </a:rPr>
              <a:t>山一程，水一程，身向榆关那畔行，夜深千帐灯</a:t>
            </a:r>
            <a:r>
              <a:rPr lang="en-US" altLang="zh-CN" sz="2800" b="1">
                <a:solidFill>
                  <a:srgbClr val="0000FF"/>
                </a:solidFill>
                <a:latin typeface="+mj-ea"/>
              </a:rPr>
              <a:t>……</a:t>
            </a:r>
            <a:endParaRPr lang="en-US" altLang="zh-CN" sz="2800" b="1">
              <a:solidFill>
                <a:srgbClr val="0000FF"/>
              </a:solidFill>
              <a:latin typeface="+mj-ea"/>
            </a:endParaRPr>
          </a:p>
          <a:p>
            <a:pPr>
              <a:defRPr/>
            </a:pPr>
            <a:r>
              <a:rPr lang="zh-CN" altLang="en-US" sz="2800" b="1">
                <a:solidFill>
                  <a:srgbClr val="FF0000"/>
                </a:solidFill>
                <a:latin typeface="+mj-ea"/>
                <a:ea typeface="+mj-ea"/>
              </a:rPr>
              <a:t>发表在</a:t>
            </a:r>
            <a:r>
              <a:rPr lang="en-US" altLang="zh-CN" sz="2800" b="1">
                <a:solidFill>
                  <a:srgbClr val="FF0000"/>
                </a:solidFill>
                <a:latin typeface="+mj-ea"/>
                <a:ea typeface="+mj-ea"/>
              </a:rPr>
              <a:t>2016</a:t>
            </a:r>
            <a:r>
              <a:rPr lang="zh-CN" altLang="en-US" sz="2800" b="1">
                <a:solidFill>
                  <a:srgbClr val="FF0000"/>
                </a:solidFill>
                <a:latin typeface="+mj-ea"/>
                <a:ea typeface="+mj-ea"/>
              </a:rPr>
              <a:t>年第</a:t>
            </a:r>
            <a:r>
              <a:rPr lang="en-US" altLang="zh-CN" sz="2800" b="1">
                <a:solidFill>
                  <a:srgbClr val="FF0000"/>
                </a:solidFill>
                <a:latin typeface="+mj-ea"/>
                <a:ea typeface="+mj-ea"/>
              </a:rPr>
              <a:t>10</a:t>
            </a:r>
            <a:r>
              <a:rPr lang="zh-CN" altLang="en-US" sz="2800" b="1">
                <a:solidFill>
                  <a:srgbClr val="FF0000"/>
                </a:solidFill>
                <a:latin typeface="+mj-ea"/>
                <a:ea typeface="+mj-ea"/>
              </a:rPr>
              <a:t>期</a:t>
            </a:r>
            <a:r>
              <a:rPr lang="en-US" altLang="zh-CN" sz="2800" b="1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zh-CN" altLang="en-US" sz="2800" b="1">
                <a:solidFill>
                  <a:srgbClr val="FF0000"/>
                </a:solidFill>
                <a:latin typeface="+mj-ea"/>
                <a:ea typeface="+mj-ea"/>
              </a:rPr>
              <a:t>学生之友 最作文</a:t>
            </a:r>
            <a:r>
              <a:rPr lang="en-US" altLang="zh-CN" sz="2800" b="1">
                <a:solidFill>
                  <a:srgbClr val="FF0000"/>
                </a:solidFill>
                <a:latin typeface="+mj-ea"/>
                <a:ea typeface="+mj-ea"/>
              </a:rPr>
              <a:t>》</a:t>
            </a:r>
            <a:r>
              <a:rPr lang="zh-CN" altLang="en-US" sz="2800" b="1">
                <a:solidFill>
                  <a:srgbClr val="FF0000"/>
                </a:solidFill>
                <a:latin typeface="+mj-ea"/>
                <a:ea typeface="+mj-ea"/>
              </a:rPr>
              <a:t>杂志</a:t>
            </a:r>
            <a:endParaRPr lang="zh-CN" altLang="en-US" sz="2800" b="1">
              <a:solidFill>
                <a:srgbClr val="FF0000"/>
              </a:solidFill>
              <a:latin typeface="+mj-ea"/>
              <a:ea typeface="+mj-ea"/>
            </a:endParaRPr>
          </a:p>
          <a:p>
            <a:pPr indent="361950">
              <a:defRPr/>
            </a:pPr>
            <a:endParaRPr lang="en-US" altLang="zh-CN" sz="2800" b="1">
              <a:solidFill>
                <a:srgbClr val="0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indent="361950">
              <a:defRPr/>
            </a:pP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引“文”入“尾”，卒章显志</a:t>
            </a:r>
            <a:endParaRPr lang="zh-CN" altLang="en-US" sz="1600" b="1">
              <a:solidFill>
                <a:srgbClr val="000000"/>
              </a:solidFill>
              <a:latin typeface="+mj-ea"/>
              <a:ea typeface="+mj-ea"/>
              <a:cs typeface="宋体" panose="02010600030101010101" pitchFamily="2" charset="-122"/>
            </a:endParaRPr>
          </a:p>
          <a:p>
            <a:pPr indent="361950" eaLnBrk="0" hangingPunct="0">
              <a:defRPr/>
            </a:pP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如：“‘胜人者有力，自胜者强’，失败的英雄，坚强的人。阿赫瓦里，太棒了</a:t>
            </a:r>
            <a:r>
              <a:rPr lang="en-US" altLang="zh-CN" sz="28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!”(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山西中考一满分作文</a:t>
            </a:r>
            <a:r>
              <a:rPr lang="en-US" altLang="zh-CN" sz="28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《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阿赫瓦里，太棒了</a:t>
            </a:r>
            <a:r>
              <a:rPr lang="en-US" altLang="zh-CN" sz="28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》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片段</a:t>
            </a:r>
            <a:r>
              <a:rPr lang="en-US" altLang="zh-CN" sz="28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引用老子的名言进一步揭示出失败英雄的可贵精神，点明了中心，升华了主题。</a:t>
            </a:r>
            <a:endParaRPr lang="zh-CN" altLang="en-US" sz="4000" b="1">
              <a:solidFill>
                <a:srgbClr val="000000"/>
              </a:solidFill>
              <a:latin typeface="+mj-ea"/>
              <a:ea typeface="+mj-ea"/>
              <a:cs typeface="宋体" panose="02010600030101010101" pitchFamily="2" charset="-122"/>
            </a:endParaRPr>
          </a:p>
          <a:p>
            <a:pPr>
              <a:defRPr/>
            </a:pPr>
            <a:endParaRPr lang="en-US" altLang="zh-CN" sz="280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zh-CN" sz="280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endParaRPr lang="en-US" altLang="zh-CN" sz="280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endParaRPr lang="zh-CN" altLang="en-US" sz="280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endParaRPr lang="zh-CN" altLang="en-US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endParaRPr lang="zh-CN" altLang="en-US" sz="2800" b="1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" name="矩形 5" descr="中国教育出版网">
            <a:hlinkClick r:id="rId1" tooltip="中国教育出版网"/>
          </p:cNvPr>
          <p:cNvSpPr/>
          <p:nvPr/>
        </p:nvSpPr>
        <p:spPr>
          <a:xfrm>
            <a:off x="8355012" y="566420"/>
            <a:ext cx="366318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44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巧用古诗词</a:t>
            </a:r>
            <a:endParaRPr lang="zh-CN" altLang="en-US" sz="44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3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623888" y="3068638"/>
            <a:ext cx="110426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36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1140" name="WordArt 4" descr="中国教育出版网">
            <a:hlinkClick r:id="rId1" tooltip="中国教育出版网"/>
          </p:cNvPr>
          <p:cNvSpPr>
            <a:spLocks noChangeArrowheads="1" noChangeShapeType="1" noTextEdit="1"/>
          </p:cNvSpPr>
          <p:nvPr/>
        </p:nvSpPr>
        <p:spPr bwMode="auto">
          <a:xfrm>
            <a:off x="431800" y="260350"/>
            <a:ext cx="2497138" cy="836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7648"/>
              </a:avLst>
            </a:prstTxWarp>
          </a:bodyPr>
          <a:lstStyle/>
          <a:p>
            <a:pPr algn="ctr"/>
            <a:r>
              <a:rPr lang="zh-CN" altLang="en-US" sz="3600" i="1" kern="10">
                <a:ln w="9525">
                  <a:solidFill>
                    <a:schemeClr val="accent2"/>
                  </a:solidFill>
                  <a:rou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专家提醒</a:t>
            </a:r>
            <a:endParaRPr lang="zh-CN" altLang="en-US" sz="3600" i="1" kern="10">
              <a:ln w="9525">
                <a:solidFill>
                  <a:schemeClr val="accent2"/>
                </a:solidFill>
                <a:round/>
              </a:ln>
              <a:solidFill>
                <a:schemeClr val="accent2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254" name="Rectangle 6" descr="中国教育出版网">
            <a:hlinkClick r:id="rId1" tooltip="中国教育出版网"/>
          </p:cNvPr>
          <p:cNvSpPr>
            <a:spLocks noChangeArrowheads="1"/>
          </p:cNvSpPr>
          <p:nvPr/>
        </p:nvSpPr>
        <p:spPr bwMode="auto">
          <a:xfrm>
            <a:off x="442913" y="1930400"/>
            <a:ext cx="10991850" cy="2717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zh-CN" altLang="en-US" sz="3200" b="1">
                <a:solidFill>
                  <a:srgbClr val="657B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3600" b="1">
                <a:solidFill>
                  <a:srgbClr val="657B3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某中考语文阅卷老师曾说</a:t>
            </a:r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40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4000" b="1" u="sng">
                <a:solidFill>
                  <a:srgbClr val="0000FF"/>
                </a:solidFill>
                <a:latin typeface="楷体_GB2312" pitchFamily="49" charset="-122"/>
                <a:ea typeface="黑体" panose="02010609060101010101" pitchFamily="49" charset="-122"/>
              </a:rPr>
              <a:t>有时候一个关键词、一句关键性的话，就会救活一篇中考作文！这是未曾阅卷的朋友想象不到的！</a:t>
            </a:r>
            <a:r>
              <a:rPr lang="zh-CN" altLang="en-US" sz="4000" b="1" u="sng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en-US" sz="4000" b="1" u="sng">
              <a:solidFill>
                <a:srgbClr val="0000FF"/>
              </a:solidFill>
              <a:latin typeface="楷体_GB2312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3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611313" y="641350"/>
            <a:ext cx="7645400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b="1">
                <a:solidFill>
                  <a:srgbClr val="FF0000"/>
                </a:solidFill>
                <a:ea typeface="黑体" panose="02010609060101010101" pitchFamily="49" charset="-122"/>
              </a:rPr>
              <a:t>三、避四伤</a:t>
            </a:r>
            <a:r>
              <a:rPr lang="zh-CN" altLang="en-US" sz="3600" b="1">
                <a:solidFill>
                  <a:srgbClr val="FF0000"/>
                </a:solidFill>
                <a:ea typeface="黑体" panose="02010609060101010101" pitchFamily="49" charset="-122"/>
              </a:rPr>
              <a:t>（避免四大作文硬伤）</a:t>
            </a:r>
            <a:endParaRPr lang="zh-CN" altLang="en-US" sz="36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38916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431800" y="1773238"/>
            <a:ext cx="8864600" cy="2862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1.没题目，改题目。 </a:t>
            </a:r>
            <a:endParaRPr lang="zh-CN" altLang="en-US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2.书写乱，文面脏。</a:t>
            </a:r>
            <a:endParaRPr lang="zh-CN" altLang="en-US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3.错（别）字多，字数少（多）。</a:t>
            </a:r>
            <a:endParaRPr lang="zh-CN" altLang="en-US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4.抄袭文，套作文。</a:t>
            </a:r>
            <a:endParaRPr lang="zh-CN" altLang="en-US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3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403350" y="587375"/>
            <a:ext cx="7646988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4400" b="1">
                <a:solidFill>
                  <a:srgbClr val="FF0000"/>
                </a:solidFill>
                <a:ea typeface="黑体" panose="02010609060101010101" pitchFamily="49" charset="-122"/>
              </a:rPr>
              <a:t>四、过三关</a:t>
            </a:r>
            <a:r>
              <a:rPr lang="zh-CN" altLang="en-US" sz="3600" b="1">
                <a:solidFill>
                  <a:srgbClr val="FF0000"/>
                </a:solidFill>
                <a:ea typeface="黑体" panose="02010609060101010101" pitchFamily="49" charset="-122"/>
              </a:rPr>
              <a:t>（闯过三道超底难关）</a:t>
            </a:r>
            <a:endParaRPr lang="zh-CN" altLang="en-US" sz="36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39940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206500" y="1641475"/>
            <a:ext cx="9161463" cy="483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1.过文体关。 </a:t>
            </a:r>
            <a:endParaRPr lang="zh-CN" altLang="en-US" sz="28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  选择什么文体就要像什么文体，不能几不像。</a:t>
            </a:r>
            <a:endParaRPr lang="zh-CN" altLang="en-US" sz="28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             </a:t>
            </a:r>
            <a:r>
              <a:rPr lang="zh-CN" altLang="en-US" sz="2800" b="1">
                <a:solidFill>
                  <a:srgbClr val="0000FF"/>
                </a:solidFill>
                <a:latin typeface="+mj-ea"/>
                <a:ea typeface="+mj-ea"/>
              </a:rPr>
              <a:t>老老实实写好记叙文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。 </a:t>
            </a:r>
            <a:endParaRPr lang="zh-CN" altLang="en-US" sz="28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    好的文章，好的文学艺术作品，绝大多数都是叙事性</a:t>
            </a:r>
            <a:endParaRPr lang="en-US" sz="28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的。如小说、</a:t>
            </a:r>
            <a:r>
              <a:rPr lang="zh-CN" altLang="en-US" sz="2800" b="1" u="sng">
                <a:solidFill>
                  <a:srgbClr val="000000"/>
                </a:solidFill>
                <a:latin typeface="+mj-ea"/>
                <a:ea typeface="+mj-ea"/>
              </a:rPr>
              <a:t>歌曲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、舞蹈、绘画、雕塑等等。</a:t>
            </a:r>
            <a:endParaRPr lang="zh-CN" altLang="en-US" sz="28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sz="2800" b="1">
                <a:solidFill>
                  <a:srgbClr val="000000"/>
                </a:solidFill>
                <a:latin typeface="+mj-ea"/>
                <a:ea typeface="+mj-ea"/>
              </a:rPr>
              <a:t>【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例</a:t>
            </a:r>
            <a:r>
              <a:rPr lang="en-US" sz="2800" b="1">
                <a:solidFill>
                  <a:srgbClr val="000000"/>
                </a:solidFill>
                <a:latin typeface="+mj-ea"/>
                <a:ea typeface="+mj-ea"/>
              </a:rPr>
              <a:t>】《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狼爱上羊</a:t>
            </a:r>
            <a:r>
              <a:rPr lang="en-US" sz="2800" b="1">
                <a:solidFill>
                  <a:srgbClr val="000000"/>
                </a:solidFill>
                <a:latin typeface="+mj-ea"/>
                <a:ea typeface="+mj-ea"/>
              </a:rPr>
              <a:t>》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（歌词）</a:t>
            </a:r>
            <a:endParaRPr lang="zh-CN" altLang="en-US" sz="28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sz="2800" b="1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北风呼呼的刮</a:t>
            </a:r>
            <a:r>
              <a:rPr lang="en-US" sz="2800" b="1">
                <a:solidFill>
                  <a:srgbClr val="000000"/>
                </a:solidFill>
                <a:latin typeface="+mj-ea"/>
                <a:ea typeface="+mj-ea"/>
              </a:rPr>
              <a:t>/ 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雪花飘飘洒洒</a:t>
            </a:r>
            <a:r>
              <a:rPr lang="en-US" sz="2800" b="1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突然传来了一声枪响</a:t>
            </a:r>
            <a:r>
              <a:rPr lang="en-US" sz="2800" b="1">
                <a:solidFill>
                  <a:srgbClr val="000000"/>
                </a:solidFill>
                <a:latin typeface="+mj-ea"/>
                <a:ea typeface="+mj-ea"/>
              </a:rPr>
              <a:t>/</a:t>
            </a:r>
            <a:endParaRPr lang="en-US" sz="28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这匹狼他受了重伤</a:t>
            </a:r>
            <a:r>
              <a:rPr lang="en-US" sz="2800" b="1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但他侥幸逃脱了</a:t>
            </a:r>
            <a:r>
              <a:rPr lang="en-US" sz="2800" b="1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救它的是一只羊</a:t>
            </a:r>
            <a:r>
              <a:rPr lang="en-US" sz="2800" b="1">
                <a:solidFill>
                  <a:srgbClr val="000000"/>
                </a:solidFill>
                <a:latin typeface="+mj-ea"/>
                <a:ea typeface="+mj-ea"/>
              </a:rPr>
              <a:t>/</a:t>
            </a:r>
            <a:endParaRPr lang="en-US" sz="28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      从此它们约定三生</a:t>
            </a:r>
            <a:r>
              <a:rPr lang="en-US" sz="2800" b="1">
                <a:solidFill>
                  <a:srgbClr val="000000"/>
                </a:solidFill>
                <a:latin typeface="+mj-ea"/>
                <a:ea typeface="+mj-ea"/>
              </a:rPr>
              <a:t>/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</a:rPr>
              <a:t>苦诉着衷肠</a:t>
            </a:r>
            <a:r>
              <a:rPr lang="en-US" sz="2800" b="1">
                <a:solidFill>
                  <a:srgbClr val="000000"/>
                </a:solidFill>
                <a:latin typeface="+mj-ea"/>
                <a:ea typeface="+mj-ea"/>
              </a:rPr>
              <a:t>……</a:t>
            </a:r>
            <a:endParaRPr lang="zh-CN" altLang="en-US" sz="28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endParaRPr lang="zh-CN" altLang="en-US" sz="2800" b="1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endParaRPr lang="zh-CN" altLang="en-US" sz="2800" b="1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3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390650" y="625475"/>
            <a:ext cx="7646988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ea typeface="黑体" panose="02010609060101010101" pitchFamily="49" charset="-122"/>
              </a:rPr>
              <a:t>四、过三关</a:t>
            </a:r>
            <a:r>
              <a:rPr lang="zh-CN" altLang="en-US" sz="3600" b="1">
                <a:solidFill>
                  <a:srgbClr val="FF0000"/>
                </a:solidFill>
                <a:ea typeface="黑体" panose="02010609060101010101" pitchFamily="49" charset="-122"/>
              </a:rPr>
              <a:t>（闯过三道超底难关）</a:t>
            </a:r>
            <a:endParaRPr lang="zh-CN" altLang="en-US" sz="36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40964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736600" y="1595438"/>
            <a:ext cx="9117013" cy="521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1.过文体关。 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选择什么文体就要像什么文体，不能几不像。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老老实实写好记叙文。 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2.过切题关。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只有开头结尾强行点题，中间内容与题目与主题无关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的作文，均判为偏题，得分在36分以下。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3.过速度关。</a:t>
            </a:r>
            <a:endParaRPr lang="en-US" sz="2800" b="1">
              <a:solidFill>
                <a:srgbClr val="000000"/>
              </a:solidFill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第一，增加积累。第二，经常练笔。</a:t>
            </a:r>
            <a:endParaRPr lang="en-US" sz="2800" b="1">
              <a:solidFill>
                <a:srgbClr val="000000"/>
              </a:solidFill>
            </a:endParaRPr>
          </a:p>
          <a:p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3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476250" y="357188"/>
            <a:ext cx="7573963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ea typeface="黑体" panose="02010609060101010101" pitchFamily="49" charset="-122"/>
              </a:rPr>
              <a:t>五、升二格</a:t>
            </a:r>
            <a:r>
              <a:rPr lang="zh-CN" altLang="en-US" sz="3600" b="1">
                <a:solidFill>
                  <a:srgbClr val="FF0000"/>
                </a:solidFill>
                <a:ea typeface="黑体" panose="02010609060101010101" pitchFamily="49" charset="-122"/>
              </a:rPr>
              <a:t>（加强二项升格历练）</a:t>
            </a:r>
            <a:endParaRPr lang="zh-CN" altLang="en-US" sz="36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62466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468313" y="1103313"/>
            <a:ext cx="11430000" cy="6191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1.让主题更深刻。</a:t>
            </a:r>
            <a:endParaRPr 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原文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       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雨中</a:t>
            </a:r>
            <a:r>
              <a:rPr 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（片段）</a:t>
            </a:r>
            <a:endParaRPr lang="en-US" sz="2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作业快写完的时候，妈妈给我送牛奶和伞来了，她接到老师</a:t>
            </a:r>
            <a:endParaRPr lang="en-US" sz="2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短信，学校还要连上两天课。</a:t>
            </a:r>
            <a:endParaRPr lang="zh-CN" altLang="en-US" sz="2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天早上果然下起了倾盆大雨。匆忙的我赶紧找到了妈妈给我的那把伞准备去食堂。在途中碰到了我的好朋友易天林，他连忙挤进了我的伞。突然我们身后有一群女生正在笑，我和小易同时向后一转，发现不对！我的妈呀，应该在笑我们吧！我一下子明白了，因为这个伞吧！小易惊讶的说：“真是的，什么伞呀，还蕾丝花边的。”我解释到：“这是我妈妈昨天给我送来的，我也不知道啊！”小易迅速冲出雨伞，淋着雨。我收起伞，也跟着他一起淋着雨。</a:t>
            </a:r>
            <a:endParaRPr lang="zh-CN" altLang="en-US" sz="2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我和小易就这样在雨中在嘲笑声中，走向食堂。</a:t>
            </a:r>
            <a:endParaRPr lang="zh-CN" altLang="en-US" sz="2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 descr="中国教育出版网">
            <a:hlinkClick r:id="rId1" tooltip="中国教育出版网"/>
          </p:cNvPr>
          <p:cNvSpPr>
            <a:spLocks noGrp="1"/>
          </p:cNvSpPr>
          <p:nvPr>
            <p:ph type="title"/>
          </p:nvPr>
        </p:nvSpPr>
        <p:spPr>
          <a:xfrm>
            <a:off x="717550" y="974725"/>
            <a:ext cx="10515600" cy="854075"/>
          </a:xfrm>
        </p:spPr>
        <p:txBody>
          <a:bodyPr/>
          <a:lstStyle/>
          <a:p>
            <a:pPr algn="ctr" eaLnBrk="1" hangingPunct="1"/>
            <a:r>
              <a:rPr lang="zh-CN" altLang="en-US" sz="4000" smtClean="0">
                <a:solidFill>
                  <a:srgbClr val="FF0000"/>
                </a:solidFill>
                <a:sym typeface="+mn-ea"/>
              </a:rPr>
              <a:t>一</a:t>
            </a:r>
            <a:r>
              <a:rPr lang="en-US" altLang="zh-CN" sz="4000" smtClean="0">
                <a:solidFill>
                  <a:srgbClr val="FF0000"/>
                </a:solidFill>
                <a:sym typeface="+mn-ea"/>
              </a:rPr>
              <a:t>.</a:t>
            </a:r>
            <a:r>
              <a:rPr lang="zh-CN" altLang="en-US" sz="4000" smtClean="0">
                <a:solidFill>
                  <a:srgbClr val="FF0000"/>
                </a:solidFill>
                <a:sym typeface="+mn-ea"/>
              </a:rPr>
              <a:t>抓好基本的六个环节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sp>
        <p:nvSpPr>
          <p:cNvPr id="20482" name="内容占位符 2" descr="中国教育出版网">
            <a:hlinkClick r:id="rId1" tooltip="中国教育出版网"/>
          </p:cNvPr>
          <p:cNvSpPr>
            <a:spLocks noGrp="1"/>
          </p:cNvSpPr>
          <p:nvPr>
            <p:ph idx="1"/>
          </p:nvPr>
        </p:nvSpPr>
        <p:spPr>
          <a:xfrm>
            <a:off x="1157288" y="2349500"/>
            <a:ext cx="10515600" cy="34671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/>
              <a:buNone/>
            </a:pPr>
            <a:r>
              <a:rPr lang="zh-CN" altLang="en-US" sz="4000" b="1" smtClean="0">
                <a:solidFill>
                  <a:srgbClr val="000000"/>
                </a:solidFill>
              </a:rPr>
              <a:t>审题、立意、选材、布局、行文和修改</a:t>
            </a:r>
            <a:endParaRPr lang="zh-CN" altLang="en-US" sz="40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393700" y="161925"/>
            <a:ext cx="11210925" cy="7593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1.让主题更深刻。</a:t>
            </a:r>
            <a:endParaRPr 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改文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     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哎呀，老妈!  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“谢了，老妈。这么晚了，你快回去吧。”我一边说，一边把牛</a:t>
            </a:r>
            <a:endParaRPr lang="en-US" sz="2800" b="1" u="sng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奶和伞放在柜子里。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第二天早晨，果然又下起了倾盆大雨。我急忙拿出伞去食堂。在</a:t>
            </a:r>
            <a:endParaRPr 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途中，碰到了我的好朋友天林，他连忙挤进了我的伞。突然，我们身</a:t>
            </a:r>
            <a:endParaRPr 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后传来“咯咯咯”的笑声。我和天林同时向后一转，发现不对劲儿！</a:t>
            </a:r>
            <a:endParaRPr 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看到几个女生正对着我们指指点点，还隐隐约约听到“两个</a:t>
            </a:r>
            <a:r>
              <a:rPr lang="en-US" altLang="zh-CN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……”</a:t>
            </a:r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</a:t>
            </a:r>
            <a:endParaRPr lang="en-US" sz="2800" b="1" u="sng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林望望自己，又望望我，再一抬头，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惊讶地说：“真是的，你这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</a:t>
            </a:r>
            <a:endParaRPr 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什么伞呀，还蕾丝花边的！”我这才明白，我亲爱的母亲让我闹了一</a:t>
            </a:r>
            <a:endParaRPr 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个天大的笑话。天林冲出雨伞，头也不回，跑向食堂。我尴尬地收起</a:t>
            </a:r>
            <a:endParaRPr 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雨伞，向食堂跑去。</a:t>
            </a:r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嚼着餐盘里的饭菜，一点味道也没有。我总觉得</a:t>
            </a:r>
            <a:endParaRPr lang="en-US" sz="2800" b="1" u="sng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那几个女生还在食堂的某个角落“咯咯咯”地笑，还对着我指指点点。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“</a:t>
            </a:r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哎呀，老妈！我是个男孩，咋给我送来蕾丝花边的伞呢？”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3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476250" y="357188"/>
            <a:ext cx="7646988" cy="769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chemeClr val="tx2"/>
                </a:solidFill>
                <a:ea typeface="黑体" panose="02010609060101010101" pitchFamily="49" charset="-122"/>
              </a:rPr>
              <a:t>五、升二格</a:t>
            </a:r>
            <a:r>
              <a:rPr lang="zh-CN" altLang="en-US" sz="3600" b="1">
                <a:solidFill>
                  <a:schemeClr val="tx2"/>
                </a:solidFill>
                <a:ea typeface="黑体" panose="02010609060101010101" pitchFamily="49" charset="-122"/>
              </a:rPr>
              <a:t>（加强二项升格历练）</a:t>
            </a:r>
            <a:endParaRPr lang="zh-CN" altLang="en-US" sz="3600" b="1">
              <a:solidFill>
                <a:schemeClr val="tx2"/>
              </a:solidFill>
              <a:ea typeface="黑体" panose="02010609060101010101" pitchFamily="49" charset="-122"/>
            </a:endParaRPr>
          </a:p>
        </p:txBody>
      </p:sp>
      <p:sp>
        <p:nvSpPr>
          <p:cNvPr id="64514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7988300" y="687388"/>
            <a:ext cx="3449638" cy="192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1.让主题更深刻。</a:t>
            </a:r>
            <a:endParaRPr 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让语言更优美。</a:t>
            </a:r>
            <a:endParaRPr 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华文楷体" panose="02010600040101010101" charset="-122"/>
            </a:endParaRPr>
          </a:p>
        </p:txBody>
      </p:sp>
      <p:sp>
        <p:nvSpPr>
          <p:cNvPr id="63492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228600" y="1946275"/>
            <a:ext cx="11655425" cy="5453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/>
              <a:buNone/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原文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关键的比赛马上就要开始了，我班运动员吸取刚才失败的教训，大家两手一前一后，一个紧挨一个站定。当哨子声响起，大家握紧绳子拼命拉，总算挽回了一场。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改文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当哨子声响起，打头的那位运动员“嘿”的一声喊，后面的人身体一齐尽力往后仰，脚就像钉子一样，钉在地上，一动不动，他们个个两眼圆瞪，盯着中间的红线方向。有的嘴巴紧闭，鼓起腮帮；有的呲牙咧嘴，脸憋得通红。这样费了九牛二虎之力，总算挽回了一场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/>
              <a:buNone/>
            </a:pP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306388" y="309563"/>
            <a:ext cx="11618912" cy="607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告别不是悲伤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浩荡离愁白日斜，吟鞭东指即天涯。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题记　　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当挥手告别，我们看见他们眼中坚定的信念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当转身离去，我们看见他们高大的背影。他们话离愁为和平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他们话离愁为奋起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他们话离愁为忠心。他们独步汗青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告别不是悲伤。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文成入蕃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她回头，看见秀美的大唐江山在苍茫的古道上渐去渐远，她分明听见家乡那声声燕子的呢喃，那声声亲切的呼喊。但拭干眼泪，她告别繁华，告别亲情，去塞外播种和平的种子。她的韶华在这满目的黄沙中消逝了，她的美貌在这千古的冰凉里黯然失色。回眸，是告别时的坚毅，是那凤冠霞披后的祝福。漫天的飞沙似在哭泣，枝头的苍鹰似在落泪，谁看了文成那欣慰的面颊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告别不是悲伤，是和平的彩桥。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5235" name="WordArt 3" descr="中国教育出版网">
            <a:hlinkClick r:id="rId1" tooltip="中国教育出版网"/>
          </p:cNvPr>
          <p:cNvSpPr>
            <a:spLocks noChangeArrowheads="1" noChangeShapeType="1" noTextEdit="1"/>
          </p:cNvSpPr>
          <p:nvPr/>
        </p:nvSpPr>
        <p:spPr bwMode="auto">
          <a:xfrm>
            <a:off x="9029700" y="5897563"/>
            <a:ext cx="2476500" cy="7000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范文欣赏</a:t>
            </a:r>
            <a:endParaRPr lang="zh-CN" altLang="en-US" sz="3600" kern="1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306388" y="182563"/>
            <a:ext cx="11618912" cy="692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勾践离国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战后失败的哭声仿佛还萦绕在耳际。他一身奴役装，站在城门下。身边是他心爱的城池，如今早已断臂残损。透透层层送别的人影，他没有看到悲伤，那双双噙满泪水的眼里是期盼，是支持。是的，他就此告别，坚毅地走向吴王的马棚。他可以受尽凌辱，但不会忘记卧薪尝胆。告别总延续着归来，归来是挥军而下的神勇，是青史留名的豪情。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告别不是悲伤，是坚毅的奋起。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屈原投江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独乘小船，渐渐远离了国都。楚怀王冷峻的目光还在脑中回荡。江水，冰凉地让人心寒，他早已无所留恋。站在江边，他看见了百姓们竭力挽留的神情，亦看见孩童高举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离骚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译读。足矣，，受辱不如归去。这是生命最后的告别，他在笑，笑庸君，笑佞臣，笑自己的忠心终将名留青史。一跃，他被江水吞没。那是凄凉的告别，还是“路漫漫其修远矣”的延续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告别不是悲伤，是感人的忠心。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331788" y="614363"/>
            <a:ext cx="11618912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鸟儿告别母亲，是去拥抱天空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落叶告别树枝，是去孕育希望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小帆告别海洋，是去接受挑战。告别不是悲伤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7283" name="Text Box 3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495300" y="2120900"/>
            <a:ext cx="11112500" cy="3081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评：作者紧扣“告别”巧妙又新颖地诠释了人们耳熟能详的三个故事。文章思路清晰，开篇就简要概括了三个故事中“告别”的内涵，接着用四字短语作为小标题，告诉我们文成公主的告别牺牲个人，赢得民族团结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勾践的告别忍住悲伤，等待复仇时机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屈原的告别舍却肉身，留下灵魂永恒，因此“告别”这一平常情感在作者笔下有了更丰富深刻的内容。作者有着丰厚的知识积累和较好的语言驾驭能力，语言整齐有气势，读来琅琅上口，作为一篇考场作文实属难得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 descr="中国教育出版网">
            <a:hlinkClick r:id="rId1" tooltip="中国教育出版网"/>
          </p:cNvPr>
          <p:cNvSpPr>
            <a:spLocks noChangeArrowheads="1"/>
          </p:cNvSpPr>
          <p:nvPr/>
        </p:nvSpPr>
        <p:spPr bwMode="auto">
          <a:xfrm>
            <a:off x="1811338" y="1216025"/>
            <a:ext cx="7524750" cy="417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endParaRPr lang="zh-CN" altLang="en-US" sz="4400" b="1">
              <a:ea typeface="黑体" panose="02010609060101010101" pitchFamily="49" charset="-122"/>
            </a:endParaRPr>
          </a:p>
          <a:p>
            <a:pPr algn="ctr"/>
            <a:r>
              <a:rPr lang="zh-CN" altLang="en-US" sz="4400" b="1">
                <a:ea typeface="黑体" panose="02010609060101010101" pitchFamily="49" charset="-122"/>
              </a:rPr>
              <a:t>中考写作歌诀</a:t>
            </a:r>
            <a:endParaRPr lang="zh-CN" altLang="en-US" sz="4400" b="1">
              <a:ea typeface="黑体" panose="02010609060101010101" pitchFamily="49" charset="-122"/>
            </a:endParaRPr>
          </a:p>
          <a:p>
            <a:pPr algn="ctr"/>
            <a:r>
              <a:rPr lang="zh-CN" altLang="en-US" sz="3600" b="1">
                <a:solidFill>
                  <a:srgbClr val="0000FF"/>
                </a:solidFill>
                <a:ea typeface="黑体" panose="02010609060101010101" pitchFamily="49" charset="-122"/>
                <a:cs typeface="隶书" panose="02010509060101010101" charset="-122"/>
              </a:rPr>
              <a:t>审题</a:t>
            </a:r>
            <a:r>
              <a:rPr lang="zh-CN" altLang="en-US" sz="3600" b="1">
                <a:ea typeface="黑体" panose="02010609060101010101" pitchFamily="49" charset="-122"/>
                <a:cs typeface="隶书" panose="02010509060101010101" charset="-122"/>
              </a:rPr>
              <a:t>精准</a:t>
            </a:r>
            <a:r>
              <a:rPr lang="zh-CN" altLang="en-US" sz="3600" b="1">
                <a:solidFill>
                  <a:srgbClr val="0000FF"/>
                </a:solidFill>
                <a:ea typeface="黑体" panose="02010609060101010101" pitchFamily="49" charset="-122"/>
                <a:cs typeface="隶书" panose="02010509060101010101" charset="-122"/>
              </a:rPr>
              <a:t>立意</a:t>
            </a:r>
            <a:r>
              <a:rPr lang="zh-CN" altLang="en-US" sz="3600" b="1">
                <a:ea typeface="黑体" panose="02010609060101010101" pitchFamily="49" charset="-122"/>
                <a:cs typeface="隶书" panose="02010509060101010101" charset="-122"/>
              </a:rPr>
              <a:t>深，围绕主旨</a:t>
            </a:r>
            <a:r>
              <a:rPr lang="zh-CN" altLang="en-US" sz="3600" b="1">
                <a:solidFill>
                  <a:srgbClr val="0000FF"/>
                </a:solidFill>
                <a:ea typeface="黑体" panose="02010609060101010101" pitchFamily="49" charset="-122"/>
                <a:cs typeface="隶书" panose="02010509060101010101" charset="-122"/>
              </a:rPr>
              <a:t>选材</a:t>
            </a:r>
            <a:r>
              <a:rPr lang="zh-CN" altLang="en-US" sz="3600" b="1">
                <a:ea typeface="黑体" panose="02010609060101010101" pitchFamily="49" charset="-122"/>
                <a:cs typeface="隶书" panose="02010509060101010101" charset="-122"/>
              </a:rPr>
              <a:t>新。</a:t>
            </a:r>
            <a:endParaRPr lang="zh-CN" altLang="en-US" sz="3600" b="1">
              <a:ea typeface="黑体" panose="02010609060101010101" pitchFamily="49" charset="-122"/>
              <a:cs typeface="隶书" panose="02010509060101010101" charset="-122"/>
            </a:endParaRPr>
          </a:p>
          <a:p>
            <a:pPr algn="ctr"/>
            <a:r>
              <a:rPr lang="zh-CN" altLang="en-US" sz="3600" b="1">
                <a:ea typeface="黑体" panose="02010609060101010101" pitchFamily="49" charset="-122"/>
                <a:cs typeface="隶书" panose="02010509060101010101" charset="-122"/>
              </a:rPr>
              <a:t>全盘考虑巧</a:t>
            </a:r>
            <a:r>
              <a:rPr lang="zh-CN" altLang="en-US" sz="3600" b="1">
                <a:solidFill>
                  <a:srgbClr val="0000FF"/>
                </a:solidFill>
                <a:ea typeface="黑体" panose="02010609060101010101" pitchFamily="49" charset="-122"/>
                <a:cs typeface="隶书" panose="02010509060101010101" charset="-122"/>
              </a:rPr>
              <a:t>布局</a:t>
            </a:r>
            <a:r>
              <a:rPr lang="zh-CN" altLang="en-US" sz="3600" b="1">
                <a:ea typeface="黑体" panose="02010609060101010101" pitchFamily="49" charset="-122"/>
                <a:cs typeface="隶书" panose="02010509060101010101" charset="-122"/>
              </a:rPr>
              <a:t>，找好一个切入点。</a:t>
            </a:r>
            <a:endParaRPr lang="zh-CN" altLang="en-US" sz="3600" b="1">
              <a:ea typeface="黑体" panose="02010609060101010101" pitchFamily="49" charset="-122"/>
              <a:cs typeface="隶书" panose="02010509060101010101" charset="-122"/>
            </a:endParaRPr>
          </a:p>
          <a:p>
            <a:pPr algn="ctr"/>
            <a:r>
              <a:rPr lang="zh-CN" altLang="en-US" sz="3600" b="1">
                <a:ea typeface="黑体" panose="02010609060101010101" pitchFamily="49" charset="-122"/>
                <a:cs typeface="隶书" panose="02010509060101010101" charset="-122"/>
              </a:rPr>
              <a:t>浓墨重彩</a:t>
            </a:r>
            <a:r>
              <a:rPr lang="zh-CN" altLang="en-US" sz="3600" b="1">
                <a:solidFill>
                  <a:srgbClr val="0000FF"/>
                </a:solidFill>
                <a:ea typeface="黑体" panose="02010609060101010101" pitchFamily="49" charset="-122"/>
                <a:cs typeface="隶书" panose="02010509060101010101" charset="-122"/>
              </a:rPr>
              <a:t>绘细节</a:t>
            </a:r>
            <a:r>
              <a:rPr lang="zh-CN" altLang="en-US" sz="3600" b="1">
                <a:ea typeface="黑体" panose="02010609060101010101" pitchFamily="49" charset="-122"/>
                <a:cs typeface="隶书" panose="02010509060101010101" charset="-122"/>
              </a:rPr>
              <a:t>，前后内容要关联。</a:t>
            </a:r>
            <a:endParaRPr lang="zh-CN" altLang="en-US" sz="3600" b="1">
              <a:ea typeface="黑体" panose="02010609060101010101" pitchFamily="49" charset="-122"/>
              <a:cs typeface="隶书" panose="02010509060101010101" charset="-122"/>
            </a:endParaRPr>
          </a:p>
          <a:p>
            <a:pPr algn="ctr"/>
            <a:r>
              <a:rPr lang="zh-CN" altLang="en-US" sz="3600" b="1">
                <a:ea typeface="黑体" panose="02010609060101010101" pitchFamily="49" charset="-122"/>
                <a:cs typeface="隶书" panose="02010509060101010101" charset="-122"/>
              </a:rPr>
              <a:t>议论抒情须精要，书写美观</a:t>
            </a:r>
            <a:r>
              <a:rPr lang="zh-CN" altLang="en-US" sz="3600" b="1">
                <a:solidFill>
                  <a:srgbClr val="0000FF"/>
                </a:solidFill>
                <a:ea typeface="黑体" panose="02010609060101010101" pitchFamily="49" charset="-122"/>
                <a:cs typeface="隶书" panose="02010509060101010101" charset="-122"/>
              </a:rPr>
              <a:t>有文采</a:t>
            </a:r>
            <a:r>
              <a:rPr lang="zh-CN" altLang="en-US" sz="3600" b="1">
                <a:ea typeface="黑体" panose="02010609060101010101" pitchFamily="49" charset="-122"/>
                <a:cs typeface="隶书" panose="02010509060101010101" charset="-122"/>
              </a:rPr>
              <a:t>。</a:t>
            </a:r>
            <a:endParaRPr lang="zh-CN" altLang="en-US" sz="3600" b="1">
              <a:ea typeface="黑体" panose="02010609060101010101" pitchFamily="49" charset="-122"/>
              <a:cs typeface="隶书" panose="02010509060101010101" charset="-122"/>
            </a:endParaRPr>
          </a:p>
          <a:p>
            <a:pPr algn="ctr"/>
            <a:r>
              <a:rPr lang="zh-CN" altLang="en-US" sz="3600" b="1">
                <a:ea typeface="黑体" panose="02010609060101010101" pitchFamily="49" charset="-122"/>
                <a:cs typeface="隶书" panose="02010509060101010101" charset="-122"/>
              </a:rPr>
              <a:t>仔细检查</a:t>
            </a:r>
            <a:r>
              <a:rPr lang="zh-CN" altLang="en-US" sz="3600" b="1">
                <a:solidFill>
                  <a:srgbClr val="0000FF"/>
                </a:solidFill>
                <a:ea typeface="黑体" panose="02010609060101010101" pitchFamily="49" charset="-122"/>
                <a:cs typeface="隶书" panose="02010509060101010101" charset="-122"/>
              </a:rPr>
              <a:t>防硬伤</a:t>
            </a:r>
            <a:r>
              <a:rPr lang="zh-CN" altLang="en-US" sz="3600" b="1">
                <a:ea typeface="黑体" panose="02010609060101010101" pitchFamily="49" charset="-122"/>
                <a:cs typeface="隶书" panose="02010509060101010101" charset="-122"/>
              </a:rPr>
              <a:t>，标点字句</a:t>
            </a:r>
            <a:r>
              <a:rPr lang="zh-CN" altLang="en-US" sz="3600" b="1">
                <a:solidFill>
                  <a:srgbClr val="0000FF"/>
                </a:solidFill>
                <a:ea typeface="黑体" panose="02010609060101010101" pitchFamily="49" charset="-122"/>
                <a:cs typeface="隶书" panose="02010509060101010101" charset="-122"/>
              </a:rPr>
              <a:t>小修改</a:t>
            </a:r>
            <a:r>
              <a:rPr lang="zh-CN" altLang="en-US" sz="3600" b="1">
                <a:ea typeface="黑体" panose="02010609060101010101" pitchFamily="49" charset="-122"/>
                <a:cs typeface="隶书" panose="02010509060101010101" charset="-122"/>
              </a:rPr>
              <a:t>。</a:t>
            </a:r>
            <a:endParaRPr lang="zh-CN" altLang="en-US" sz="3600" b="1">
              <a:ea typeface="黑体" panose="02010609060101010101" pitchFamily="49" charset="-122"/>
              <a:cs typeface="隶书" panose="02010509060101010101" charset="-122"/>
            </a:endParaRPr>
          </a:p>
        </p:txBody>
      </p:sp>
      <p:sp>
        <p:nvSpPr>
          <p:cNvPr id="65538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008063" y="922338"/>
            <a:ext cx="1841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2800"/>
          </a:p>
        </p:txBody>
      </p:sp>
      <p:sp>
        <p:nvSpPr>
          <p:cNvPr id="65539" name="Text Box 5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527050" y="620713"/>
            <a:ext cx="7646988" cy="769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ea typeface="黑体" panose="02010609060101010101" pitchFamily="49" charset="-122"/>
              </a:rPr>
              <a:t>六、记一诀</a:t>
            </a:r>
            <a:r>
              <a:rPr lang="zh-CN" altLang="en-US" sz="3600" b="1">
                <a:solidFill>
                  <a:srgbClr val="FF0000"/>
                </a:solidFill>
                <a:ea typeface="黑体" panose="02010609060101010101" pitchFamily="49" charset="-122"/>
              </a:rPr>
              <a:t>（牢记一首写作歌诀）</a:t>
            </a:r>
            <a:endParaRPr lang="zh-CN" altLang="en-US" sz="36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内容占位符 7" descr="中国教育出版网">
            <a:hlinkClick r:id="rId1" tooltip="中国教育出版网"/>
          </p:cNvPr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914400" y="434975"/>
            <a:ext cx="5359400" cy="6054725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SzTx/>
              <a:buFontTx/>
              <a:buNone/>
            </a:pPr>
            <a:r>
              <a:rPr lang="zh-CN" altLang="en-US" sz="3200" b="1" smtClean="0">
                <a:solidFill>
                  <a:srgbClr val="000000"/>
                </a:solidFill>
              </a:rPr>
              <a:t>写好考场作文的方法</a:t>
            </a:r>
            <a:r>
              <a:rPr lang="en-US" altLang="zh-CN" sz="3200" b="1" smtClean="0">
                <a:solidFill>
                  <a:srgbClr val="000000"/>
                </a:solidFill>
              </a:rPr>
              <a:t>1</a:t>
            </a:r>
            <a:endParaRPr lang="en-US" altLang="zh-CN" sz="3200" b="1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50000"/>
              </a:lnSpc>
              <a:buSzTx/>
              <a:buFontTx/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抓六环</a:t>
            </a:r>
            <a:r>
              <a:rPr lang="zh-CN" altLang="en-US" sz="2400" b="1" smtClean="0">
                <a:solidFill>
                  <a:srgbClr val="000000"/>
                </a:solidFill>
              </a:rPr>
              <a:t>（</a:t>
            </a:r>
            <a:r>
              <a:rPr lang="zh-CN" altLang="en-US" sz="2400" smtClean="0">
                <a:solidFill>
                  <a:srgbClr val="000000"/>
                </a:solidFill>
              </a:rPr>
              <a:t>抓好六个基本环节</a:t>
            </a:r>
            <a:r>
              <a:rPr lang="zh-CN" altLang="en-US" sz="2400" b="1" smtClean="0">
                <a:solidFill>
                  <a:srgbClr val="000000"/>
                </a:solidFill>
              </a:rPr>
              <a:t>）</a:t>
            </a:r>
            <a:endParaRPr lang="zh-CN" altLang="en-US" sz="2400" b="1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50000"/>
              </a:lnSpc>
              <a:buSzTx/>
              <a:buFontTx/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明五点</a:t>
            </a:r>
            <a:r>
              <a:rPr lang="zh-CN" altLang="en-US" sz="2400" smtClean="0">
                <a:solidFill>
                  <a:srgbClr val="FF0000"/>
                </a:solidFill>
              </a:rPr>
              <a:t>（</a:t>
            </a:r>
            <a:r>
              <a:rPr lang="zh-CN" altLang="en-US" sz="2400" smtClean="0">
                <a:solidFill>
                  <a:srgbClr val="000000"/>
                </a:solidFill>
              </a:rPr>
              <a:t>明白五个提分亮点）</a:t>
            </a:r>
            <a:endParaRPr lang="zh-CN" altLang="en-US" sz="240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50000"/>
              </a:lnSpc>
              <a:buSzTx/>
              <a:buFontTx/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避四伤</a:t>
            </a:r>
            <a:r>
              <a:rPr lang="zh-CN" altLang="en-US" sz="2400" smtClean="0">
                <a:solidFill>
                  <a:srgbClr val="000000"/>
                </a:solidFill>
              </a:rPr>
              <a:t>（避免四大扣分硬伤）</a:t>
            </a:r>
            <a:endParaRPr lang="zh-CN" altLang="en-US" sz="240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50000"/>
              </a:lnSpc>
              <a:buSzTx/>
              <a:buFontTx/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过三关</a:t>
            </a:r>
            <a:r>
              <a:rPr lang="zh-CN" altLang="en-US" sz="2400" smtClean="0">
                <a:solidFill>
                  <a:srgbClr val="000000"/>
                </a:solidFill>
              </a:rPr>
              <a:t>（闯过三道超底难关）</a:t>
            </a:r>
            <a:endParaRPr lang="zh-CN" altLang="en-US" sz="240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50000"/>
              </a:lnSpc>
              <a:buSzTx/>
              <a:buFontTx/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升二格</a:t>
            </a:r>
            <a:r>
              <a:rPr lang="zh-CN" altLang="en-US" sz="2400" smtClean="0">
                <a:solidFill>
                  <a:srgbClr val="000000"/>
                </a:solidFill>
              </a:rPr>
              <a:t>（加强二项升格历练）</a:t>
            </a:r>
            <a:endParaRPr lang="zh-CN" altLang="en-US" sz="240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50000"/>
              </a:lnSpc>
              <a:buSzTx/>
              <a:buFontTx/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记一诀</a:t>
            </a:r>
            <a:r>
              <a:rPr lang="zh-CN" altLang="en-US" sz="2400" smtClean="0">
                <a:solidFill>
                  <a:srgbClr val="000000"/>
                </a:solidFill>
              </a:rPr>
              <a:t>（牢记一首写作歌诀）</a:t>
            </a:r>
            <a:br>
              <a:rPr lang="en-US" sz="2400" smtClean="0">
                <a:solidFill>
                  <a:srgbClr val="000000"/>
                </a:solidFill>
              </a:rPr>
            </a:br>
            <a:br>
              <a:rPr lang="en-US" sz="3200" b="1" smtClean="0">
                <a:solidFill>
                  <a:srgbClr val="000000"/>
                </a:solidFill>
              </a:rPr>
            </a:br>
            <a:endParaRPr lang="zh-CN" altLang="en-US" sz="3200" b="1" smtClean="0">
              <a:solidFill>
                <a:srgbClr val="000000"/>
              </a:solidFill>
            </a:endParaRPr>
          </a:p>
        </p:txBody>
      </p:sp>
      <p:sp>
        <p:nvSpPr>
          <p:cNvPr id="76803" name="内容占位符 7" descr="中国教育出版网">
            <a:hlinkClick r:id="rId1" tooltip="中国教育出版网"/>
          </p:cNvPr>
          <p:cNvSpPr/>
          <p:nvPr>
            <p:custDataLst>
              <p:tags r:id="rId3"/>
            </p:custDataLst>
          </p:nvPr>
        </p:nvSpPr>
        <p:spPr bwMode="auto">
          <a:xfrm>
            <a:off x="6464300" y="536575"/>
            <a:ext cx="5359400" cy="6054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写好考场作文的方法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一段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描写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两句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名言</a:t>
            </a:r>
            <a:endParaRPr lang="zh-CN" altLang="en-US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三种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修辞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四个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成语</a:t>
            </a:r>
            <a:endParaRPr lang="zh-CN" altLang="en-US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五个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段落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六种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标点</a:t>
            </a:r>
            <a:endParaRPr lang="zh-CN" altLang="en-US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七百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来字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八股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不要</a:t>
            </a:r>
            <a:endParaRPr lang="zh-CN" altLang="en-US" sz="32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九个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成语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十分整洁</a:t>
            </a:r>
            <a:b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中国教育出版网">
            <a:hlinkClick r:id="rId1" tooltip="中国教育出版网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555" y="571500"/>
            <a:ext cx="10231755" cy="571436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矩形 4" descr="中国教育出版网">
            <a:hlinkClick r:id="rId1" tooltip="中国教育出版网"/>
          </p:cNvPr>
          <p:cNvSpPr/>
          <p:nvPr/>
        </p:nvSpPr>
        <p:spPr>
          <a:xfrm>
            <a:off x="3723640" y="2834640"/>
            <a:ext cx="6136640" cy="1188720"/>
          </a:xfrm>
          <a:prstGeom prst="rect">
            <a:avLst/>
          </a:prstGeom>
          <a:noFill/>
          <a:ln>
            <a:noFill/>
          </a:ln>
        </p:spPr>
        <p:txBody>
          <a:bodyPr>
            <a:prstTxWarp prst="textSlantUp">
              <a:avLst/>
            </a:prstTxWarp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7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</a:rPr>
              <a:t>谢谢大家</a:t>
            </a:r>
            <a:endParaRPr lang="zh-CN" altLang="zh-CN" sz="7200" b="1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6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074400" y="11404600"/>
            <a:ext cx="304800" cy="2286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 descr="中国教育出版网">
            <a:hlinkClick r:id="rId1" tooltip="中国教育出版网"/>
          </p:cNvPr>
          <p:cNvSpPr>
            <a:spLocks noGrp="1"/>
          </p:cNvSpPr>
          <p:nvPr>
            <p:ph type="title" idx="4294967295"/>
          </p:nvPr>
        </p:nvSpPr>
        <p:spPr>
          <a:xfrm>
            <a:off x="677863" y="762000"/>
            <a:ext cx="10515600" cy="696913"/>
          </a:xfrm>
        </p:spPr>
        <p:txBody>
          <a:bodyPr/>
          <a:lstStyle/>
          <a:p>
            <a:pPr algn="ctr" eaLnBrk="1" hangingPunct="1"/>
            <a:r>
              <a:rPr lang="en-US" altLang="zh-CN" sz="4000" b="0" smtClean="0">
                <a:solidFill>
                  <a:srgbClr val="FF0000"/>
                </a:solidFill>
              </a:rPr>
              <a:t>(</a:t>
            </a:r>
            <a:r>
              <a:rPr lang="zh-CN" altLang="en-US" sz="4000" b="0" smtClean="0">
                <a:solidFill>
                  <a:srgbClr val="FF0000"/>
                </a:solidFill>
              </a:rPr>
              <a:t>一</a:t>
            </a:r>
            <a:r>
              <a:rPr lang="en-US" altLang="zh-CN" sz="4000" b="0" smtClean="0">
                <a:solidFill>
                  <a:srgbClr val="FF0000"/>
                </a:solidFill>
              </a:rPr>
              <a:t>)</a:t>
            </a:r>
            <a:r>
              <a:rPr lang="zh-CN" altLang="en-US" sz="4000" b="0" smtClean="0">
                <a:solidFill>
                  <a:srgbClr val="FF0000"/>
                </a:solidFill>
              </a:rPr>
              <a:t>审题要精准</a:t>
            </a:r>
            <a:br>
              <a:rPr lang="zh-CN" altLang="en-US" sz="4000" b="0" smtClean="0">
                <a:solidFill>
                  <a:srgbClr val="FF0000"/>
                </a:solidFill>
              </a:rPr>
            </a:br>
            <a:endParaRPr lang="zh-CN" altLang="en-US" sz="4000" b="0" smtClean="0">
              <a:solidFill>
                <a:srgbClr val="FF0000"/>
              </a:solidFill>
            </a:endParaRPr>
          </a:p>
        </p:txBody>
      </p:sp>
      <p:sp>
        <p:nvSpPr>
          <p:cNvPr id="21506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825500" y="1273175"/>
            <a:ext cx="10880725" cy="558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000000"/>
                </a:solidFill>
                <a:ea typeface="黑体" panose="02010609060101010101" pitchFamily="49" charset="-122"/>
              </a:rPr>
              <a:t>命题或半命题作文：要弄清</a:t>
            </a: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>
                <a:solidFill>
                  <a:srgbClr val="000000"/>
                </a:solidFill>
                <a:ea typeface="黑体" panose="02010609060101010101" pitchFamily="49" charset="-122"/>
              </a:rPr>
              <a:t>题眼</a:t>
            </a: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600">
                <a:solidFill>
                  <a:srgbClr val="000000"/>
                </a:solidFill>
                <a:ea typeface="黑体" panose="02010609060101010101" pitchFamily="49" charset="-122"/>
              </a:rPr>
              <a:t>。</a:t>
            </a:r>
            <a:endParaRPr lang="zh-CN" altLang="en-US" sz="3600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>
                <a:solidFill>
                  <a:srgbClr val="000000"/>
                </a:solidFill>
                <a:ea typeface="黑体" panose="02010609060101010101" pitchFamily="49" charset="-122"/>
              </a:rPr>
              <a:t>我的青春里有</a:t>
            </a:r>
            <a:r>
              <a:rPr lang="zh-CN" altLang="en-US" sz="3600" u="sng">
                <a:solidFill>
                  <a:srgbClr val="000000"/>
                </a:solidFill>
                <a:ea typeface="黑体" panose="02010609060101010101" pitchFamily="49" charset="-122"/>
              </a:rPr>
              <a:t>         </a:t>
            </a: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en-US" altLang="zh-CN" sz="3600">
                <a:solidFill>
                  <a:srgbClr val="000000"/>
                </a:solidFill>
                <a:ea typeface="黑体" panose="02010609060101010101" pitchFamily="49" charset="-122"/>
              </a:rPr>
              <a:t>(2016</a:t>
            </a:r>
            <a:r>
              <a:rPr lang="zh-CN" altLang="en-US" sz="3600">
                <a:solidFill>
                  <a:srgbClr val="000000"/>
                </a:solidFill>
                <a:ea typeface="黑体" panose="02010609060101010101" pitchFamily="49" charset="-122"/>
              </a:rPr>
              <a:t>河南卷</a:t>
            </a:r>
            <a:r>
              <a:rPr lang="en-US" altLang="zh-CN" sz="3600">
                <a:solidFill>
                  <a:srgbClr val="000000"/>
                </a:solidFill>
                <a:ea typeface="黑体" panose="02010609060101010101" pitchFamily="49" charset="-122"/>
              </a:rPr>
              <a:t>)</a:t>
            </a:r>
            <a:endParaRPr lang="en-US" altLang="zh-CN" sz="3600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>
                <a:solidFill>
                  <a:srgbClr val="000000"/>
                </a:solidFill>
                <a:ea typeface="黑体" panose="02010609060101010101" pitchFamily="49" charset="-122"/>
              </a:rPr>
              <a:t>奇妙的实验室</a:t>
            </a: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600">
                <a:solidFill>
                  <a:srgbClr val="000000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3600">
                <a:solidFill>
                  <a:srgbClr val="000000"/>
                </a:solidFill>
                <a:ea typeface="黑体" panose="02010609060101010101" pitchFamily="49" charset="-122"/>
              </a:rPr>
              <a:t>(2016</a:t>
            </a:r>
            <a:r>
              <a:rPr lang="zh-CN" altLang="en-US" sz="3600">
                <a:solidFill>
                  <a:srgbClr val="000000"/>
                </a:solidFill>
                <a:ea typeface="黑体" panose="02010609060101010101" pitchFamily="49" charset="-122"/>
              </a:rPr>
              <a:t>北京卷</a:t>
            </a:r>
            <a:r>
              <a:rPr lang="en-US" altLang="zh-CN" sz="3600">
                <a:solidFill>
                  <a:srgbClr val="000000"/>
                </a:solidFill>
                <a:ea typeface="黑体" panose="02010609060101010101" pitchFamily="49" charset="-122"/>
              </a:rPr>
              <a:t>)</a:t>
            </a:r>
            <a:endParaRPr lang="zh-CN" altLang="en-US" sz="3600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3600">
                <a:solidFill>
                  <a:srgbClr val="000000"/>
                </a:solidFill>
                <a:ea typeface="黑体" panose="02010609060101010101" pitchFamily="49" charset="-122"/>
              </a:rPr>
              <a:t>感谢那个为我提灯的人</a:t>
            </a: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en-US" altLang="zh-CN" sz="3600">
                <a:solidFill>
                  <a:srgbClr val="000000"/>
                </a:solidFill>
                <a:ea typeface="黑体" panose="02010609060101010101" pitchFamily="49" charset="-122"/>
              </a:rPr>
              <a:t>(2016</a:t>
            </a:r>
            <a:r>
              <a:rPr lang="zh-CN" altLang="en-US" sz="3600">
                <a:solidFill>
                  <a:srgbClr val="000000"/>
                </a:solidFill>
                <a:ea typeface="黑体" panose="02010609060101010101" pitchFamily="49" charset="-122"/>
              </a:rPr>
              <a:t>重庆卷</a:t>
            </a:r>
            <a:r>
              <a:rPr lang="en-US" altLang="zh-CN" sz="3600">
                <a:solidFill>
                  <a:srgbClr val="000000"/>
                </a:solidFill>
                <a:ea typeface="黑体" panose="02010609060101010101" pitchFamily="49" charset="-122"/>
              </a:rPr>
              <a:t>)</a:t>
            </a:r>
            <a:endParaRPr lang="en-US" altLang="zh-CN" sz="3600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>
                <a:solidFill>
                  <a:srgbClr val="000000"/>
                </a:solidFill>
                <a:ea typeface="黑体" panose="02010609060101010101" pitchFamily="49" charset="-122"/>
              </a:rPr>
              <a:t>家又有喜事</a:t>
            </a: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”“</a:t>
            </a:r>
            <a:r>
              <a:rPr lang="zh-CN" altLang="en-US" sz="3600">
                <a:solidFill>
                  <a:srgbClr val="000000"/>
                </a:solidFill>
                <a:ea typeface="黑体" panose="02010609060101010101" pitchFamily="49" charset="-122"/>
              </a:rPr>
              <a:t>这也是关怀</a:t>
            </a: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 </a:t>
            </a:r>
            <a:endParaRPr lang="zh-CN" altLang="en-US" sz="3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“让路” </a:t>
            </a:r>
            <a:r>
              <a:rPr lang="en-US" altLang="zh-CN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(201</a:t>
            </a:r>
            <a:r>
              <a:rPr lang="zh-CN" altLang="en-US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３河南卷</a:t>
            </a:r>
            <a:r>
              <a:rPr lang="en-US" altLang="zh-CN" sz="3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3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360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 descr="中国教育出版网">
            <a:hlinkClick r:id="rId1" tooltip="中国教育出版网"/>
          </p:cNvPr>
          <p:cNvSpPr>
            <a:spLocks noGrp="1"/>
          </p:cNvSpPr>
          <p:nvPr>
            <p:ph type="title" idx="4294967295"/>
          </p:nvPr>
        </p:nvSpPr>
        <p:spPr>
          <a:xfrm>
            <a:off x="677863" y="762000"/>
            <a:ext cx="10515600" cy="696913"/>
          </a:xfrm>
        </p:spPr>
        <p:txBody>
          <a:bodyPr/>
          <a:lstStyle/>
          <a:p>
            <a:pPr algn="ctr" eaLnBrk="1" hangingPunct="1"/>
            <a:r>
              <a:rPr lang="en-US" altLang="zh-CN" sz="4000" b="0" smtClean="0">
                <a:solidFill>
                  <a:srgbClr val="FF0000"/>
                </a:solidFill>
              </a:rPr>
              <a:t>(</a:t>
            </a:r>
            <a:r>
              <a:rPr lang="zh-CN" altLang="en-US" sz="4000" b="0" smtClean="0">
                <a:solidFill>
                  <a:srgbClr val="FF0000"/>
                </a:solidFill>
              </a:rPr>
              <a:t>一</a:t>
            </a:r>
            <a:r>
              <a:rPr lang="en-US" altLang="zh-CN" sz="4000" b="0" smtClean="0">
                <a:solidFill>
                  <a:srgbClr val="FF0000"/>
                </a:solidFill>
              </a:rPr>
              <a:t>)</a:t>
            </a:r>
            <a:r>
              <a:rPr lang="zh-CN" altLang="en-US" sz="4000" b="0" smtClean="0">
                <a:solidFill>
                  <a:srgbClr val="FF0000"/>
                </a:solidFill>
              </a:rPr>
              <a:t>审题要精准</a:t>
            </a:r>
            <a:br>
              <a:rPr lang="zh-CN" altLang="en-US" sz="4000" b="0" smtClean="0">
                <a:solidFill>
                  <a:srgbClr val="FF0000"/>
                </a:solidFill>
              </a:rPr>
            </a:br>
            <a:endParaRPr lang="zh-CN" altLang="en-US" sz="4000" b="0" smtClean="0">
              <a:solidFill>
                <a:srgbClr val="FF0000"/>
              </a:solidFill>
            </a:endParaRPr>
          </a:p>
        </p:txBody>
      </p:sp>
      <p:sp>
        <p:nvSpPr>
          <p:cNvPr id="22530" name="Text Box 3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901700" y="1549400"/>
            <a:ext cx="10880725" cy="4760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00"/>
                </a:solidFill>
                <a:ea typeface="黑体" panose="02010609060101010101" pitchFamily="49" charset="-122"/>
              </a:rPr>
              <a:t>命题或半命题作文：要弄清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dirty="0">
                <a:solidFill>
                  <a:srgbClr val="000000"/>
                </a:solidFill>
                <a:ea typeface="黑体" panose="02010609060101010101" pitchFamily="49" charset="-122"/>
              </a:rPr>
              <a:t>题眼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600" dirty="0">
                <a:solidFill>
                  <a:srgbClr val="000000"/>
                </a:solidFill>
                <a:ea typeface="黑体" panose="02010609060101010101" pitchFamily="49" charset="-122"/>
              </a:rPr>
              <a:t>。</a:t>
            </a:r>
            <a:endParaRPr lang="zh-CN" altLang="en-US" sz="3600" dirty="0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dirty="0">
                <a:solidFill>
                  <a:srgbClr val="000000"/>
                </a:solidFill>
                <a:ea typeface="黑体" panose="02010609060101010101" pitchFamily="49" charset="-122"/>
              </a:rPr>
              <a:t>我的青春里有</a:t>
            </a:r>
            <a:r>
              <a:rPr lang="zh-CN" altLang="en-US" sz="3600" u="sng" dirty="0">
                <a:solidFill>
                  <a:srgbClr val="000000"/>
                </a:solidFill>
                <a:ea typeface="黑体" panose="02010609060101010101" pitchFamily="49" charset="-122"/>
              </a:rPr>
              <a:t>       </a:t>
            </a:r>
            <a:r>
              <a:rPr lang="zh-CN" altLang="en-US" sz="3600" u="sng" dirty="0">
                <a:solidFill>
                  <a:srgbClr val="FF0000"/>
                </a:solidFill>
                <a:ea typeface="黑体" panose="02010609060101010101" pitchFamily="49" charset="-122"/>
              </a:rPr>
              <a:t>拼搏</a:t>
            </a:r>
            <a:r>
              <a:rPr lang="zh-CN" altLang="en-US" sz="3600" u="sng" dirty="0">
                <a:solidFill>
                  <a:srgbClr val="000000"/>
                </a:solidFill>
                <a:ea typeface="黑体" panose="02010609060101010101" pitchFamily="49" charset="-122"/>
              </a:rPr>
              <a:t>  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en-US" altLang="zh-CN" sz="3600" dirty="0">
                <a:solidFill>
                  <a:srgbClr val="000000"/>
                </a:solidFill>
                <a:ea typeface="黑体" panose="02010609060101010101" pitchFamily="49" charset="-122"/>
              </a:rPr>
              <a:t>(2016</a:t>
            </a:r>
            <a:r>
              <a:rPr lang="zh-CN" altLang="en-US" sz="3600" dirty="0">
                <a:solidFill>
                  <a:srgbClr val="000000"/>
                </a:solidFill>
                <a:ea typeface="黑体" panose="02010609060101010101" pitchFamily="49" charset="-122"/>
              </a:rPr>
              <a:t>河南卷</a:t>
            </a:r>
            <a:r>
              <a:rPr lang="en-US" altLang="zh-CN" sz="3600" dirty="0">
                <a:solidFill>
                  <a:srgbClr val="000000"/>
                </a:solidFill>
                <a:ea typeface="黑体" panose="02010609060101010101" pitchFamily="49" charset="-122"/>
              </a:rPr>
              <a:t>)</a:t>
            </a:r>
            <a:endParaRPr lang="en-US" altLang="zh-CN" sz="3600" dirty="0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dirty="0">
                <a:solidFill>
                  <a:srgbClr val="FF0000"/>
                </a:solidFill>
                <a:ea typeface="黑体" panose="02010609060101010101" pitchFamily="49" charset="-122"/>
              </a:rPr>
              <a:t>奇妙</a:t>
            </a:r>
            <a:r>
              <a:rPr lang="zh-CN" altLang="en-US" sz="3600" dirty="0">
                <a:solidFill>
                  <a:srgbClr val="000000"/>
                </a:solidFill>
                <a:ea typeface="黑体" panose="02010609060101010101" pitchFamily="49" charset="-122"/>
              </a:rPr>
              <a:t>的实验室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600" dirty="0">
                <a:solidFill>
                  <a:srgbClr val="000000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ea typeface="黑体" panose="02010609060101010101" pitchFamily="49" charset="-122"/>
              </a:rPr>
              <a:t>(2016</a:t>
            </a:r>
            <a:r>
              <a:rPr lang="zh-CN" altLang="en-US" sz="3600" dirty="0">
                <a:solidFill>
                  <a:srgbClr val="000000"/>
                </a:solidFill>
                <a:ea typeface="黑体" panose="02010609060101010101" pitchFamily="49" charset="-122"/>
              </a:rPr>
              <a:t>北京卷</a:t>
            </a:r>
            <a:r>
              <a:rPr lang="en-US" altLang="zh-CN" sz="3600" dirty="0">
                <a:solidFill>
                  <a:srgbClr val="000000"/>
                </a:solidFill>
                <a:ea typeface="黑体" panose="02010609060101010101" pitchFamily="49" charset="-122"/>
              </a:rPr>
              <a:t>)</a:t>
            </a:r>
            <a:endParaRPr lang="zh-CN" altLang="en-US" sz="3600" dirty="0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3600" dirty="0">
                <a:solidFill>
                  <a:srgbClr val="FF0000"/>
                </a:solidFill>
                <a:ea typeface="黑体" panose="02010609060101010101" pitchFamily="49" charset="-122"/>
              </a:rPr>
              <a:t>感谢</a:t>
            </a:r>
            <a:r>
              <a:rPr lang="zh-CN" altLang="zh-CN" sz="3600" dirty="0">
                <a:solidFill>
                  <a:srgbClr val="000000"/>
                </a:solidFill>
                <a:ea typeface="黑体" panose="02010609060101010101" pitchFamily="49" charset="-122"/>
              </a:rPr>
              <a:t>那个为我提灯的人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en-US" altLang="zh-CN" sz="3600" dirty="0">
                <a:solidFill>
                  <a:srgbClr val="000000"/>
                </a:solidFill>
                <a:ea typeface="黑体" panose="02010609060101010101" pitchFamily="49" charset="-122"/>
              </a:rPr>
              <a:t>(2016</a:t>
            </a:r>
            <a:r>
              <a:rPr lang="zh-CN" altLang="en-US" sz="3600" dirty="0">
                <a:solidFill>
                  <a:srgbClr val="000000"/>
                </a:solidFill>
                <a:ea typeface="黑体" panose="02010609060101010101" pitchFamily="49" charset="-122"/>
              </a:rPr>
              <a:t>重庆卷</a:t>
            </a:r>
            <a:r>
              <a:rPr lang="en-US" altLang="zh-CN" sz="3600" dirty="0">
                <a:solidFill>
                  <a:srgbClr val="000000"/>
                </a:solidFill>
                <a:ea typeface="黑体" panose="02010609060101010101" pitchFamily="49" charset="-122"/>
              </a:rPr>
              <a:t>)</a:t>
            </a:r>
            <a:endParaRPr lang="en-US" altLang="zh-CN" sz="3600" dirty="0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dirty="0">
                <a:solidFill>
                  <a:srgbClr val="000000"/>
                </a:solidFill>
                <a:ea typeface="黑体" panose="02010609060101010101" pitchFamily="49" charset="-122"/>
              </a:rPr>
              <a:t>家</a:t>
            </a:r>
            <a:r>
              <a:rPr lang="zh-CN" altLang="en-US" sz="3600" dirty="0">
                <a:solidFill>
                  <a:srgbClr val="FF0000"/>
                </a:solidFill>
                <a:ea typeface="黑体" panose="02010609060101010101" pitchFamily="49" charset="-122"/>
              </a:rPr>
              <a:t>又</a:t>
            </a:r>
            <a:r>
              <a:rPr lang="zh-CN" altLang="en-US" sz="3600" dirty="0">
                <a:solidFill>
                  <a:srgbClr val="000000"/>
                </a:solidFill>
                <a:ea typeface="黑体" panose="02010609060101010101" pitchFamily="49" charset="-122"/>
              </a:rPr>
              <a:t>有喜事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”“</a:t>
            </a:r>
            <a:r>
              <a:rPr lang="zh-CN" altLang="en-US" sz="3600" dirty="0">
                <a:solidFill>
                  <a:srgbClr val="000000"/>
                </a:solidFill>
                <a:ea typeface="黑体" panose="02010609060101010101" pitchFamily="49" charset="-122"/>
              </a:rPr>
              <a:t>这</a:t>
            </a:r>
            <a:r>
              <a:rPr lang="zh-CN" altLang="en-US" sz="3600" dirty="0">
                <a:solidFill>
                  <a:srgbClr val="FF0000"/>
                </a:solidFill>
                <a:ea typeface="黑体" panose="02010609060101010101" pitchFamily="49" charset="-122"/>
              </a:rPr>
              <a:t>也是</a:t>
            </a:r>
            <a:r>
              <a:rPr lang="zh-CN" altLang="en-US" sz="3600" dirty="0">
                <a:solidFill>
                  <a:srgbClr val="000000"/>
                </a:solidFill>
                <a:ea typeface="黑体" panose="02010609060101010101" pitchFamily="49" charset="-122"/>
              </a:rPr>
              <a:t>课堂</a:t>
            </a: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en-US" sz="3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“让路” </a:t>
            </a:r>
            <a:r>
              <a:rPr lang="en-US" altLang="zh-CN" sz="3600" dirty="0">
                <a:solidFill>
                  <a:srgbClr val="000000"/>
                </a:solidFill>
                <a:ea typeface="黑体" panose="02010609060101010101" pitchFamily="49" charset="-122"/>
              </a:rPr>
              <a:t>(</a:t>
            </a:r>
            <a:r>
              <a:rPr lang="en-US" altLang="zh-CN" sz="3600" dirty="0" smtClean="0">
                <a:solidFill>
                  <a:srgbClr val="000000"/>
                </a:solidFill>
                <a:ea typeface="黑体" panose="02010609060101010101" pitchFamily="49" charset="-122"/>
              </a:rPr>
              <a:t>2017</a:t>
            </a:r>
            <a:r>
              <a:rPr lang="zh-CN" altLang="en-US" sz="3600" dirty="0" smtClean="0">
                <a:solidFill>
                  <a:srgbClr val="000000"/>
                </a:solidFill>
                <a:ea typeface="黑体" panose="02010609060101010101" pitchFamily="49" charset="-122"/>
              </a:rPr>
              <a:t>河</a:t>
            </a:r>
            <a:r>
              <a:rPr lang="zh-CN" altLang="en-US" sz="3600" dirty="0">
                <a:solidFill>
                  <a:srgbClr val="000000"/>
                </a:solidFill>
                <a:ea typeface="黑体" panose="02010609060101010101" pitchFamily="49" charset="-122"/>
              </a:rPr>
              <a:t>南卷</a:t>
            </a:r>
            <a:r>
              <a:rPr lang="en-US" altLang="zh-CN" sz="3600" dirty="0">
                <a:solidFill>
                  <a:srgbClr val="000000"/>
                </a:solidFill>
                <a:ea typeface="黑体" panose="02010609060101010101" pitchFamily="49" charset="-122"/>
              </a:rPr>
              <a:t>)</a:t>
            </a:r>
            <a:endParaRPr lang="zh-CN" altLang="en-US" sz="3600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 descr="中国教育出版网">
            <a:hlinkClick r:id="rId1" tooltip="中国教育出版网"/>
          </p:cNvPr>
          <p:cNvSpPr>
            <a:spLocks noGrp="1"/>
          </p:cNvSpPr>
          <p:nvPr>
            <p:ph type="title" idx="4294967295"/>
          </p:nvPr>
        </p:nvSpPr>
        <p:spPr>
          <a:xfrm>
            <a:off x="677863" y="762000"/>
            <a:ext cx="10515600" cy="696913"/>
          </a:xfrm>
        </p:spPr>
        <p:txBody>
          <a:bodyPr/>
          <a:lstStyle/>
          <a:p>
            <a:pPr algn="ctr" eaLnBrk="1" hangingPunct="1"/>
            <a:r>
              <a:rPr lang="en-US" altLang="zh-CN" sz="4000" b="0" smtClean="0">
                <a:solidFill>
                  <a:srgbClr val="FF0000"/>
                </a:solidFill>
              </a:rPr>
              <a:t>(</a:t>
            </a:r>
            <a:r>
              <a:rPr lang="zh-CN" altLang="en-US" sz="4000" b="0" smtClean="0">
                <a:solidFill>
                  <a:srgbClr val="FF0000"/>
                </a:solidFill>
              </a:rPr>
              <a:t>一</a:t>
            </a:r>
            <a:r>
              <a:rPr lang="en-US" altLang="zh-CN" sz="4000" b="0" smtClean="0">
                <a:solidFill>
                  <a:srgbClr val="FF0000"/>
                </a:solidFill>
              </a:rPr>
              <a:t>)</a:t>
            </a:r>
            <a:r>
              <a:rPr lang="zh-CN" altLang="en-US" sz="4000" b="0" smtClean="0">
                <a:solidFill>
                  <a:srgbClr val="FF0000"/>
                </a:solidFill>
              </a:rPr>
              <a:t>审题要精准</a:t>
            </a:r>
            <a:br>
              <a:rPr lang="zh-CN" altLang="en-US" sz="4000" b="0" smtClean="0">
                <a:solidFill>
                  <a:srgbClr val="FF0000"/>
                </a:solidFill>
              </a:rPr>
            </a:br>
            <a:endParaRPr lang="zh-CN" altLang="en-US" sz="4000" b="0" smtClean="0">
              <a:solidFill>
                <a:srgbClr val="FF0000"/>
              </a:solidFill>
            </a:endParaRPr>
          </a:p>
        </p:txBody>
      </p:sp>
      <p:sp>
        <p:nvSpPr>
          <p:cNvPr id="23554" name="Text Box 3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901700" y="1549400"/>
            <a:ext cx="10880725" cy="1465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命题或半命题作文：要弄清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b="1">
                <a:solidFill>
                  <a:srgbClr val="FF0000"/>
                </a:solidFill>
                <a:ea typeface="黑体" panose="02010609060101010101" pitchFamily="49" charset="-122"/>
              </a:rPr>
              <a:t>题眼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600" b="1">
                <a:solidFill>
                  <a:srgbClr val="FF0000"/>
                </a:solidFill>
                <a:ea typeface="黑体" panose="02010609060101010101" pitchFamily="49" charset="-122"/>
              </a:rPr>
              <a:t>。</a:t>
            </a:r>
            <a:endParaRPr lang="zh-CN" altLang="en-US" sz="3600" b="1">
              <a:solidFill>
                <a:srgbClr val="FF0000"/>
              </a:soli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36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23555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006475" y="2451100"/>
            <a:ext cx="936942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话题作文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要弄清话题的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范围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如“诚信”</a:t>
            </a:r>
            <a:endParaRPr lang="en-US" altLang="zh-CN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05" name="Text Box 5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058863" y="3363913"/>
            <a:ext cx="6757987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材料作文</a:t>
            </a:r>
            <a:r>
              <a:rPr lang="en-US" altLang="zh-CN" sz="3600" b="1">
                <a:solidFill>
                  <a:srgbClr val="000000"/>
                </a:solidFill>
                <a:ea typeface="黑体" panose="02010609060101010101" pitchFamily="49" charset="-122"/>
              </a:rPr>
              <a:t>:</a:t>
            </a:r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要弄清材料的</a:t>
            </a:r>
            <a:r>
              <a:rPr lang="zh-CN" altLang="en-US" sz="3600" b="1">
                <a:solidFill>
                  <a:srgbClr val="FF0000"/>
                </a:solidFill>
                <a:ea typeface="黑体" panose="02010609060101010101" pitchFamily="49" charset="-122"/>
              </a:rPr>
              <a:t>主旨</a:t>
            </a:r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。</a:t>
            </a:r>
            <a:endParaRPr lang="en-US" altLang="zh-CN" sz="36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512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标题 1" descr="中国教育出版网">
            <a:hlinkClick r:id="rId1" tooltip="中国教育出版网"/>
          </p:cNvPr>
          <p:cNvSpPr>
            <a:spLocks noGrp="1"/>
          </p:cNvSpPr>
          <p:nvPr>
            <p:ph type="title" idx="4294967295"/>
          </p:nvPr>
        </p:nvSpPr>
        <p:spPr>
          <a:xfrm>
            <a:off x="677863" y="762000"/>
            <a:ext cx="10515600" cy="696913"/>
          </a:xfrm>
        </p:spPr>
        <p:txBody>
          <a:bodyPr/>
          <a:lstStyle/>
          <a:p>
            <a:pPr algn="ctr" eaLnBrk="1" hangingPunct="1"/>
            <a:r>
              <a:rPr lang="en-US" altLang="zh-CN" sz="4000" b="0" smtClean="0">
                <a:solidFill>
                  <a:srgbClr val="FF0000"/>
                </a:solidFill>
              </a:rPr>
              <a:t>(</a:t>
            </a:r>
            <a:r>
              <a:rPr lang="zh-CN" altLang="en-US" sz="4000" b="0" smtClean="0">
                <a:solidFill>
                  <a:srgbClr val="FF0000"/>
                </a:solidFill>
              </a:rPr>
              <a:t>一</a:t>
            </a:r>
            <a:r>
              <a:rPr lang="en-US" altLang="zh-CN" sz="4000" b="0" smtClean="0">
                <a:solidFill>
                  <a:srgbClr val="FF0000"/>
                </a:solidFill>
              </a:rPr>
              <a:t>)</a:t>
            </a:r>
            <a:r>
              <a:rPr lang="zh-CN" altLang="en-US" sz="4000" b="0" smtClean="0">
                <a:solidFill>
                  <a:srgbClr val="FF0000"/>
                </a:solidFill>
              </a:rPr>
              <a:t>审题要精准</a:t>
            </a:r>
            <a:br>
              <a:rPr lang="zh-CN" altLang="en-US" sz="4000" b="0" smtClean="0">
                <a:solidFill>
                  <a:srgbClr val="FF0000"/>
                </a:solidFill>
              </a:rPr>
            </a:br>
            <a:endParaRPr lang="zh-CN" altLang="en-US" sz="4000" b="0" smtClean="0">
              <a:solidFill>
                <a:srgbClr val="FF0000"/>
              </a:solidFill>
            </a:endParaRPr>
          </a:p>
        </p:txBody>
      </p:sp>
      <p:sp>
        <p:nvSpPr>
          <p:cNvPr id="98307" name="Text Box 3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901700" y="1549400"/>
            <a:ext cx="10880725" cy="1465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命题或半命题作文：要弄清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b="1">
                <a:solidFill>
                  <a:srgbClr val="FF0000"/>
                </a:solidFill>
                <a:ea typeface="黑体" panose="02010609060101010101" pitchFamily="49" charset="-122"/>
              </a:rPr>
              <a:t>题眼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600" b="1">
                <a:solidFill>
                  <a:srgbClr val="FF0000"/>
                </a:solidFill>
                <a:ea typeface="黑体" panose="02010609060101010101" pitchFamily="49" charset="-122"/>
              </a:rPr>
              <a:t>。</a:t>
            </a:r>
            <a:endParaRPr lang="zh-CN" altLang="en-US" sz="3600" b="1">
              <a:solidFill>
                <a:srgbClr val="FF0000"/>
              </a:soli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36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23555" name="Text Box 4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006475" y="2451100"/>
            <a:ext cx="936942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话题作文</a:t>
            </a:r>
            <a:r>
              <a:rPr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要弄清话题的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范围</a:t>
            </a: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如“诚信”</a:t>
            </a:r>
            <a:endParaRPr lang="en-US" altLang="zh-CN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05" name="Text Box 5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058863" y="3363913"/>
            <a:ext cx="6757987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材料作文</a:t>
            </a:r>
            <a:r>
              <a:rPr lang="en-US" altLang="zh-CN" sz="3600" b="1">
                <a:solidFill>
                  <a:srgbClr val="000000"/>
                </a:solidFill>
                <a:ea typeface="黑体" panose="02010609060101010101" pitchFamily="49" charset="-122"/>
              </a:rPr>
              <a:t>:</a:t>
            </a:r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要弄清材料的</a:t>
            </a:r>
            <a:r>
              <a:rPr lang="zh-CN" altLang="en-US" sz="3600" b="1">
                <a:solidFill>
                  <a:srgbClr val="FF0000"/>
                </a:solidFill>
                <a:ea typeface="黑体" panose="02010609060101010101" pitchFamily="49" charset="-122"/>
              </a:rPr>
              <a:t>主旨</a:t>
            </a:r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。</a:t>
            </a:r>
            <a:endParaRPr lang="en-US" altLang="zh-CN" sz="36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51206" name="Text Box 6" descr="中国教育出版网">
            <a:hlinkClick r:id="rId1" tooltip="中国教育出版网"/>
          </p:cNvPr>
          <p:cNvSpPr txBox="1">
            <a:spLocks noChangeArrowheads="1"/>
          </p:cNvSpPr>
          <p:nvPr/>
        </p:nvSpPr>
        <p:spPr bwMode="auto">
          <a:xfrm>
            <a:off x="1112838" y="4227513"/>
            <a:ext cx="6227762" cy="1465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既要审题目，还要审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b="1">
                <a:solidFill>
                  <a:srgbClr val="FF0000"/>
                </a:solidFill>
                <a:ea typeface="黑体" panose="02010609060101010101" pitchFamily="49" charset="-122"/>
              </a:rPr>
              <a:t>要求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600" b="1">
                <a:solidFill>
                  <a:srgbClr val="000000"/>
                </a:solidFill>
                <a:ea typeface="黑体" panose="02010609060101010101" pitchFamily="49" charset="-122"/>
              </a:rPr>
              <a:t>。</a:t>
            </a:r>
            <a:endParaRPr lang="zh-CN" altLang="en-US" sz="3600" b="1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36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51205" grpId="0"/>
      <p:bldP spid="51206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28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428"/>
  <p:tag name="KSO_WM_UNIT_CLEAR" val="1"/>
  <p:tag name="KSO_WM_UNIT_COMPATIBLE" val="0"/>
  <p:tag name="KSO_WM_UNIT_HIGHLIGHT" val="0"/>
  <p:tag name="KSO_WM_UNIT_ID" val="custom160428_2*f*1"/>
  <p:tag name="KSO_WM_UNIT_INDEX" val="1"/>
  <p:tag name="KSO_WM_UNIT_LAYERLEVEL" val="1"/>
  <p:tag name="KSO_WM_UNIT_PRESET_TEXT_INDEX" val="5"/>
  <p:tag name="KSO_WM_UNIT_PRESET_TEXT_LEN" val="232"/>
  <p:tag name="KSO_WM_UNIT_TYPE" val="f"/>
  <p:tag name="KSO_WM_UNIT_VALUE" val="145"/>
</p:tagLst>
</file>

<file path=ppt/tags/tag11.xml><?xml version="1.0" encoding="utf-8"?>
<p:tagLst xmlns:p="http://schemas.openxmlformats.org/presentationml/2006/main">
  <p:tag name="KSO_WM_BEAUTIFY_FLAG" val="#wm#"/>
  <p:tag name="KSO_WM_SLIDE_ID" val="custom160428_2"/>
  <p:tag name="KSO_WM_SLIDE_INDEX" val="2"/>
  <p:tag name="KSO_WM_SLIDE_ITEM_CNT" val="1"/>
  <p:tag name="KSO_WM_SLIDE_LAYOUT" val="a_f"/>
  <p:tag name="KSO_WM_SLIDE_LAYOUT_CNT" val="1_1"/>
  <p:tag name="KSO_WM_SLIDE_POSITION" val="66*118"/>
  <p:tag name="KSO_WM_SLIDE_SIZE" val="828*273"/>
  <p:tag name="KSO_WM_SLIDE_TYPE" val="text"/>
  <p:tag name="KSO_WM_TAG_VERSION" val="1.0"/>
  <p:tag name="KSO_WM_TEMPLATE_CATEGORY" val="custom"/>
  <p:tag name="KSO_WM_TEMPLATE_INDEX" val="160428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428"/>
  <p:tag name="KSO_WM_UNIT_CLEAR" val="1"/>
  <p:tag name="KSO_WM_UNIT_COMPATIBLE" val="0"/>
  <p:tag name="KSO_WM_UNIT_HIGHLIGHT" val="0"/>
  <p:tag name="KSO_WM_UNIT_ID" val="custom160428_2*f*1"/>
  <p:tag name="KSO_WM_UNIT_INDEX" val="1"/>
  <p:tag name="KSO_WM_UNIT_LAYERLEVEL" val="1"/>
  <p:tag name="KSO_WM_UNIT_PRESET_TEXT_INDEX" val="5"/>
  <p:tag name="KSO_WM_UNIT_PRESET_TEXT_LEN" val="232"/>
  <p:tag name="KSO_WM_UNIT_TYPE" val="f"/>
  <p:tag name="KSO_WM_UNIT_VALUE" val="145"/>
</p:tagLst>
</file>

<file path=ppt/tags/tag13.xml><?xml version="1.0" encoding="utf-8"?>
<p:tagLst xmlns:p="http://schemas.openxmlformats.org/presentationml/2006/main">
  <p:tag name="KSO_WM_BEAUTIFY_FLAG" val="#wm#"/>
  <p:tag name="KSO_WM_SLIDE_ID" val="custom160428_2"/>
  <p:tag name="KSO_WM_SLIDE_INDEX" val="2"/>
  <p:tag name="KSO_WM_SLIDE_ITEM_CNT" val="1"/>
  <p:tag name="KSO_WM_SLIDE_LAYOUT" val="a_f"/>
  <p:tag name="KSO_WM_SLIDE_LAYOUT_CNT" val="1_1"/>
  <p:tag name="KSO_WM_SLIDE_POSITION" val="66*118"/>
  <p:tag name="KSO_WM_SLIDE_SIZE" val="828*273"/>
  <p:tag name="KSO_WM_SLIDE_TYPE" val="text"/>
  <p:tag name="KSO_WM_TAG_VERSION" val="1.0"/>
  <p:tag name="KSO_WM_TEMPLATE_CATEGORY" val="custom"/>
  <p:tag name="KSO_WM_TEMPLATE_INDEX" val="160428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428"/>
  <p:tag name="KSO_WM_UNIT_CLEAR" val="1"/>
  <p:tag name="KSO_WM_UNIT_COMPATIBLE" val="0"/>
  <p:tag name="KSO_WM_UNIT_HIGHLIGHT" val="0"/>
  <p:tag name="KSO_WM_UNIT_ID" val="custom160428_2*f*1"/>
  <p:tag name="KSO_WM_UNIT_INDEX" val="1"/>
  <p:tag name="KSO_WM_UNIT_LAYERLEVEL" val="1"/>
  <p:tag name="KSO_WM_UNIT_PRESET_TEXT_INDEX" val="5"/>
  <p:tag name="KSO_WM_UNIT_PRESET_TEXT_LEN" val="232"/>
  <p:tag name="KSO_WM_UNIT_TYPE" val="f"/>
  <p:tag name="KSO_WM_UNIT_VALUE" val="145"/>
</p:tagLst>
</file>

<file path=ppt/tags/tag15.xml><?xml version="1.0" encoding="utf-8"?>
<p:tagLst xmlns:p="http://schemas.openxmlformats.org/presentationml/2006/main">
  <p:tag name="KSO_WM_BEAUTIFY_FLAG" val="#wm#"/>
  <p:tag name="KSO_WM_SLIDE_ID" val="custom160428_2"/>
  <p:tag name="KSO_WM_SLIDE_INDEX" val="2"/>
  <p:tag name="KSO_WM_SLIDE_ITEM_CNT" val="1"/>
  <p:tag name="KSO_WM_SLIDE_LAYOUT" val="a_f"/>
  <p:tag name="KSO_WM_SLIDE_LAYOUT_CNT" val="1_1"/>
  <p:tag name="KSO_WM_SLIDE_POSITION" val="66*118"/>
  <p:tag name="KSO_WM_SLIDE_SIZE" val="828*273"/>
  <p:tag name="KSO_WM_SLIDE_TYPE" val="text"/>
  <p:tag name="KSO_WM_TAG_VERSION" val="1.0"/>
  <p:tag name="KSO_WM_TEMPLATE_CATEGORY" val="custom"/>
  <p:tag name="KSO_WM_TEMPLATE_INDEX" val="160428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428"/>
  <p:tag name="KSO_WM_UNIT_CLEAR" val="1"/>
  <p:tag name="KSO_WM_UNIT_COMPATIBLE" val="0"/>
  <p:tag name="KSO_WM_UNIT_HIGHLIGHT" val="0"/>
  <p:tag name="KSO_WM_UNIT_ID" val="custom160428_2*f*1"/>
  <p:tag name="KSO_WM_UNIT_INDEX" val="1"/>
  <p:tag name="KSO_WM_UNIT_LAYERLEVEL" val="1"/>
  <p:tag name="KSO_WM_UNIT_PRESET_TEXT_INDEX" val="5"/>
  <p:tag name="KSO_WM_UNIT_PRESET_TEXT_LEN" val="232"/>
  <p:tag name="KSO_WM_UNIT_TYPE" val="f"/>
  <p:tag name="KSO_WM_UNIT_VALUE" val="145"/>
</p:tagLst>
</file>

<file path=ppt/tags/tag17.xml><?xml version="1.0" encoding="utf-8"?>
<p:tagLst xmlns:p="http://schemas.openxmlformats.org/presentationml/2006/main">
  <p:tag name="KSO_WM_BEAUTIFY_FLAG" val="#wm#"/>
  <p:tag name="KSO_WM_SLIDE_ID" val="custom160428_2"/>
  <p:tag name="KSO_WM_SLIDE_INDEX" val="2"/>
  <p:tag name="KSO_WM_SLIDE_ITEM_CNT" val="1"/>
  <p:tag name="KSO_WM_SLIDE_LAYOUT" val="a_f"/>
  <p:tag name="KSO_WM_SLIDE_LAYOUT_CNT" val="1_1"/>
  <p:tag name="KSO_WM_SLIDE_POSITION" val="66*118"/>
  <p:tag name="KSO_WM_SLIDE_SIZE" val="828*273"/>
  <p:tag name="KSO_WM_SLIDE_TYPE" val="text"/>
  <p:tag name="KSO_WM_TAG_VERSION" val="1.0"/>
  <p:tag name="KSO_WM_TEMPLATE_CATEGORY" val="custom"/>
  <p:tag name="KSO_WM_TEMPLATE_INDEX" val="160428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428"/>
  <p:tag name="KSO_WM_UNIT_CLEAR" val="1"/>
  <p:tag name="KSO_WM_UNIT_COMPATIBLE" val="0"/>
  <p:tag name="KSO_WM_UNIT_HIGHLIGHT" val="0"/>
  <p:tag name="KSO_WM_UNIT_ID" val="custom160428_2*f*1"/>
  <p:tag name="KSO_WM_UNIT_INDEX" val="1"/>
  <p:tag name="KSO_WM_UNIT_LAYERLEVEL" val="1"/>
  <p:tag name="KSO_WM_UNIT_PRESET_TEXT_INDEX" val="5"/>
  <p:tag name="KSO_WM_UNIT_PRESET_TEXT_LEN" val="232"/>
  <p:tag name="KSO_WM_UNIT_TYPE" val="f"/>
  <p:tag name="KSO_WM_UNIT_VALUE" val="145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428"/>
  <p:tag name="KSO_WM_UNIT_CLEAR" val="1"/>
  <p:tag name="KSO_WM_UNIT_COMPATIBLE" val="0"/>
  <p:tag name="KSO_WM_UNIT_HIGHLIGHT" val="0"/>
  <p:tag name="KSO_WM_UNIT_ID" val="custom160428_2*f*1"/>
  <p:tag name="KSO_WM_UNIT_INDEX" val="1"/>
  <p:tag name="KSO_WM_UNIT_LAYERLEVEL" val="1"/>
  <p:tag name="KSO_WM_UNIT_PRESET_TEXT_INDEX" val="5"/>
  <p:tag name="KSO_WM_UNIT_PRESET_TEXT_LEN" val="232"/>
  <p:tag name="KSO_WM_UNIT_TYPE" val="f"/>
  <p:tag name="KSO_WM_UNIT_VALUE" val="145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28"/>
</p:tagLst>
</file>

<file path=ppt/tags/tag20.xml><?xml version="1.0" encoding="utf-8"?>
<p:tagLst xmlns:p="http://schemas.openxmlformats.org/presentationml/2006/main">
  <p:tag name="KSO_WM_BEAUTIFY_FLAG" val="#wm#"/>
  <p:tag name="KSO_WM_SLIDE_ID" val="custom160428_2"/>
  <p:tag name="KSO_WM_SLIDE_INDEX" val="2"/>
  <p:tag name="KSO_WM_SLIDE_ITEM_CNT" val="1"/>
  <p:tag name="KSO_WM_SLIDE_LAYOUT" val="a_f"/>
  <p:tag name="KSO_WM_SLIDE_LAYOUT_CNT" val="1_1"/>
  <p:tag name="KSO_WM_SLIDE_POSITION" val="66*118"/>
  <p:tag name="KSO_WM_SLIDE_SIZE" val="828*273"/>
  <p:tag name="KSO_WM_SLIDE_TYPE" val="text"/>
  <p:tag name="KSO_WM_TAG_VERSION" val="1.0"/>
  <p:tag name="KSO_WM_TEMPLATE_CATEGORY" val="custom"/>
  <p:tag name="KSO_WM_TEMPLATE_INDEX" val="160428"/>
</p:tagLst>
</file>

<file path=ppt/tags/tag2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GI0ZGYxYWYyYjA4NWMxNGNmNzBkZTUyMDIxMzdmNzAifQ=="/>
</p:tagLst>
</file>

<file path=ppt/tags/tag3.xml><?xml version="1.0" encoding="utf-8"?>
<p:tagLst xmlns:p="http://schemas.openxmlformats.org/presentationml/2006/main">
  <p:tag name="KSO_WM_BEAUTIFY_FLAG" val="#wm#"/>
  <p:tag name="KSO_WM_SLIDE_ID" val="custom160428_2"/>
  <p:tag name="KSO_WM_SLIDE_INDEX" val="2"/>
  <p:tag name="KSO_WM_SLIDE_ITEM_CNT" val="1"/>
  <p:tag name="KSO_WM_SLIDE_LAYOUT" val="a_f"/>
  <p:tag name="KSO_WM_SLIDE_LAYOUT_CNT" val="1_1"/>
  <p:tag name="KSO_WM_SLIDE_POSITION" val="66*118"/>
  <p:tag name="KSO_WM_SLIDE_SIZE" val="828*273"/>
  <p:tag name="KSO_WM_SLIDE_TYPE" val="text"/>
  <p:tag name="KSO_WM_TAG_VERSION" val="1.0"/>
  <p:tag name="KSO_WM_TEMPLATE_CATEGORY" val="custom"/>
  <p:tag name="KSO_WM_TEMPLATE_INDEX" val="160428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428"/>
  <p:tag name="KSO_WM_UNIT_CLEAR" val="1"/>
  <p:tag name="KSO_WM_UNIT_COMPATIBLE" val="0"/>
  <p:tag name="KSO_WM_UNIT_HIGHLIGHT" val="0"/>
  <p:tag name="KSO_WM_UNIT_ID" val="custom160428_2*f*1"/>
  <p:tag name="KSO_WM_UNIT_INDEX" val="1"/>
  <p:tag name="KSO_WM_UNIT_LAYERLEVEL" val="1"/>
  <p:tag name="KSO_WM_UNIT_PRESET_TEXT_INDEX" val="5"/>
  <p:tag name="KSO_WM_UNIT_PRESET_TEXT_LEN" val="232"/>
  <p:tag name="KSO_WM_UNIT_TYPE" val="f"/>
  <p:tag name="KSO_WM_UNIT_VALUE" val="145"/>
</p:tagLst>
</file>

<file path=ppt/tags/tag5.xml><?xml version="1.0" encoding="utf-8"?>
<p:tagLst xmlns:p="http://schemas.openxmlformats.org/presentationml/2006/main">
  <p:tag name="KSO_WM_BEAUTIFY_FLAG" val="#wm#"/>
  <p:tag name="KSO_WM_SLIDE_ID" val="custom160428_2"/>
  <p:tag name="KSO_WM_SLIDE_INDEX" val="2"/>
  <p:tag name="KSO_WM_SLIDE_ITEM_CNT" val="1"/>
  <p:tag name="KSO_WM_SLIDE_LAYOUT" val="a_f"/>
  <p:tag name="KSO_WM_SLIDE_LAYOUT_CNT" val="1_1"/>
  <p:tag name="KSO_WM_SLIDE_POSITION" val="66*118"/>
  <p:tag name="KSO_WM_SLIDE_SIZE" val="828*273"/>
  <p:tag name="KSO_WM_SLIDE_TYPE" val="text"/>
  <p:tag name="KSO_WM_TAG_VERSION" val="1.0"/>
  <p:tag name="KSO_WM_TEMPLATE_CATEGORY" val="custom"/>
  <p:tag name="KSO_WM_TEMPLATE_INDEX" val="160428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428"/>
  <p:tag name="KSO_WM_UNIT_CLEAR" val="1"/>
  <p:tag name="KSO_WM_UNIT_COMPATIBLE" val="0"/>
  <p:tag name="KSO_WM_UNIT_HIGHLIGHT" val="0"/>
  <p:tag name="KSO_WM_UNIT_ID" val="custom160428_2*f*1"/>
  <p:tag name="KSO_WM_UNIT_INDEX" val="1"/>
  <p:tag name="KSO_WM_UNIT_LAYERLEVEL" val="1"/>
  <p:tag name="KSO_WM_UNIT_PRESET_TEXT_INDEX" val="5"/>
  <p:tag name="KSO_WM_UNIT_PRESET_TEXT_LEN" val="232"/>
  <p:tag name="KSO_WM_UNIT_TYPE" val="f"/>
  <p:tag name="KSO_WM_UNIT_VALUE" val="145"/>
</p:tagLst>
</file>

<file path=ppt/tags/tag7.xml><?xml version="1.0" encoding="utf-8"?>
<p:tagLst xmlns:p="http://schemas.openxmlformats.org/presentationml/2006/main">
  <p:tag name="KSO_WM_BEAUTIFY_FLAG" val="#wm#"/>
  <p:tag name="KSO_WM_SLIDE_ID" val="custom160428_2"/>
  <p:tag name="KSO_WM_SLIDE_INDEX" val="2"/>
  <p:tag name="KSO_WM_SLIDE_ITEM_CNT" val="1"/>
  <p:tag name="KSO_WM_SLIDE_LAYOUT" val="a_f"/>
  <p:tag name="KSO_WM_SLIDE_LAYOUT_CNT" val="1_1"/>
  <p:tag name="KSO_WM_SLIDE_POSITION" val="66*118"/>
  <p:tag name="KSO_WM_SLIDE_SIZE" val="828*273"/>
  <p:tag name="KSO_WM_SLIDE_TYPE" val="text"/>
  <p:tag name="KSO_WM_TAG_VERSION" val="1.0"/>
  <p:tag name="KSO_WM_TEMPLATE_CATEGORY" val="custom"/>
  <p:tag name="KSO_WM_TEMPLATE_INDEX" val="160428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160428"/>
  <p:tag name="KSO_WM_UNIT_CLEAR" val="1"/>
  <p:tag name="KSO_WM_UNIT_COMPATIBLE" val="0"/>
  <p:tag name="KSO_WM_UNIT_HIGHLIGHT" val="0"/>
  <p:tag name="KSO_WM_UNIT_ID" val="custom160428_2*f*1"/>
  <p:tag name="KSO_WM_UNIT_INDEX" val="1"/>
  <p:tag name="KSO_WM_UNIT_LAYERLEVEL" val="1"/>
  <p:tag name="KSO_WM_UNIT_PRESET_TEXT_INDEX" val="5"/>
  <p:tag name="KSO_WM_UNIT_PRESET_TEXT_LEN" val="232"/>
  <p:tag name="KSO_WM_UNIT_TYPE" val="f"/>
  <p:tag name="KSO_WM_UNIT_VALUE" val="145"/>
</p:tagLst>
</file>

<file path=ppt/tags/tag9.xml><?xml version="1.0" encoding="utf-8"?>
<p:tagLst xmlns:p="http://schemas.openxmlformats.org/presentationml/2006/main">
  <p:tag name="KSO_WM_BEAUTIFY_FLAG" val="#wm#"/>
  <p:tag name="KSO_WM_SLIDE_ID" val="custom160428_2"/>
  <p:tag name="KSO_WM_SLIDE_INDEX" val="2"/>
  <p:tag name="KSO_WM_SLIDE_ITEM_CNT" val="1"/>
  <p:tag name="KSO_WM_SLIDE_LAYOUT" val="a_f"/>
  <p:tag name="KSO_WM_SLIDE_LAYOUT_CNT" val="1_1"/>
  <p:tag name="KSO_WM_SLIDE_POSITION" val="66*118"/>
  <p:tag name="KSO_WM_SLIDE_SIZE" val="828*273"/>
  <p:tag name="KSO_WM_SLIDE_TYPE" val="text"/>
  <p:tag name="KSO_WM_TAG_VERSION" val="1.0"/>
  <p:tag name="KSO_WM_TEMPLATE_CATEGORY" val="custom"/>
  <p:tag name="KSO_WM_TEMPLATE_INDEX" val="160428"/>
</p:tagLst>
</file>

<file path=ppt/theme/theme1.xml><?xml version="1.0" encoding="utf-8"?>
<a:theme xmlns:a="http://schemas.openxmlformats.org/drawingml/2006/main" name="1_A000120140530A99PPBG">
  <a:themeElements>
    <a:clrScheme name="141">
      <a:dk1>
        <a:srgbClr val="5F5F5F"/>
      </a:dk1>
      <a:lt1>
        <a:sysClr val="window" lastClr="FFFFFF"/>
      </a:lt1>
      <a:dk2>
        <a:srgbClr val="5F5F5F"/>
      </a:dk2>
      <a:lt2>
        <a:srgbClr val="FFFFFF"/>
      </a:lt2>
      <a:accent1>
        <a:srgbClr val="87A452"/>
      </a:accent1>
      <a:accent2>
        <a:srgbClr val="58B898"/>
      </a:accent2>
      <a:accent3>
        <a:srgbClr val="489698"/>
      </a:accent3>
      <a:accent4>
        <a:srgbClr val="C2C25E"/>
      </a:accent4>
      <a:accent5>
        <a:srgbClr val="C00000"/>
      </a:accent5>
      <a:accent6>
        <a:srgbClr val="FFC000"/>
      </a:accent6>
      <a:hlink>
        <a:srgbClr val="00B0F0"/>
      </a:hlink>
      <a:folHlink>
        <a:srgbClr val="7F7F7F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9536</Words>
  <Application>WPS 演示</Application>
  <PresentationFormat>自定义</PresentationFormat>
  <Paragraphs>522</Paragraphs>
  <Slides>57</Slides>
  <Notes>60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73" baseType="lpstr">
      <vt:lpstr>Arial</vt:lpstr>
      <vt:lpstr>宋体</vt:lpstr>
      <vt:lpstr>Wingdings</vt:lpstr>
      <vt:lpstr>Arial</vt:lpstr>
      <vt:lpstr>黑体</vt:lpstr>
      <vt:lpstr>Wingdings 2</vt:lpstr>
      <vt:lpstr>微软雅黑</vt:lpstr>
      <vt:lpstr>Arial Unicode MS</vt:lpstr>
      <vt:lpstr>Calibri</vt:lpstr>
      <vt:lpstr>华文琥珀</vt:lpstr>
      <vt:lpstr>楷体_GB2312</vt:lpstr>
      <vt:lpstr>新宋体</vt:lpstr>
      <vt:lpstr>Times New Roman</vt:lpstr>
      <vt:lpstr>华文楷体</vt:lpstr>
      <vt:lpstr>隶书</vt:lpstr>
      <vt:lpstr>1_A000120140530A99PPBG</vt:lpstr>
      <vt:lpstr>PowerPoint 演示文稿</vt:lpstr>
      <vt:lpstr>PowerPoint 演示文稿</vt:lpstr>
      <vt:lpstr>PowerPoint 演示文稿</vt:lpstr>
      <vt:lpstr>PowerPoint 演示文稿</vt:lpstr>
      <vt:lpstr>一.抓好基本的六个环节</vt:lpstr>
      <vt:lpstr>(一)审题要精准 </vt:lpstr>
      <vt:lpstr>(一)审题要精准 </vt:lpstr>
      <vt:lpstr>(一)审题要精准 </vt:lpstr>
      <vt:lpstr>(一)审题要精准 </vt:lpstr>
      <vt:lpstr> </vt:lpstr>
      <vt:lpstr>       </vt:lpstr>
      <vt:lpstr>PowerPoint 演示文稿</vt:lpstr>
      <vt:lpstr>（三）选材要恰当 </vt:lpstr>
      <vt:lpstr>（三）选材要恰当 </vt:lpstr>
      <vt:lpstr>（三）选材要恰当 </vt:lpstr>
      <vt:lpstr>PowerPoint 演示文稿</vt:lpstr>
      <vt:lpstr>（三）选材要恰当 </vt:lpstr>
      <vt:lpstr>PowerPoint 演示文稿</vt:lpstr>
      <vt:lpstr>（三）选材要恰当 </vt:lpstr>
      <vt:lpstr>（四）布局要巧妙</vt:lpstr>
      <vt:lpstr>（四）布局要巧妙</vt:lpstr>
      <vt:lpstr>PowerPoint 演示文稿</vt:lpstr>
      <vt:lpstr>（四）布局要巧妙</vt:lpstr>
      <vt:lpstr>（四）布局要巧妙</vt:lpstr>
      <vt:lpstr>巧用修辞 展示文采</vt:lpstr>
      <vt:lpstr>（四）巧用修辞 展示文采</vt:lpstr>
      <vt:lpstr>（四）巧用修辞 展示文采</vt:lpstr>
      <vt:lpstr>（四）布局要巧妙</vt:lpstr>
      <vt:lpstr>PowerPoint 演示文稿</vt:lpstr>
      <vt:lpstr>（四）布局要巧妙</vt:lpstr>
      <vt:lpstr>（四）布局要巧妙</vt:lpstr>
      <vt:lpstr>（四）布局要巧妙</vt:lpstr>
      <vt:lpstr>（五）行文要顺畅</vt:lpstr>
      <vt:lpstr>PowerPoint 演示文稿</vt:lpstr>
      <vt:lpstr>（六）修改要仔细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飞翔鱼</cp:lastModifiedBy>
  <cp:revision>4</cp:revision>
  <cp:lastPrinted>2021-05-21T13:45:00Z</cp:lastPrinted>
  <dcterms:created xsi:type="dcterms:W3CDTF">2021-05-21T13:45:00Z</dcterms:created>
  <dcterms:modified xsi:type="dcterms:W3CDTF">2022-06-24T08:41:11Z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C94529D1CBE84FBCAA2075CB3FD4D083</vt:lpwstr>
  </property>
  <property fmtid="{D5CDD505-2E9C-101B-9397-08002B2CF9AE}" pid="7" name="KSOProductBuildVer">
    <vt:lpwstr>2052-11.1.0.11830</vt:lpwstr>
  </property>
</Properties>
</file>