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60" r:id="rId6"/>
    <p:sldId id="280" r:id="rId7"/>
    <p:sldId id="262" r:id="rId8"/>
    <p:sldId id="261" r:id="rId9"/>
    <p:sldId id="263" r:id="rId10"/>
    <p:sldId id="264" r:id="rId11"/>
    <p:sldId id="266" r:id="rId12"/>
    <p:sldId id="270" r:id="rId13"/>
    <p:sldId id="267" r:id="rId14"/>
    <p:sldId id="268" r:id="rId15"/>
    <p:sldId id="282" r:id="rId16"/>
    <p:sldId id="281" r:id="rId17"/>
    <p:sldId id="292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7.png"/><Relationship Id="rId3" Type="http://schemas.openxmlformats.org/officeDocument/2006/relationships/image" Target="../media/image10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image" Target="../media/image5.png"/><Relationship Id="rId7" Type="http://schemas.openxmlformats.org/officeDocument/2006/relationships/image" Target="../media/image4.png"/><Relationship Id="rId6" Type="http://schemas.openxmlformats.org/officeDocument/2006/relationships/image" Target="../media/image3.png"/><Relationship Id="rId5" Type="http://schemas.openxmlformats.org/officeDocument/2006/relationships/tags" Target="../tags/tag4.xml"/><Relationship Id="rId4" Type="http://schemas.openxmlformats.org/officeDocument/2006/relationships/image" Target="../media/image10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8.png"/><Relationship Id="rId10" Type="http://schemas.openxmlformats.org/officeDocument/2006/relationships/image" Target="../media/image7.png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p>
            <a:endParaRPr lang="zh-CN" altLang="en-US"/>
          </a:p>
        </p:txBody>
      </p:sp>
      <p:pic>
        <p:nvPicPr>
          <p:cNvPr id="4" name="图片 3" descr="C:/Users/Administrator/AppData/Local/Temp/picturecompress_20211030100137/output_1.pngoutput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0040000">
            <a:off x="986155" y="365125"/>
            <a:ext cx="4242435" cy="5942330"/>
          </a:xfrm>
          <a:prstGeom prst="roundRect">
            <a:avLst/>
          </a:prstGeom>
          <a:ln>
            <a:solidFill>
              <a:schemeClr val="accent1"/>
            </a:solidFill>
          </a:ln>
          <a:effectLst>
            <a:softEdge rad="31750"/>
          </a:effectLst>
        </p:spPr>
      </p:pic>
      <p:sp>
        <p:nvSpPr>
          <p:cNvPr id="5" name="矩形 4"/>
          <p:cNvSpPr/>
          <p:nvPr/>
        </p:nvSpPr>
        <p:spPr>
          <a:xfrm>
            <a:off x="3731895" y="428625"/>
            <a:ext cx="8191500" cy="60007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Revision of Module 3</a:t>
            </a:r>
            <a:endParaRPr lang="en-US" altLang="zh-CN" sz="7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altLang="zh-CN" sz="7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altLang="zh-CN" sz="7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r"/>
            <a:endParaRPr lang="zh-CN" altLang="zh-CN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r"/>
            <a:endParaRPr lang="zh-CN" altLang="zh-CN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r"/>
            <a:endParaRPr lang="zh-CN" altLang="zh-CN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r"/>
            <a:endParaRPr lang="zh-CN" altLang="zh-CN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CN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长海县獐子岛镇中心小学</a:t>
            </a:r>
            <a:endParaRPr lang="zh-CN" altLang="zh-CN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                </a:t>
            </a:r>
            <a:r>
              <a:rPr lang="zh-CN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石丹</a:t>
            </a:r>
            <a:endParaRPr lang="zh-CN" altLang="zh-CN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7225" y="1818005"/>
            <a:ext cx="10515600" cy="1325563"/>
          </a:xfrm>
        </p:spPr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 rot="20460000">
            <a:off x="239395" y="1819910"/>
            <a:ext cx="3994150" cy="2865755"/>
          </a:xfrm>
          <a:prstGeom prst="round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00000">
            <a:off x="2257425" y="2443480"/>
            <a:ext cx="4195445" cy="3056890"/>
          </a:xfrm>
          <a:prstGeom prst="round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160000">
            <a:off x="4486910" y="2383790"/>
            <a:ext cx="4639310" cy="3326765"/>
          </a:xfrm>
          <a:prstGeom prst="round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40000">
            <a:off x="7347585" y="2861310"/>
            <a:ext cx="4401820" cy="3186430"/>
          </a:xfrm>
          <a:prstGeom prst="roundRect">
            <a:avLst/>
          </a:prstGeom>
        </p:spPr>
      </p:pic>
      <p:sp>
        <p:nvSpPr>
          <p:cNvPr id="3" name="标题 1"/>
          <p:cNvSpPr>
            <a:spLocks noGrp="1"/>
          </p:cNvSpPr>
          <p:nvPr/>
        </p:nvSpPr>
        <p:spPr>
          <a:xfrm>
            <a:off x="953770" y="8064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/>
              <a:t>Let’s make a poster about Chinese festivals.</a:t>
            </a:r>
            <a:endParaRPr lang="en-US" altLang="zh-CN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098550" y="626745"/>
            <a:ext cx="65893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/>
              <a:t>My</a:t>
            </a:r>
            <a:r>
              <a:rPr lang="zh-CN" altLang="zh-CN" sz="2400" b="1"/>
              <a:t> </a:t>
            </a:r>
            <a:r>
              <a:rPr lang="en-US" altLang="zh-CN" sz="2400" b="1"/>
              <a:t>favourite festival is_______in China. People__________.And they______.They have a good time.</a:t>
            </a:r>
            <a:endParaRPr lang="en-US" altLang="zh-CN" sz="2400" b="1"/>
          </a:p>
        </p:txBody>
      </p:sp>
      <p:sp>
        <p:nvSpPr>
          <p:cNvPr id="5" name="文本框 4"/>
          <p:cNvSpPr txBox="1"/>
          <p:nvPr/>
        </p:nvSpPr>
        <p:spPr>
          <a:xfrm>
            <a:off x="1098550" y="2511425"/>
            <a:ext cx="66884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/>
              <a:t>________</a:t>
            </a:r>
            <a:r>
              <a:rPr lang="en-US" altLang="zh-CN" sz="2400" b="1"/>
              <a:t> festival is  a /an_____festival in China. People usually__________and_______.Then ______.It’s really fun.</a:t>
            </a:r>
            <a:endParaRPr lang="en-US" altLang="zh-CN" sz="2400" b="1"/>
          </a:p>
        </p:txBody>
      </p:sp>
      <p:sp>
        <p:nvSpPr>
          <p:cNvPr id="6" name="文本框 5"/>
          <p:cNvSpPr txBox="1"/>
          <p:nvPr/>
        </p:nvSpPr>
        <p:spPr>
          <a:xfrm>
            <a:off x="1225550" y="4535170"/>
            <a:ext cx="666877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/>
              <a:t>_________</a:t>
            </a:r>
            <a:r>
              <a:rPr lang="en-US" altLang="zh-CN" sz="2400" b="1"/>
              <a:t> festival is in _______in China. We  __________.We______,too.What an interesting festival!</a:t>
            </a:r>
            <a:endParaRPr lang="en-US" altLang="zh-CN" sz="2400" b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45150" y="499110"/>
            <a:ext cx="6134100" cy="3819525"/>
          </a:xfrm>
          <a:prstGeom prst="round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p>
            <a:r>
              <a:rPr lang="zh-CN" altLang="en-US"/>
              <a:t>A Tranquil Night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Abed, I see a silver light,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I wonder if it's frost aground.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Looking up, I find the moon bright;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Bowing, in homesickness I'm drowned.</a:t>
            </a:r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8295" y="591185"/>
            <a:ext cx="10515600" cy="4082415"/>
          </a:xfrm>
        </p:spPr>
        <p:txBody>
          <a:bodyPr>
            <a:normAutofit/>
          </a:bodyPr>
          <a:p>
            <a:r>
              <a:rPr lang="en-US" altLang="zh-CN" sz="6000"/>
              <a:t>Learn young,learn fair.</a:t>
            </a:r>
            <a:br>
              <a:rPr lang="en-US" altLang="zh-CN"/>
            </a:br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</a:t>
            </a:r>
            <a:r>
              <a:rPr lang="zh-CN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为学趁年青，既学需学好</a:t>
            </a:r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</a:t>
            </a:r>
            <a:br>
              <a:rPr lang="en-US" altLang="zh-CN"/>
            </a:br>
            <a:r>
              <a:rPr lang="en-US" altLang="zh-CN" sz="6000"/>
              <a:t>Never too old to learn.</a:t>
            </a:r>
            <a:br>
              <a:rPr lang="en-US" altLang="zh-CN" sz="6000"/>
            </a:b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（活到老，学到老）</a:t>
            </a:r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41995" y="365125"/>
            <a:ext cx="3299460" cy="5982970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标题 1"/>
          <p:cNvSpPr>
            <a:spLocks noGrp="1"/>
          </p:cNvSpPr>
          <p:nvPr/>
        </p:nvSpPr>
        <p:spPr>
          <a:xfrm>
            <a:off x="630555" y="816610"/>
            <a:ext cx="10515600" cy="4130040"/>
          </a:xfrm>
          <a:prstGeom prst="rect">
            <a:avLst/>
          </a:prstGeom>
        </p:spPr>
        <p:txBody>
          <a:bodyPr vert="horz" lIns="91440" tIns="45720" rIns="91440" bIns="45720" rtlCol="0" anchor="ctr"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Homework</a:t>
            </a:r>
            <a:endParaRPr lang="en-US" altLang="zh-CN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zh-CN" altLang="zh-CN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必做：</a:t>
            </a:r>
            <a:endParaRPr lang="zh-CN" altLang="zh-CN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altLang="zh-CN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</a:t>
            </a:r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巩固单词短语功能句</a:t>
            </a:r>
            <a:endParaRPr lang="zh-C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altLang="zh-CN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</a:t>
            </a:r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整理节日思维导图</a:t>
            </a:r>
            <a:endParaRPr lang="zh-C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选做：</a:t>
            </a:r>
            <a:endParaRPr lang="zh-C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背诵默写小文</a:t>
            </a:r>
            <a:endParaRPr lang="zh-C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zh-C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/>
        </p:nvSpPr>
        <p:spPr>
          <a:xfrm>
            <a:off x="0" y="965835"/>
            <a:ext cx="11950700" cy="3237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/>
              <a:t>Test</a:t>
            </a:r>
            <a:endParaRPr lang="en-US" altLang="zh-CN"/>
          </a:p>
          <a:p>
            <a:r>
              <a:rPr lang="en-US" altLang="zh-CN"/>
              <a:t>1.Halloween is an autumn ________in the UK.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r>
              <a:rPr lang="en-US" altLang="zh-CN"/>
              <a:t>2.That _______(</a:t>
            </a:r>
            <a:r>
              <a:rPr lang="zh-CN" altLang="zh-CN" sz="2900"/>
              <a:t>夜晚</a:t>
            </a:r>
            <a:r>
              <a:rPr lang="en-US" altLang="zh-CN"/>
              <a:t>),children go to their ________houses and ask,”Trick or treat?”  _____</a:t>
            </a:r>
            <a:r>
              <a:rPr lang="zh-CN" altLang="en-US"/>
              <a:t>（</a:t>
            </a:r>
            <a:r>
              <a:rPr lang="zh-CN" altLang="en-US" sz="2900"/>
              <a:t>然后</a:t>
            </a:r>
            <a:r>
              <a:rPr lang="zh-CN" altLang="en-US"/>
              <a:t>）</a:t>
            </a:r>
            <a:r>
              <a:rPr lang="en-US" altLang="zh-CN"/>
              <a:t>their neighbours________them sweets.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3.People  give children _________eggs.</a:t>
            </a:r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0515" y="3075940"/>
            <a:ext cx="1712595" cy="1376045"/>
          </a:xfrm>
          <a:prstGeom prst="round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3110" y="3075940"/>
            <a:ext cx="1802765" cy="1292860"/>
          </a:xfrm>
          <a:prstGeom prst="round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rcRect l="-163" t="29051" r="22731" b="-2002"/>
          <a:stretch>
            <a:fillRect/>
          </a:stretch>
        </p:blipFill>
        <p:spPr>
          <a:xfrm>
            <a:off x="9358630" y="415925"/>
            <a:ext cx="2087245" cy="1560195"/>
          </a:xfrm>
          <a:prstGeom prst="round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524" t="762" r="-524" b="-762"/>
          <a:stretch>
            <a:fillRect/>
          </a:stretch>
        </p:blipFill>
        <p:spPr>
          <a:xfrm>
            <a:off x="4518660" y="4202430"/>
            <a:ext cx="1819275" cy="1333500"/>
          </a:xfrm>
          <a:prstGeom prst="round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71475" y="664210"/>
            <a:ext cx="5463540" cy="1882775"/>
          </a:xfrm>
        </p:spPr>
        <p:txBody>
          <a:bodyPr/>
          <a:p>
            <a:r>
              <a:rPr lang="zh-CN" altLang="en-US"/>
              <a:t>板书设计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635" y="95885"/>
            <a:ext cx="5377815" cy="6665595"/>
          </a:xfrm>
          <a:prstGeom prst="round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5640" y="365125"/>
            <a:ext cx="11100435" cy="1325880"/>
          </a:xfrm>
        </p:spPr>
        <p:txBody>
          <a:bodyPr>
            <a:normAutofit fontScale="90000"/>
          </a:bodyPr>
          <a:p>
            <a:r>
              <a:rPr lang="en-US" altLang="zh-CN"/>
              <a:t> Let’s talk about festivals with simple present tense(</a:t>
            </a:r>
            <a:r>
              <a:rPr lang="zh-CN" altLang="zh-CN" sz="3600"/>
              <a:t>用一般现在时谈论节日</a:t>
            </a:r>
            <a:r>
              <a:rPr lang="en-US" altLang="zh-CN"/>
              <a:t>)</a:t>
            </a:r>
            <a:endParaRPr lang="en-US" altLang="zh-CN"/>
          </a:p>
        </p:txBody>
      </p:sp>
      <p:pic>
        <p:nvPicPr>
          <p:cNvPr id="4" name="内容占位符 3" descr="C:/Users/Administrator/AppData/Local/Temp/picturecompress_20211030100122/output_1.pngoutput_1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90165" y="2122805"/>
            <a:ext cx="6094095" cy="3658870"/>
          </a:xfrm>
          <a:prstGeom prst="round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Look and divide(</a:t>
            </a:r>
            <a:r>
              <a:rPr lang="zh-CN" altLang="zh-CN" sz="2400"/>
              <a:t>看一看分一分</a:t>
            </a:r>
            <a:r>
              <a:rPr lang="en-US" altLang="zh-CN"/>
              <a:t>)</a:t>
            </a:r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742805" y="4322445"/>
            <a:ext cx="2305050" cy="1543050"/>
          </a:xfrm>
          <a:prstGeom prst="round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80" y="4227195"/>
            <a:ext cx="3914775" cy="1638300"/>
          </a:xfrm>
          <a:prstGeom prst="round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9495" y="1562735"/>
            <a:ext cx="3383280" cy="2051050"/>
          </a:xfrm>
          <a:prstGeom prst="round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2870" y="3955415"/>
            <a:ext cx="3049905" cy="2181860"/>
          </a:xfrm>
          <a:prstGeom prst="round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7225" y="1402715"/>
            <a:ext cx="2626360" cy="1915160"/>
          </a:xfrm>
          <a:prstGeom prst="round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7880" y="3955415"/>
            <a:ext cx="2574925" cy="2178050"/>
          </a:xfrm>
          <a:prstGeom prst="roundRect">
            <a:avLst/>
          </a:prstGeom>
        </p:spPr>
      </p:pic>
      <p:pic>
        <p:nvPicPr>
          <p:cNvPr id="13" name="内容占位符 12"/>
          <p:cNvPicPr>
            <a:picLocks noChangeAspect="1"/>
          </p:cNvPicPr>
          <p:nvPr>
            <p:ph idx="1"/>
          </p:nvPr>
        </p:nvPicPr>
        <p:blipFill>
          <a:blip r:embed="rId8"/>
          <a:srcRect l="134385" t="62170" r="-134385" b="-62170"/>
          <a:stretch>
            <a:fillRect/>
          </a:stretch>
        </p:blipFill>
        <p:spPr>
          <a:xfrm>
            <a:off x="4676140" y="2991485"/>
            <a:ext cx="2838450" cy="2019300"/>
          </a:xfrm>
          <a:prstGeom prst="round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/>
          <a:srcRect l="-22731" t="29051" r="22731" b="-29051"/>
          <a:stretch>
            <a:fillRect/>
          </a:stretch>
        </p:blipFill>
        <p:spPr>
          <a:xfrm>
            <a:off x="6508115" y="1612265"/>
            <a:ext cx="2952750" cy="2343150"/>
          </a:xfrm>
          <a:prstGeom prst="round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/>
          <a:srcRect l="-22731" t="29051" r="22731" b="-29051"/>
          <a:stretch>
            <a:fillRect/>
          </a:stretch>
        </p:blipFill>
        <p:spPr>
          <a:xfrm>
            <a:off x="491490" y="1691005"/>
            <a:ext cx="2695575" cy="2138680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Think and complete</a:t>
            </a:r>
            <a:endParaRPr lang="en-US" altLang="zh-CN"/>
          </a:p>
        </p:txBody>
      </p:sp>
      <p:graphicFrame>
        <p:nvGraphicFramePr>
          <p:cNvPr id="4" name="内容占位符 3"/>
          <p:cNvGraphicFramePr/>
          <p:nvPr>
            <p:ph idx="1"/>
            <p:custDataLst>
              <p:tags r:id="rId1"/>
            </p:custDataLst>
          </p:nvPr>
        </p:nvGraphicFramePr>
        <p:xfrm>
          <a:off x="838200" y="1825625"/>
          <a:ext cx="10716895" cy="4073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9090"/>
                <a:gridCol w="4193540"/>
                <a:gridCol w="4914265"/>
              </a:tblGrid>
              <a:tr h="814705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3600">
                          <a:solidFill>
                            <a:schemeClr val="tx1"/>
                          </a:solidFill>
                        </a:rPr>
                        <a:t>Halloween</a:t>
                      </a:r>
                      <a:endParaRPr lang="en-US" altLang="zh-CN" sz="360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4000" b="1">
                          <a:solidFill>
                            <a:schemeClr val="tx1"/>
                          </a:solidFill>
                        </a:rPr>
                        <a:t>Easter</a:t>
                      </a:r>
                      <a:endParaRPr lang="en-US" altLang="zh-CN" sz="4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81470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/>
                        <a:t>When </a:t>
                      </a:r>
                      <a:endParaRPr lang="en-US" altLang="zh-CN" sz="28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240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240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</a:tr>
              <a:tr h="81470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/>
                        <a:t>Where</a:t>
                      </a:r>
                      <a:endParaRPr lang="en-US" altLang="zh-CN" sz="28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2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2400"/>
                    </a:p>
                  </a:txBody>
                  <a:tcPr>
                    <a:noFill/>
                  </a:tcPr>
                </a:tc>
              </a:tr>
              <a:tr h="81470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/>
                        <a:t>What</a:t>
                      </a:r>
                      <a:endParaRPr lang="en-US" altLang="zh-CN" sz="28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endParaRPr lang="en-US" altLang="zh-CN" sz="2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endParaRPr lang="en-US" altLang="zh-CN" sz="2400"/>
                    </a:p>
                  </a:txBody>
                  <a:tcPr>
                    <a:noFill/>
                  </a:tcPr>
                </a:tc>
              </a:tr>
              <a:tr h="81470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/>
                        <a:t>How</a:t>
                      </a:r>
                      <a:endParaRPr lang="en-US" altLang="zh-CN" sz="28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2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240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8" name="内容占位符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155" y="2685415"/>
            <a:ext cx="9010650" cy="319087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830" y="5946140"/>
            <a:ext cx="1141095" cy="868045"/>
          </a:xfrm>
          <a:prstGeom prst="round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rcRect l="-22731" t="29051" r="22731" b="-29051"/>
          <a:stretch>
            <a:fillRect/>
          </a:stretch>
        </p:blipFill>
        <p:spPr>
          <a:xfrm>
            <a:off x="128270" y="5969000"/>
            <a:ext cx="1373505" cy="1089660"/>
          </a:xfrm>
          <a:prstGeom prst="round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760980" y="5986780"/>
            <a:ext cx="1102360" cy="738505"/>
          </a:xfrm>
          <a:prstGeom prst="round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63340" y="6005195"/>
            <a:ext cx="1904365" cy="796925"/>
          </a:xfrm>
          <a:prstGeom prst="round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42760" y="5970905"/>
            <a:ext cx="1218565" cy="739140"/>
          </a:xfrm>
          <a:prstGeom prst="round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48320" y="5986780"/>
            <a:ext cx="1076325" cy="770255"/>
          </a:xfrm>
          <a:prstGeom prst="round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11640" y="5991860"/>
            <a:ext cx="1076960" cy="785495"/>
          </a:xfrm>
          <a:prstGeom prst="round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75595" y="5986780"/>
            <a:ext cx="902970" cy="763905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342765" y="299085"/>
            <a:ext cx="2133600" cy="1457960"/>
          </a:xfrm>
          <a:prstGeom prst="round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2680" y="299085"/>
            <a:ext cx="2139315" cy="1391920"/>
          </a:xfrm>
          <a:prstGeom prst="roundRect">
            <a:avLst/>
          </a:prstGeom>
        </p:spPr>
      </p:pic>
      <p:sp>
        <p:nvSpPr>
          <p:cNvPr id="7" name="标题 1"/>
          <p:cNvSpPr>
            <a:spLocks noGrp="1"/>
          </p:cNvSpPr>
          <p:nvPr/>
        </p:nvSpPr>
        <p:spPr>
          <a:xfrm>
            <a:off x="414655" y="7048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/>
              <a:t>Think and say</a:t>
            </a:r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45" y="1757045"/>
            <a:ext cx="11892280" cy="48355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2235" y="110490"/>
            <a:ext cx="10515600" cy="1325563"/>
          </a:xfrm>
        </p:spPr>
        <p:txBody>
          <a:bodyPr/>
          <a:p>
            <a:r>
              <a:rPr lang="en-US" altLang="zh-CN"/>
              <a:t>Watch and count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0500" y="1253490"/>
            <a:ext cx="10515600" cy="5165090"/>
          </a:xfrm>
        </p:spPr>
        <p:txBody>
          <a:bodyPr>
            <a:normAutofit fontScale="90000" lnSpcReduction="20000"/>
          </a:bodyPr>
          <a:p>
            <a:r>
              <a:rPr lang="en-US" altLang="zh-CN" sz="4000"/>
              <a:t>How many festivals are there in this video?</a:t>
            </a:r>
            <a:endParaRPr lang="en-US" altLang="zh-CN" sz="4000"/>
          </a:p>
          <a:p>
            <a:endParaRPr lang="en-US" altLang="zh-CN" sz="3200">
              <a:sym typeface="+mn-ea"/>
            </a:endParaRPr>
          </a:p>
          <a:p>
            <a:endParaRPr lang="en-US" altLang="zh-CN" sz="3200">
              <a:sym typeface="+mn-ea"/>
            </a:endParaRPr>
          </a:p>
          <a:p>
            <a:endParaRPr lang="en-US" altLang="zh-CN" sz="3200">
              <a:sym typeface="+mn-ea"/>
            </a:endParaRPr>
          </a:p>
          <a:p>
            <a:endParaRPr lang="en-US" altLang="zh-CN" sz="3200">
              <a:sym typeface="+mn-ea"/>
            </a:endParaRPr>
          </a:p>
          <a:p>
            <a:r>
              <a:rPr lang="en-US" altLang="zh-CN" sz="3200">
                <a:sym typeface="+mn-ea"/>
              </a:rPr>
              <a:t>The Rosewell UFO Festival </a:t>
            </a:r>
            <a:r>
              <a:rPr lang="zh-CN" altLang="en-US" sz="3200">
                <a:sym typeface="+mn-ea"/>
              </a:rPr>
              <a:t>（</a:t>
            </a:r>
            <a:r>
              <a:rPr lang="zh-CN" altLang="zh-CN" sz="3200">
                <a:solidFill>
                  <a:srgbClr val="FF0000"/>
                </a:solidFill>
                <a:sym typeface="+mn-ea"/>
              </a:rPr>
              <a:t>罗斯威尔</a:t>
            </a:r>
            <a:r>
              <a:rPr lang="en-US" altLang="zh-CN" sz="3200">
                <a:solidFill>
                  <a:srgbClr val="FF0000"/>
                </a:solidFill>
                <a:sym typeface="+mn-ea"/>
              </a:rPr>
              <a:t>UFO</a:t>
            </a:r>
            <a:r>
              <a:rPr lang="zh-CN" altLang="en-US" sz="3200">
                <a:solidFill>
                  <a:srgbClr val="FF0000"/>
                </a:solidFill>
                <a:sym typeface="+mn-ea"/>
              </a:rPr>
              <a:t>节</a:t>
            </a:r>
            <a:r>
              <a:rPr lang="en-US" altLang="zh-CN" sz="3200">
                <a:solidFill>
                  <a:srgbClr val="FF0000"/>
                </a:solidFill>
                <a:sym typeface="+mn-ea"/>
              </a:rPr>
              <a:t>--</a:t>
            </a:r>
            <a:r>
              <a:rPr lang="zh-CN" altLang="en-US" sz="3200">
                <a:solidFill>
                  <a:srgbClr val="FF0000"/>
                </a:solidFill>
                <a:sym typeface="+mn-ea"/>
              </a:rPr>
              <a:t>美国</a:t>
            </a:r>
            <a:r>
              <a:rPr lang="zh-CN" altLang="en-US" sz="3200">
                <a:sym typeface="+mn-ea"/>
              </a:rPr>
              <a:t>）</a:t>
            </a:r>
            <a:endParaRPr lang="zh-CN" altLang="en-US" sz="3200">
              <a:sym typeface="+mn-ea"/>
            </a:endParaRPr>
          </a:p>
          <a:p>
            <a:r>
              <a:rPr lang="en-US" altLang="zh-CN" sz="3200">
                <a:sym typeface="+mn-ea"/>
              </a:rPr>
              <a:t>The</a:t>
            </a:r>
            <a:r>
              <a:rPr lang="zh-CN" altLang="zh-CN" sz="3200">
                <a:sym typeface="+mn-ea"/>
              </a:rPr>
              <a:t> </a:t>
            </a:r>
            <a:r>
              <a:rPr lang="en-US" altLang="zh-CN" sz="3200">
                <a:sym typeface="+mn-ea"/>
              </a:rPr>
              <a:t>La Tomatina Festival(</a:t>
            </a:r>
            <a:r>
              <a:rPr lang="zh-CN" altLang="zh-CN" sz="3200">
                <a:solidFill>
                  <a:srgbClr val="FF0000"/>
                </a:solidFill>
                <a:sym typeface="+mn-ea"/>
              </a:rPr>
              <a:t>番茄狂欢节</a:t>
            </a:r>
            <a:r>
              <a:rPr lang="en-US" altLang="zh-CN" sz="3200">
                <a:solidFill>
                  <a:srgbClr val="FF0000"/>
                </a:solidFill>
                <a:sym typeface="+mn-ea"/>
              </a:rPr>
              <a:t>--</a:t>
            </a:r>
            <a:r>
              <a:rPr lang="zh-CN" altLang="en-US" sz="3200">
                <a:solidFill>
                  <a:srgbClr val="FF0000"/>
                </a:solidFill>
                <a:sym typeface="+mn-ea"/>
              </a:rPr>
              <a:t>西班牙</a:t>
            </a:r>
            <a:r>
              <a:rPr lang="en-US" altLang="zh-CN" sz="3200">
                <a:sym typeface="+mn-ea"/>
              </a:rPr>
              <a:t>)</a:t>
            </a:r>
            <a:endParaRPr lang="en-US" altLang="zh-CN" sz="3200">
              <a:sym typeface="+mn-ea"/>
            </a:endParaRPr>
          </a:p>
          <a:p>
            <a:r>
              <a:rPr lang="en-US" altLang="zh-CN" sz="3200">
                <a:sym typeface="+mn-ea"/>
              </a:rPr>
              <a:t>The Watermelon Festival </a:t>
            </a:r>
            <a:r>
              <a:rPr lang="en-US" altLang="zh-CN" sz="3200">
                <a:sym typeface="+mn-ea"/>
              </a:rPr>
              <a:t>(</a:t>
            </a:r>
            <a:r>
              <a:rPr lang="zh-CN" altLang="en-US" sz="3200">
                <a:solidFill>
                  <a:srgbClr val="FF0000"/>
                </a:solidFill>
                <a:sym typeface="+mn-ea"/>
              </a:rPr>
              <a:t>西瓜节</a:t>
            </a:r>
            <a:r>
              <a:rPr lang="en-US" altLang="zh-CN" sz="3200">
                <a:solidFill>
                  <a:srgbClr val="FF0000"/>
                </a:solidFill>
                <a:sym typeface="+mn-ea"/>
              </a:rPr>
              <a:t>--</a:t>
            </a:r>
            <a:r>
              <a:rPr lang="zh-CN" altLang="en-US" sz="3200">
                <a:solidFill>
                  <a:srgbClr val="FF0000"/>
                </a:solidFill>
                <a:sym typeface="+mn-ea"/>
              </a:rPr>
              <a:t>澳大利亚</a:t>
            </a:r>
            <a:r>
              <a:rPr lang="en-US" altLang="zh-CN" sz="3200">
                <a:sym typeface="+mn-ea"/>
              </a:rPr>
              <a:t>)</a:t>
            </a:r>
            <a:endParaRPr lang="en-US" altLang="zh-CN" sz="3200">
              <a:sym typeface="+mn-ea"/>
            </a:endParaRPr>
          </a:p>
          <a:p>
            <a:r>
              <a:rPr lang="en-US" altLang="zh-CN" sz="3200">
                <a:sym typeface="+mn-ea"/>
              </a:rPr>
              <a:t>The Sapporo Snow Festival </a:t>
            </a:r>
            <a:r>
              <a:rPr lang="zh-CN" altLang="en-US" sz="3200">
                <a:sym typeface="+mn-ea"/>
              </a:rPr>
              <a:t>（</a:t>
            </a:r>
            <a:r>
              <a:rPr lang="zh-CN" altLang="en-US" sz="3200">
                <a:solidFill>
                  <a:srgbClr val="FF0000"/>
                </a:solidFill>
                <a:sym typeface="+mn-ea"/>
              </a:rPr>
              <a:t>札幌冰雪节</a:t>
            </a:r>
            <a:r>
              <a:rPr lang="en-US" altLang="zh-CN" sz="3200">
                <a:solidFill>
                  <a:srgbClr val="FF0000"/>
                </a:solidFill>
                <a:sym typeface="+mn-ea"/>
              </a:rPr>
              <a:t>--</a:t>
            </a:r>
            <a:r>
              <a:rPr lang="zh-CN" altLang="en-US" sz="3200">
                <a:solidFill>
                  <a:srgbClr val="FF0000"/>
                </a:solidFill>
                <a:sym typeface="+mn-ea"/>
              </a:rPr>
              <a:t>日本</a:t>
            </a:r>
            <a:r>
              <a:rPr lang="zh-CN" altLang="en-US" sz="3200">
                <a:sym typeface="+mn-ea"/>
              </a:rPr>
              <a:t>）</a:t>
            </a:r>
            <a:endParaRPr lang="zh-CN" altLang="en-US" sz="3200">
              <a:sym typeface="+mn-ea"/>
            </a:endParaRPr>
          </a:p>
          <a:p>
            <a:r>
              <a:rPr lang="en-US" altLang="zh-CN" sz="3200">
                <a:sym typeface="+mn-ea"/>
              </a:rPr>
              <a:t>The Brazil Carnival</a:t>
            </a:r>
            <a:r>
              <a:rPr lang="zh-CN" altLang="en-US" sz="3200">
                <a:sym typeface="+mn-ea"/>
              </a:rPr>
              <a:t>（</a:t>
            </a:r>
            <a:r>
              <a:rPr lang="zh-CN" altLang="en-US" sz="3200">
                <a:solidFill>
                  <a:srgbClr val="FF0000"/>
                </a:solidFill>
                <a:sym typeface="+mn-ea"/>
              </a:rPr>
              <a:t>巴西狂欢节</a:t>
            </a:r>
            <a:r>
              <a:rPr lang="zh-CN" altLang="en-US" sz="3200">
                <a:sym typeface="+mn-ea"/>
              </a:rPr>
              <a:t>）</a:t>
            </a:r>
            <a:endParaRPr lang="zh-CN" altLang="en-US" sz="3200">
              <a:sym typeface="+mn-ea"/>
            </a:endParaRPr>
          </a:p>
          <a:p>
            <a:r>
              <a:rPr lang="en-US" altLang="zh-CN" sz="3200">
                <a:sym typeface="+mn-ea"/>
              </a:rPr>
              <a:t>The</a:t>
            </a:r>
            <a:r>
              <a:rPr lang="zh-CN" altLang="zh-CN" sz="3200">
                <a:sym typeface="+mn-ea"/>
              </a:rPr>
              <a:t> </a:t>
            </a:r>
            <a:r>
              <a:rPr lang="en-US" altLang="zh-CN" sz="3200">
                <a:sym typeface="+mn-ea"/>
              </a:rPr>
              <a:t>Water Splashing Festival of Dai people(</a:t>
            </a:r>
            <a:r>
              <a:rPr lang="zh-CN" altLang="zh-CN" sz="3200">
                <a:solidFill>
                  <a:srgbClr val="FF0000"/>
                </a:solidFill>
                <a:sym typeface="+mn-ea"/>
              </a:rPr>
              <a:t>傣族泼水节</a:t>
            </a:r>
            <a:r>
              <a:rPr lang="en-US" altLang="zh-CN" sz="3200">
                <a:sym typeface="+mn-ea"/>
              </a:rPr>
              <a:t>)</a:t>
            </a:r>
            <a:endParaRPr lang="zh-CN" altLang="en-US" sz="3200">
              <a:sym typeface="+mn-ea"/>
            </a:endParaRPr>
          </a:p>
          <a:p>
            <a:endParaRPr lang="zh-CN" altLang="en-US" sz="3200">
              <a:sym typeface="+mn-ea"/>
            </a:endParaRPr>
          </a:p>
          <a:p>
            <a:endParaRPr lang="zh-CN" altLang="en-US" sz="3200"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8455" y="662305"/>
            <a:ext cx="6139815" cy="2586355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7" name="图片 16"/>
          <p:cNvPicPr>
            <a:picLocks noChangeAspect="1"/>
          </p:cNvPicPr>
          <p:nvPr/>
        </p:nvPicPr>
        <p:blipFill>
          <a:blip r:embed="rId1">
            <a:lum bright="6000" contrast="12000"/>
          </a:blip>
          <a:stretch>
            <a:fillRect/>
          </a:stretch>
        </p:blipFill>
        <p:spPr>
          <a:xfrm>
            <a:off x="162560" y="1374140"/>
            <a:ext cx="6172200" cy="4152900"/>
          </a:xfrm>
          <a:prstGeom prst="round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6870065" y="357505"/>
            <a:ext cx="49244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A. The Rosewell UFO Festival </a:t>
            </a:r>
            <a:r>
              <a:rPr lang="zh-CN" altLang="en-US"/>
              <a:t>（</a:t>
            </a:r>
            <a:r>
              <a:rPr lang="zh-CN" altLang="zh-CN" sz="1400">
                <a:solidFill>
                  <a:srgbClr val="FF0000"/>
                </a:solidFill>
              </a:rPr>
              <a:t>罗斯威尔</a:t>
            </a:r>
            <a:r>
              <a:rPr lang="en-US" altLang="zh-CN" sz="1400">
                <a:solidFill>
                  <a:srgbClr val="FF0000"/>
                </a:solidFill>
              </a:rPr>
              <a:t>UFO</a:t>
            </a:r>
            <a:r>
              <a:rPr lang="zh-CN" altLang="en-US" sz="1400">
                <a:solidFill>
                  <a:srgbClr val="FF0000"/>
                </a:solidFill>
              </a:rPr>
              <a:t>节</a:t>
            </a:r>
            <a:r>
              <a:rPr lang="zh-CN" altLang="en-US"/>
              <a:t>）</a:t>
            </a:r>
            <a:r>
              <a:rPr lang="en-US" altLang="zh-CN"/>
              <a:t>is in July(</a:t>
            </a:r>
            <a:r>
              <a:rPr lang="en-US" altLang="zh-CN">
                <a:solidFill>
                  <a:srgbClr val="FF0000"/>
                </a:solidFill>
              </a:rPr>
              <a:t>7</a:t>
            </a:r>
            <a:r>
              <a:rPr lang="zh-CN" altLang="zh-CN" sz="1600">
                <a:solidFill>
                  <a:srgbClr val="FF0000"/>
                </a:solidFill>
              </a:rPr>
              <a:t>月</a:t>
            </a:r>
            <a:r>
              <a:rPr lang="en-US" altLang="zh-CN"/>
              <a:t>).People walk on the streets with firends.They dress up as aliens</a:t>
            </a:r>
            <a:r>
              <a:rPr lang="zh-CN" altLang="en-US"/>
              <a:t>（</a:t>
            </a:r>
            <a:r>
              <a:rPr lang="zh-CN" altLang="en-US" sz="1400">
                <a:solidFill>
                  <a:srgbClr val="FF0000"/>
                </a:solidFill>
              </a:rPr>
              <a:t>外星人</a:t>
            </a:r>
            <a:r>
              <a:rPr lang="zh-CN" altLang="en-US"/>
              <a:t>）</a:t>
            </a:r>
            <a:r>
              <a:rPr lang="en-US" altLang="zh-CN"/>
              <a:t>.</a:t>
            </a:r>
            <a:endParaRPr lang="en-US" altLang="zh-CN"/>
          </a:p>
        </p:txBody>
      </p:sp>
      <p:sp>
        <p:nvSpPr>
          <p:cNvPr id="19" name="文本框 18"/>
          <p:cNvSpPr txBox="1"/>
          <p:nvPr/>
        </p:nvSpPr>
        <p:spPr>
          <a:xfrm>
            <a:off x="6870065" y="3098165"/>
            <a:ext cx="46462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C. The</a:t>
            </a:r>
            <a:r>
              <a:rPr lang="zh-CN" altLang="zh-CN"/>
              <a:t> </a:t>
            </a:r>
            <a:r>
              <a:rPr lang="en-US" altLang="zh-CN"/>
              <a:t>La Tomatina Festival(</a:t>
            </a:r>
            <a:r>
              <a:rPr lang="zh-CN" altLang="zh-CN" sz="1600">
                <a:solidFill>
                  <a:srgbClr val="FF0000"/>
                </a:solidFill>
              </a:rPr>
              <a:t>番茄狂欢节</a:t>
            </a:r>
            <a:r>
              <a:rPr lang="en-US" altLang="zh-CN"/>
              <a:t>) is on the last Wednesday of August(</a:t>
            </a:r>
            <a:r>
              <a:rPr lang="en-US" altLang="zh-CN">
                <a:solidFill>
                  <a:srgbClr val="FF0000"/>
                </a:solidFill>
              </a:rPr>
              <a:t>8</a:t>
            </a:r>
            <a:r>
              <a:rPr lang="zh-CN" altLang="zh-CN">
                <a:solidFill>
                  <a:srgbClr val="FF0000"/>
                </a:solidFill>
              </a:rPr>
              <a:t>月</a:t>
            </a:r>
            <a:r>
              <a:rPr lang="en-US" altLang="zh-CN"/>
              <a:t>).People go to the square</a:t>
            </a:r>
            <a:r>
              <a:rPr lang="zh-CN" altLang="en-US"/>
              <a:t>（</a:t>
            </a:r>
            <a:r>
              <a:rPr lang="zh-CN" altLang="en-US" sz="1600">
                <a:solidFill>
                  <a:srgbClr val="FF0000"/>
                </a:solidFill>
              </a:rPr>
              <a:t>广场</a:t>
            </a:r>
            <a:r>
              <a:rPr lang="zh-CN" altLang="en-US"/>
              <a:t>）</a:t>
            </a:r>
            <a:r>
              <a:rPr lang="en-US" altLang="zh-CN"/>
              <a:t> with friends.They throw</a:t>
            </a:r>
            <a:r>
              <a:rPr lang="zh-CN" altLang="en-US"/>
              <a:t>（</a:t>
            </a:r>
            <a:r>
              <a:rPr lang="zh-CN" altLang="en-US">
                <a:solidFill>
                  <a:srgbClr val="FF0000"/>
                </a:solidFill>
              </a:rPr>
              <a:t>扔</a:t>
            </a:r>
            <a:r>
              <a:rPr lang="zh-CN" altLang="en-US"/>
              <a:t>）</a:t>
            </a:r>
            <a:r>
              <a:rPr lang="en-US" altLang="zh-CN"/>
              <a:t> tomatoes at each other.</a:t>
            </a:r>
            <a:endParaRPr lang="en-US" altLang="zh-CN"/>
          </a:p>
        </p:txBody>
      </p:sp>
      <p:sp>
        <p:nvSpPr>
          <p:cNvPr id="20" name="文本框 19"/>
          <p:cNvSpPr txBox="1"/>
          <p:nvPr/>
        </p:nvSpPr>
        <p:spPr>
          <a:xfrm>
            <a:off x="6870065" y="1398270"/>
            <a:ext cx="414083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B. The Watermelon Festival is in February(</a:t>
            </a:r>
            <a:r>
              <a:rPr lang="en-US" altLang="zh-CN" sz="1600">
                <a:solidFill>
                  <a:srgbClr val="FF0000"/>
                </a:solidFill>
              </a:rPr>
              <a:t>2</a:t>
            </a:r>
            <a:r>
              <a:rPr lang="zh-CN" altLang="zh-CN" sz="1600">
                <a:solidFill>
                  <a:srgbClr val="FF0000"/>
                </a:solidFill>
              </a:rPr>
              <a:t>月</a:t>
            </a:r>
            <a:r>
              <a:rPr lang="en-US" altLang="zh-CN"/>
              <a:t>).People spit out </a:t>
            </a:r>
            <a:r>
              <a:rPr lang="zh-CN" altLang="en-US"/>
              <a:t>（</a:t>
            </a:r>
            <a:r>
              <a:rPr lang="zh-CN" altLang="en-US" sz="1400">
                <a:solidFill>
                  <a:srgbClr val="FF0000"/>
                </a:solidFill>
              </a:rPr>
              <a:t>吐出</a:t>
            </a:r>
            <a:r>
              <a:rPr lang="zh-CN" altLang="en-US"/>
              <a:t>）</a:t>
            </a:r>
            <a:r>
              <a:rPr lang="en-US" altLang="zh-CN"/>
              <a:t>watermenlon seeds</a:t>
            </a:r>
            <a:r>
              <a:rPr lang="zh-CN" altLang="en-US"/>
              <a:t>（</a:t>
            </a:r>
            <a:r>
              <a:rPr lang="zh-CN" altLang="en-US" sz="1600">
                <a:solidFill>
                  <a:srgbClr val="FF0000"/>
                </a:solidFill>
              </a:rPr>
              <a:t>籽</a:t>
            </a:r>
            <a:r>
              <a:rPr lang="zh-CN" altLang="en-US"/>
              <a:t>）</a:t>
            </a:r>
            <a:r>
              <a:rPr lang="en-US" altLang="zh-CN"/>
              <a:t>. If someone spit the seed farthest</a:t>
            </a:r>
            <a:r>
              <a:rPr lang="zh-CN" altLang="en-US"/>
              <a:t>（</a:t>
            </a:r>
            <a:r>
              <a:rPr lang="zh-CN" altLang="en-US" sz="1400">
                <a:solidFill>
                  <a:srgbClr val="FF0000"/>
                </a:solidFill>
              </a:rPr>
              <a:t>最远</a:t>
            </a:r>
            <a:r>
              <a:rPr lang="zh-CN" altLang="en-US"/>
              <a:t>）</a:t>
            </a:r>
            <a:r>
              <a:rPr lang="en-US" altLang="zh-CN"/>
              <a:t>,he or she will win.</a:t>
            </a:r>
            <a:endParaRPr lang="en-US" altLang="zh-CN"/>
          </a:p>
        </p:txBody>
      </p:sp>
      <p:sp>
        <p:nvSpPr>
          <p:cNvPr id="21" name="文本框 20"/>
          <p:cNvSpPr txBox="1"/>
          <p:nvPr/>
        </p:nvSpPr>
        <p:spPr>
          <a:xfrm>
            <a:off x="6775450" y="4520565"/>
            <a:ext cx="476948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D. The Sapporo Snow Festival </a:t>
            </a:r>
            <a:r>
              <a:rPr lang="zh-CN" altLang="en-US"/>
              <a:t>（</a:t>
            </a:r>
            <a:r>
              <a:rPr lang="zh-CN" altLang="en-US" sz="1400">
                <a:solidFill>
                  <a:srgbClr val="FF0000"/>
                </a:solidFill>
              </a:rPr>
              <a:t>札幌冰雪节</a:t>
            </a:r>
            <a:r>
              <a:rPr lang="zh-CN" altLang="en-US"/>
              <a:t>）</a:t>
            </a:r>
            <a:r>
              <a:rPr lang="en-US" altLang="zh-CN"/>
              <a:t>is in the first week of February.People go to Odori Park</a:t>
            </a:r>
            <a:r>
              <a:rPr lang="zh-CN" altLang="en-US"/>
              <a:t>（</a:t>
            </a:r>
            <a:r>
              <a:rPr lang="zh-CN" altLang="en-US" sz="1600">
                <a:solidFill>
                  <a:srgbClr val="FF0000"/>
                </a:solidFill>
              </a:rPr>
              <a:t>大通公园</a:t>
            </a:r>
            <a:r>
              <a:rPr lang="zh-CN" altLang="en-US"/>
              <a:t>）</a:t>
            </a:r>
            <a:r>
              <a:rPr lang="en-US" altLang="zh-CN"/>
              <a:t> .They see the snow scuptures</a:t>
            </a:r>
            <a:r>
              <a:rPr lang="zh-CN" altLang="en-US"/>
              <a:t>（</a:t>
            </a:r>
            <a:r>
              <a:rPr lang="zh-CN" altLang="en-US" sz="1600">
                <a:solidFill>
                  <a:srgbClr val="FF0000"/>
                </a:solidFill>
              </a:rPr>
              <a:t>雪雕</a:t>
            </a:r>
            <a:r>
              <a:rPr lang="zh-CN" altLang="en-US"/>
              <a:t>）</a:t>
            </a:r>
            <a:r>
              <a:rPr lang="en-US" altLang="zh-CN"/>
              <a:t> and play on a slide(</a:t>
            </a:r>
            <a:r>
              <a:rPr lang="zh-CN" altLang="zh-CN" sz="1600">
                <a:solidFill>
                  <a:srgbClr val="FF0000"/>
                </a:solidFill>
              </a:rPr>
              <a:t>滑梯</a:t>
            </a:r>
            <a:r>
              <a:rPr lang="en-US" altLang="zh-CN"/>
              <a:t>) made of snow.</a:t>
            </a:r>
            <a:endParaRPr lang="en-US" altLang="zh-CN"/>
          </a:p>
        </p:txBody>
      </p:sp>
      <p:sp>
        <p:nvSpPr>
          <p:cNvPr id="22" name="文本框 21"/>
          <p:cNvSpPr txBox="1"/>
          <p:nvPr/>
        </p:nvSpPr>
        <p:spPr>
          <a:xfrm>
            <a:off x="6362065" y="5843905"/>
            <a:ext cx="566293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F. The Brazil Carnival</a:t>
            </a:r>
            <a:r>
              <a:rPr lang="zh-CN" altLang="en-US"/>
              <a:t>（</a:t>
            </a:r>
            <a:r>
              <a:rPr lang="zh-CN" altLang="en-US">
                <a:solidFill>
                  <a:srgbClr val="FF0000"/>
                </a:solidFill>
              </a:rPr>
              <a:t>巴西狂欢节</a:t>
            </a:r>
            <a:r>
              <a:rPr lang="zh-CN" altLang="en-US"/>
              <a:t>）</a:t>
            </a:r>
            <a:r>
              <a:rPr lang="en-US" altLang="zh-CN"/>
              <a:t> is in February.People wear special clothes in the main street. They watch singers and dancers in the Samba Parade(</a:t>
            </a:r>
            <a:r>
              <a:rPr lang="zh-CN" altLang="zh-CN">
                <a:solidFill>
                  <a:srgbClr val="FF0000"/>
                </a:solidFill>
              </a:rPr>
              <a:t>桑巴舞</a:t>
            </a:r>
            <a:r>
              <a:rPr lang="en-US" altLang="zh-CN"/>
              <a:t>).</a:t>
            </a:r>
            <a:endParaRPr lang="en-US" altLang="zh-CN"/>
          </a:p>
        </p:txBody>
      </p:sp>
      <p:sp>
        <p:nvSpPr>
          <p:cNvPr id="23" name="文本框 22"/>
          <p:cNvSpPr txBox="1"/>
          <p:nvPr/>
        </p:nvSpPr>
        <p:spPr>
          <a:xfrm>
            <a:off x="346075" y="5719445"/>
            <a:ext cx="566293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E. The</a:t>
            </a:r>
            <a:r>
              <a:rPr lang="zh-CN" altLang="zh-CN"/>
              <a:t> </a:t>
            </a:r>
            <a:r>
              <a:rPr lang="en-US" altLang="zh-CN"/>
              <a:t>Water Splashing Festival of Dai people(</a:t>
            </a:r>
            <a:r>
              <a:rPr lang="zh-CN" altLang="zh-CN" sz="1600">
                <a:solidFill>
                  <a:srgbClr val="FF0000"/>
                </a:solidFill>
              </a:rPr>
              <a:t>傣族泼水节</a:t>
            </a:r>
            <a:r>
              <a:rPr lang="en-US" altLang="zh-CN"/>
              <a:t>) is in April. People go to the village and splash</a:t>
            </a:r>
            <a:r>
              <a:rPr lang="zh-CN" altLang="en-US"/>
              <a:t>（</a:t>
            </a:r>
            <a:r>
              <a:rPr lang="zh-CN" altLang="en-US">
                <a:solidFill>
                  <a:srgbClr val="FF0000"/>
                </a:solidFill>
              </a:rPr>
              <a:t>泼水</a:t>
            </a:r>
            <a:r>
              <a:rPr lang="zh-CN" altLang="en-US"/>
              <a:t>）</a:t>
            </a:r>
            <a:r>
              <a:rPr lang="en-US" altLang="zh-CN"/>
              <a:t> water on each other.</a:t>
            </a:r>
            <a:endParaRPr lang="en-US" altLang="zh-CN"/>
          </a:p>
        </p:txBody>
      </p:sp>
      <p:sp>
        <p:nvSpPr>
          <p:cNvPr id="24" name="文本框 23"/>
          <p:cNvSpPr txBox="1"/>
          <p:nvPr/>
        </p:nvSpPr>
        <p:spPr>
          <a:xfrm>
            <a:off x="1685925" y="1951990"/>
            <a:ext cx="450215" cy="368300"/>
          </a:xfrm>
          <a:prstGeom prst="rect">
            <a:avLst/>
          </a:prstGeom>
          <a:noFill/>
          <a:ln w="41275">
            <a:solidFill>
              <a:srgbClr val="002060"/>
            </a:solidFill>
          </a:ln>
        </p:spPr>
        <p:txBody>
          <a:bodyPr wrap="square" rtlCol="0">
            <a:spAutoFit/>
          </a:bodyPr>
          <a:p>
            <a:r>
              <a:rPr lang="en-US" altLang="zh-CN"/>
              <a:t>A</a:t>
            </a:r>
            <a:endParaRPr lang="en-US" altLang="zh-CN"/>
          </a:p>
        </p:txBody>
      </p:sp>
      <p:sp>
        <p:nvSpPr>
          <p:cNvPr id="25" name="文本框 24"/>
          <p:cNvSpPr txBox="1"/>
          <p:nvPr/>
        </p:nvSpPr>
        <p:spPr>
          <a:xfrm>
            <a:off x="3836035" y="1951990"/>
            <a:ext cx="450215" cy="368300"/>
          </a:xfrm>
          <a:prstGeom prst="rect">
            <a:avLst/>
          </a:prstGeom>
          <a:noFill/>
          <a:ln w="41275">
            <a:solidFill>
              <a:srgbClr val="002060"/>
            </a:solidFill>
          </a:ln>
        </p:spPr>
        <p:txBody>
          <a:bodyPr wrap="square" rtlCol="0">
            <a:spAutoFit/>
          </a:bodyPr>
          <a:p>
            <a:r>
              <a:rPr lang="en-US" altLang="zh-CN"/>
              <a:t>C</a:t>
            </a:r>
            <a:endParaRPr lang="en-US" altLang="zh-CN"/>
          </a:p>
        </p:txBody>
      </p:sp>
      <p:sp>
        <p:nvSpPr>
          <p:cNvPr id="26" name="文本框 25"/>
          <p:cNvSpPr txBox="1"/>
          <p:nvPr/>
        </p:nvSpPr>
        <p:spPr>
          <a:xfrm>
            <a:off x="5870575" y="1932940"/>
            <a:ext cx="450215" cy="368300"/>
          </a:xfrm>
          <a:prstGeom prst="rect">
            <a:avLst/>
          </a:prstGeom>
          <a:noFill/>
          <a:ln w="41275">
            <a:solidFill>
              <a:srgbClr val="002060"/>
            </a:solidFill>
          </a:ln>
        </p:spPr>
        <p:txBody>
          <a:bodyPr wrap="square" rtlCol="0">
            <a:spAutoFit/>
          </a:bodyPr>
          <a:p>
            <a:r>
              <a:rPr lang="en-US" altLang="zh-CN"/>
              <a:t>B</a:t>
            </a:r>
            <a:endParaRPr lang="en-US" altLang="zh-CN"/>
          </a:p>
        </p:txBody>
      </p:sp>
      <p:sp>
        <p:nvSpPr>
          <p:cNvPr id="27" name="文本框 26"/>
          <p:cNvSpPr txBox="1"/>
          <p:nvPr/>
        </p:nvSpPr>
        <p:spPr>
          <a:xfrm>
            <a:off x="1609090" y="3771900"/>
            <a:ext cx="450215" cy="368300"/>
          </a:xfrm>
          <a:prstGeom prst="rect">
            <a:avLst/>
          </a:prstGeom>
          <a:noFill/>
          <a:ln w="41275">
            <a:solidFill>
              <a:srgbClr val="002060"/>
            </a:solidFill>
          </a:ln>
        </p:spPr>
        <p:txBody>
          <a:bodyPr wrap="square" rtlCol="0">
            <a:spAutoFit/>
          </a:bodyPr>
          <a:p>
            <a:r>
              <a:rPr lang="en-US" altLang="zh-CN"/>
              <a:t>D</a:t>
            </a:r>
            <a:endParaRPr lang="en-US" altLang="zh-CN"/>
          </a:p>
        </p:txBody>
      </p:sp>
      <p:sp>
        <p:nvSpPr>
          <p:cNvPr id="28" name="文本框 27"/>
          <p:cNvSpPr txBox="1"/>
          <p:nvPr/>
        </p:nvSpPr>
        <p:spPr>
          <a:xfrm>
            <a:off x="3836035" y="3711575"/>
            <a:ext cx="450215" cy="368300"/>
          </a:xfrm>
          <a:prstGeom prst="rect">
            <a:avLst/>
          </a:prstGeom>
          <a:noFill/>
          <a:ln w="41275">
            <a:solidFill>
              <a:srgbClr val="002060"/>
            </a:solidFill>
          </a:ln>
        </p:spPr>
        <p:txBody>
          <a:bodyPr wrap="square" rtlCol="0">
            <a:spAutoFit/>
          </a:bodyPr>
          <a:p>
            <a:r>
              <a:rPr lang="en-US" altLang="zh-CN"/>
              <a:t>F</a:t>
            </a:r>
            <a:endParaRPr lang="en-US" altLang="zh-CN"/>
          </a:p>
        </p:txBody>
      </p:sp>
      <p:sp>
        <p:nvSpPr>
          <p:cNvPr id="29" name="文本框 28"/>
          <p:cNvSpPr txBox="1"/>
          <p:nvPr/>
        </p:nvSpPr>
        <p:spPr>
          <a:xfrm>
            <a:off x="5918835" y="3711575"/>
            <a:ext cx="450215" cy="368300"/>
          </a:xfrm>
          <a:prstGeom prst="rect">
            <a:avLst/>
          </a:prstGeom>
          <a:noFill/>
          <a:ln w="41275">
            <a:solidFill>
              <a:srgbClr val="002060"/>
            </a:solidFill>
          </a:ln>
        </p:spPr>
        <p:txBody>
          <a:bodyPr wrap="square" rtlCol="0">
            <a:spAutoFit/>
          </a:bodyPr>
          <a:p>
            <a:r>
              <a:rPr lang="en-US" altLang="zh-CN"/>
              <a:t>E</a:t>
            </a:r>
            <a:endParaRPr lang="en-US" altLang="zh-CN"/>
          </a:p>
        </p:txBody>
      </p:sp>
      <p:sp>
        <p:nvSpPr>
          <p:cNvPr id="30" name="标题 29"/>
          <p:cNvSpPr>
            <a:spLocks noGrp="1"/>
          </p:cNvSpPr>
          <p:nvPr>
            <p:ph type="title"/>
          </p:nvPr>
        </p:nvSpPr>
        <p:spPr>
          <a:xfrm>
            <a:off x="100330" y="48260"/>
            <a:ext cx="10515600" cy="1325563"/>
          </a:xfrm>
        </p:spPr>
        <p:txBody>
          <a:bodyPr/>
          <a:p>
            <a:r>
              <a:rPr lang="en-US" altLang="zh-CN"/>
              <a:t>Look and choose</a:t>
            </a: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6" grpId="0" animBg="1"/>
      <p:bldP spid="26" grpId="1" animBg="1"/>
      <p:bldP spid="25" grpId="0" animBg="1"/>
      <p:bldP spid="25" grpId="1" animBg="1"/>
      <p:bldP spid="27" grpId="0" animBg="1"/>
      <p:bldP spid="27" grpId="1" animBg="1"/>
      <p:bldP spid="29" grpId="0" animBg="1"/>
      <p:bldP spid="29" grpId="1" animBg="1"/>
      <p:bldP spid="28" grpId="0" animBg="1"/>
      <p:bldP spid="2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 sz="4000"/>
              <a:t>There is such a lot of world to see.</a:t>
            </a:r>
            <a:endParaRPr lang="en-US" altLang="zh-CN" sz="4000"/>
          </a:p>
          <a:p>
            <a:r>
              <a:rPr lang="zh-CN" altLang="zh-CN"/>
              <a:t>世界那么大，我想去看看</a:t>
            </a:r>
            <a:endParaRPr lang="zh-CN" alt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t="1463" r="-19"/>
          <a:stretch>
            <a:fillRect/>
          </a:stretch>
        </p:blipFill>
        <p:spPr>
          <a:xfrm>
            <a:off x="5140325" y="2455545"/>
            <a:ext cx="6802120" cy="423291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9855" y="269240"/>
            <a:ext cx="10515600" cy="1325563"/>
          </a:xfrm>
        </p:spPr>
        <p:txBody>
          <a:bodyPr/>
          <a:p>
            <a:r>
              <a:rPr lang="en-US" altLang="zh-CN"/>
              <a:t>Chinese Festivals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0075" y="1739900"/>
            <a:ext cx="10881360" cy="4351655"/>
          </a:xfrm>
        </p:spPr>
        <p:txBody>
          <a:bodyPr/>
          <a:p>
            <a:r>
              <a:rPr lang="en-US" altLang="zh-CN" sz="3200"/>
              <a:t>Which festival do you hear about?</a:t>
            </a:r>
            <a:endParaRPr lang="en-US" altLang="zh-CN" sz="3200"/>
          </a:p>
          <a:p>
            <a:r>
              <a:rPr lang="en-US" altLang="zh-CN" sz="3200"/>
              <a:t>Chose your favourite festival and then share in class.</a:t>
            </a:r>
            <a:endParaRPr lang="en-US" altLang="zh-CN" sz="3200"/>
          </a:p>
          <a:p>
            <a:r>
              <a:rPr lang="en-US" altLang="zh-CN" sz="3200"/>
              <a:t>Why?(How?)</a:t>
            </a:r>
            <a:endParaRPr lang="en-US" altLang="zh-CN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build="p"/>
      <p:bldP spid="3" grpId="2" uiExpand="1" build="p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5250,&quot;width&quot;:8745}"/>
</p:tagLst>
</file>

<file path=ppt/tags/tag2.xml><?xml version="1.0" encoding="utf-8"?>
<p:tagLst xmlns:p="http://schemas.openxmlformats.org/presentationml/2006/main">
  <p:tag name="KSO_WM_UNIT_PLACING_PICTURE_USER_VIEWPORT" val="{&quot;height&quot;:2430,&quot;width&quot;:3630}"/>
</p:tagLst>
</file>

<file path=ppt/tags/tag3.xml><?xml version="1.0" encoding="utf-8"?>
<p:tagLst xmlns:p="http://schemas.openxmlformats.org/presentationml/2006/main">
  <p:tag name="KSO_WM_UNIT_TABLE_BEAUTIFY" val="smartTable{19e4e742-720f-445e-9e96-fb769f1b4ba8}"/>
  <p:tag name="TABLE_ENDDRAG_ORIGIN_RECT" val="843*320"/>
  <p:tag name="TABLE_ENDDRAG_RECT" val="66*143*843*320"/>
</p:tagLst>
</file>

<file path=ppt/tags/tag4.xml><?xml version="1.0" encoding="utf-8"?>
<p:tagLst xmlns:p="http://schemas.openxmlformats.org/presentationml/2006/main">
  <p:tag name="KSO_WM_UNIT_PLACING_PICTURE_USER_VIEWPORT" val="{&quot;height&quot;:2430,&quot;width&quot;:3630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2377</Words>
  <Application>WPS 演示</Application>
  <PresentationFormat>宽屏</PresentationFormat>
  <Paragraphs>119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Arial</vt:lpstr>
      <vt:lpstr>宋体</vt:lpstr>
      <vt:lpstr>Wingdings</vt:lpstr>
      <vt:lpstr>Calibri</vt:lpstr>
      <vt:lpstr>微软雅黑</vt:lpstr>
      <vt:lpstr>Arial Unicode MS</vt:lpstr>
      <vt:lpstr>Office 主题</vt:lpstr>
      <vt:lpstr>PowerPoint 演示文稿</vt:lpstr>
      <vt:lpstr> Let’s talk about festivals with simple present tense(用一般现在时谈论节日)</vt:lpstr>
      <vt:lpstr>Look and divide(看一看分一分)</vt:lpstr>
      <vt:lpstr>Think and complete</vt:lpstr>
      <vt:lpstr>PowerPoint 演示文稿</vt:lpstr>
      <vt:lpstr>Watch and count</vt:lpstr>
      <vt:lpstr>Look and choose</vt:lpstr>
      <vt:lpstr>PowerPoint 演示文稿</vt:lpstr>
      <vt:lpstr>Chinese Festivals</vt:lpstr>
      <vt:lpstr>Let’s make a poster about Chinese festivals.</vt:lpstr>
      <vt:lpstr>PowerPoint 演示文稿</vt:lpstr>
      <vt:lpstr>PowerPoint 演示文稿</vt:lpstr>
      <vt:lpstr>Learn young,learn fair. (为学趁年青，既学需学好) Never too old to learn. （活到老，学到老）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琵琶语</cp:lastModifiedBy>
  <cp:revision>50</cp:revision>
  <dcterms:created xsi:type="dcterms:W3CDTF">2021-10-30T01:24:00Z</dcterms:created>
  <dcterms:modified xsi:type="dcterms:W3CDTF">2021-11-04T02:40:52Z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A55448D3C057452CA58F5B03AA1398DC</vt:lpwstr>
  </property>
  <property fmtid="{D5CDD505-2E9C-101B-9397-08002B2CF9AE}" pid="3" name="KSOProductBuildVer">
    <vt:lpwstr>2052-11.1.0.11045</vt:lpwstr>
  </property>
</Properties>
</file>