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14" r:id="rId5"/>
    <p:sldId id="260" r:id="rId6"/>
    <p:sldId id="261" r:id="rId7"/>
    <p:sldId id="281" r:id="rId8"/>
    <p:sldId id="315" r:id="rId9"/>
    <p:sldId id="284" r:id="rId10"/>
    <p:sldId id="282" r:id="rId11"/>
    <p:sldId id="292" r:id="rId12"/>
    <p:sldId id="322" r:id="rId13"/>
    <p:sldId id="318" r:id="rId14"/>
    <p:sldId id="317" r:id="rId15"/>
    <p:sldId id="299" r:id="rId16"/>
    <p:sldId id="319" r:id="rId17"/>
    <p:sldId id="323" r:id="rId18"/>
    <p:sldId id="279" r:id="rId19"/>
    <p:sldId id="320" r:id="rId20"/>
    <p:sldId id="280" r:id="rId21"/>
    <p:sldId id="321" r:id="rId22"/>
  </p:sldIdLst>
  <p:sldSz cx="12192000" cy="6858000"/>
  <p:notesSz cx="6858000" cy="9144000"/>
  <p:embeddedFontLst>
    <p:embeddedFont>
      <p:font typeface="等线" panose="02010600030101010101"/>
      <p:regular r:id="rId26"/>
    </p:embeddedFont>
    <p:embeddedFont>
      <p:font typeface="等线 Light" panose="02010600030101010101" charset="-122"/>
      <p:regular r:id="rId27"/>
    </p:embeddedFont>
    <p:embeddedFont>
      <p:font typeface="等线" panose="02010600030101010101" charset="-122"/>
      <p:regular r:id="rId28"/>
    </p:embeddedFont>
    <p:embeddedFont>
      <p:font typeface="黑体" panose="02010609060101010101" charset="-122"/>
      <p:regular r:id="rId29"/>
    </p:embeddedFont>
    <p:embeddedFont>
      <p:font typeface="微软雅黑" panose="020B0503020204020204" pitchFamily="34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Andalus" panose="02020603050405020304" pitchFamily="18" charset="-78"/>
      <p:regular r:id="rId3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-366" y="-270"/>
      </p:cViewPr>
      <p:guideLst>
        <p:guide orient="horz" pos="2200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等线" panose="0201060003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等线" panose="02010600030101010101" charset="-122"/>
              </a:defRPr>
            </a:lvl1pPr>
          </a:lstStyle>
          <a:p>
            <a:pPr>
              <a:defRPr/>
            </a:pPr>
            <a:fld id="{A027F1BE-CA5F-4C8D-9DAA-32F7C47B6E70}" type="datetimeFigureOut">
              <a:rPr lang="zh-CN" altLang="en-US"/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等线" panose="02010600030101010101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等线" panose="02010600030101010101"/>
              </a:defRPr>
            </a:lvl1pPr>
          </a:lstStyle>
          <a:p>
            <a:fld id="{55B21DC0-39A2-444D-BCB3-882C819CDDD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BEE6ADF8-4FC8-4205-9F64-CFCC6580CDB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6E3CF5CB-E53E-43F2-BED2-3F544D302AE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39986027-9DB9-44F0-BB8F-A37C7F4514C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DE7A2706-1EEB-4492-B568-E14F509D280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DB1EEED7-B105-4DF5-BA9E-D7E53E77B4E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179B032F-FCE0-4F16-B123-EFD5DA1468C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444EF886-1C44-4BD1-99AB-A124C17A0DA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3672EA6B-04E9-45E4-8EB2-AFC2FF1B3197}" type="slidenum">
              <a:rPr lang="zh-CN" altLang="en-US" sz="1200" b="0">
                <a:latin typeface="Times New Roman" panose="02020603050405020304" pitchFamily="18" charset="0"/>
              </a:rPr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301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/>
            <a:fld id="{084C0A54-0AE8-447B-BDDD-16B53F46EAAB}" type="slidenum">
              <a:rPr lang="zh-CN" altLang="en-US" sz="1200" b="0">
                <a:latin typeface="等线" panose="02010600030101010101"/>
              </a:rPr>
            </a:fld>
            <a:endParaRPr lang="en-US" altLang="zh-CN" sz="1200" b="0">
              <a:latin typeface="等线" panose="02010600030101010101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fld id="{1FAFB968-7AC1-410C-9553-31B338FC2F9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BFE36D-6FDC-4AEC-AB66-D5B37077D00E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822A-A389-4F6E-9CA4-BC6F8193500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647F5-6907-4905-9673-1BF573E66BB6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3B684-B53B-49A6-B285-EB8F19781A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5EA19-24E1-498E-84FF-869983A3660D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C649-DFD6-4324-885F-4128D09AF38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360F0-B015-454D-96DB-0486085998F3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9F213-B89D-4B95-B4C3-99A49E31F3A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0E0E32-F359-47AF-88B6-6D44B6082BF3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76695-3ED0-4AB0-BDCE-F0D9430B6CA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2B7C4-3760-4184-9D71-ABA004964DC4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2890-17FB-4C99-ABC8-21742D4934D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1336F-4306-422A-A6BA-5C4445B1608E}" type="datetimeFigureOut">
              <a:rPr lang="zh-CN" altLang="en-US"/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A045D-A232-4DF5-8003-5F7EDB0C339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CF719C-6690-461F-99B8-A5DDAA3C9BEC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D3E0-2139-4E87-8F1B-A4E85335D1F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827F7-5243-4F51-9628-44936B46477D}" type="datetimeFigureOut">
              <a:rPr lang="zh-CN" altLang="en-US"/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FAF3-59D0-43D2-83DB-B9828FC036D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6ED80-BC3E-4659-B20B-378DE36F4ECC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21C30-9844-4A40-95F3-F4B4CC3CBE2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FF37A-F5F8-4382-98A6-965B0055BCC4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10F9F-0AA4-4A14-B157-C36CCDEC323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b="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fld id="{735E9CC5-6257-4237-8D37-92785201EC98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b="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fld id="{DCFE1C0D-3DB7-4003-B30D-0DF58F2140BA}" type="slidenum">
              <a:rPr lang="zh-CN" altLang="en-US"/>
            </a:fld>
            <a:endParaRPr lang="en-US" altLang="zh-CN"/>
          </a:p>
        </p:txBody>
      </p:sp>
      <p:grpSp>
        <p:nvGrpSpPr>
          <p:cNvPr id="1031" name="组合 6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700"/>
              <a:ext cx="11696700" cy="63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hyperlink" Target="new_1l9_m2u2a4.swf" TargetMode="External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20.jpeg"/><Relationship Id="rId1" Type="http://schemas.openxmlformats.org/officeDocument/2006/relationships/hyperlink" Target="new_1l9_m2u2a4.swf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6.jpeg"/><Relationship Id="rId7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tags" Target="../tags/tag5.xml"/><Relationship Id="rId4" Type="http://schemas.openxmlformats.org/officeDocument/2006/relationships/image" Target="../media/image24.jpeg"/><Relationship Id="rId3" Type="http://schemas.openxmlformats.org/officeDocument/2006/relationships/tags" Target="../tags/tag4.xml"/><Relationship Id="rId2" Type="http://schemas.openxmlformats.org/officeDocument/2006/relationships/image" Target="../media/image23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hyperlink" Target="new_1l9_m2u2a1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0200" y="252413"/>
            <a:ext cx="34178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4250" y="533400"/>
            <a:ext cx="154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9300" y="2514600"/>
            <a:ext cx="1028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817563"/>
            <a:ext cx="212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6720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3600" y="3714750"/>
            <a:ext cx="3454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6813" y="2605088"/>
            <a:ext cx="9794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181225" y="1736725"/>
            <a:ext cx="7829550" cy="311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6600">
                <a:solidFill>
                  <a:srgbClr val="FF0000"/>
                </a:solidFill>
                <a:latin typeface="YF补 汉仪夏日体+黑白emoji"/>
                <a:ea typeface="YF补 汉仪夏日体+黑白emoji"/>
                <a:cs typeface="YF补 汉仪夏日体+黑白emoji"/>
              </a:rPr>
              <a:t>Module 2 Unit2</a:t>
            </a:r>
            <a:endParaRPr lang="en-US" altLang="zh-CN" sz="6600">
              <a:solidFill>
                <a:srgbClr val="FF0000"/>
              </a:solidFill>
              <a:latin typeface="YF补 汉仪夏日体+黑白emoji"/>
              <a:ea typeface="YF补 汉仪夏日体+黑白emoji"/>
              <a:cs typeface="YF补 汉仪夏日体+黑白emoji"/>
            </a:endParaRPr>
          </a:p>
          <a:p>
            <a:pPr algn="ctr"/>
            <a:r>
              <a:rPr lang="en-US" altLang="zh-CN" sz="6600">
                <a:latin typeface="YF补 汉仪夏日体+黑白emoji"/>
                <a:ea typeface="YF补 汉仪夏日体+黑白emoji"/>
                <a:cs typeface="YF补 汉仪夏日体+黑白emoji"/>
                <a:hlinkClick r:id="rId8" action="ppaction://hlinkfile"/>
              </a:rPr>
              <a:t>They sell many </a:t>
            </a:r>
            <a:r>
              <a:rPr lang="en-US" altLang="zh-CN" sz="6600">
                <a:solidFill>
                  <a:srgbClr val="FF0000"/>
                </a:solidFill>
                <a:latin typeface="YF补 汉仪夏日体+黑白emoji"/>
                <a:ea typeface="YF补 汉仪夏日体+黑白emoji"/>
                <a:cs typeface="YF补 汉仪夏日体+黑白emoji"/>
                <a:hlinkClick r:id="rId8" action="ppaction://hlinkfile"/>
              </a:rPr>
              <a:t>different</a:t>
            </a:r>
            <a:r>
              <a:rPr lang="en-US" altLang="zh-CN" sz="6600">
                <a:latin typeface="YF补 汉仪夏日体+黑白emoji"/>
                <a:ea typeface="YF补 汉仪夏日体+黑白emoji"/>
                <a:cs typeface="YF补 汉仪夏日体+黑白emoji"/>
                <a:hlinkClick r:id="rId8" action="ppaction://hlinkfile"/>
              </a:rPr>
              <a:t> things.</a:t>
            </a:r>
            <a:endParaRPr lang="zh-CN" altLang="en-US" sz="6600">
              <a:latin typeface="YF补 汉仪夏日体+黑白emoji"/>
              <a:ea typeface="YF补 汉仪夏日体+黑白emoji"/>
              <a:cs typeface="YF补 汉仪夏日体+黑白emoji"/>
            </a:endParaRPr>
          </a:p>
        </p:txBody>
      </p:sp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32163" y="2082800"/>
            <a:ext cx="4881562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4400">
                <a:latin typeface="Times New Roman" panose="02020603050405020304" pitchFamily="18" charset="0"/>
              </a:rPr>
              <a:t>Let`s retell the text!</a:t>
            </a:r>
            <a:endParaRPr lang="en-US" altLang="zh-CN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930275"/>
            <a:ext cx="437197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47675" y="370775"/>
            <a:ext cx="253999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Let’s chant!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46150" y="1477963"/>
            <a:ext cx="2112963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30200" y="431800"/>
            <a:ext cx="32893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</a:rPr>
              <a:t>Read and answer.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767013" y="1462088"/>
            <a:ext cx="5680075" cy="399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Supermarkets sell sweets.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They sell fruit, too.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Some sell nice clothes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for me and for you.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They sell many different things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like CDs and toys.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They sell lots of goodies for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all of us, girls and boys.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6181725" y="1958975"/>
            <a:ext cx="1131888" cy="14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452938" y="2508250"/>
            <a:ext cx="900112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5395913" y="2987675"/>
            <a:ext cx="1131887" cy="14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3524250" y="4425950"/>
            <a:ext cx="2409825" cy="42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4583113" y="4916488"/>
            <a:ext cx="2381250" cy="15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  <p:bldP spid="31752" grpId="0" animBg="1"/>
      <p:bldP spid="31753" grpId="0" animBg="1"/>
      <p:bldP spid="31754" grpId="0" animBg="1"/>
      <p:bldP spid="317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1675" y="1317625"/>
            <a:ext cx="495458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图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1227138"/>
            <a:ext cx="5014913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文本框 10"/>
          <p:cNvSpPr txBox="1">
            <a:spLocks noChangeArrowheads="1"/>
          </p:cNvSpPr>
          <p:nvPr/>
        </p:nvSpPr>
        <p:spPr bwMode="auto">
          <a:xfrm>
            <a:off x="558800" y="471488"/>
            <a:ext cx="5056188" cy="806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pitchFamily="18" charset="0"/>
                <a:ea typeface="黑体" panose="02010609060101010101" charset="-122"/>
              </a:rPr>
              <a:t>Read and write.</a:t>
            </a:r>
            <a:endParaRPr lang="zh-CN" altLang="en-US" sz="36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5411788"/>
            <a:ext cx="5908675" cy="403225"/>
          </a:xfrm>
          <a:prstGeom prst="rect">
            <a:avLst/>
          </a:prstGeom>
          <a:solidFill>
            <a:schemeClr val="bg2"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This supermarket is very big.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935663"/>
            <a:ext cx="5954713" cy="398462"/>
          </a:xfrm>
          <a:prstGeom prst="rect">
            <a:avLst/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sells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many different things.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58850" y="1471613"/>
            <a:ext cx="26638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915025" y="5432425"/>
            <a:ext cx="5908675" cy="403225"/>
          </a:xfrm>
          <a:prstGeom prst="rect">
            <a:avLst/>
          </a:prstGeom>
          <a:solidFill>
            <a:schemeClr val="bg2"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This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bookshop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is very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big\small.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1825" y="5956300"/>
            <a:ext cx="5954713" cy="398463"/>
          </a:xfrm>
          <a:prstGeom prst="rect">
            <a:avLst/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sells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 many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books and CDs.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113" y="-18891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Read and judge T or F.</a:t>
            </a:r>
            <a:endParaRPr lang="en-US" altLang="zh-CN" sz="3600" b="1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465138" y="1135063"/>
            <a:ext cx="11364912" cy="252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55600"/>
            <a:r>
              <a:rPr lang="en-US" altLang="zh-CN" sz="3200">
                <a:latin typeface="Times New Roman" panose="02020603050405020304" pitchFamily="18" charset="0"/>
              </a:rPr>
              <a:t>Chinese supermarkets are very convenient(</a:t>
            </a:r>
            <a:r>
              <a:rPr lang="zh-CN" altLang="en-US" sz="3200">
                <a:latin typeface="Times New Roman" panose="02020603050405020304" pitchFamily="18" charset="0"/>
              </a:rPr>
              <a:t>方便的）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latin typeface="Times New Roman" panose="02020603050405020304" pitchFamily="18" charset="0"/>
              </a:rPr>
              <a:t>for us! We can buy many different things in it! We can buy toys, food, drinks, clothes, shoes and other things. But the thing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>
                <a:latin typeface="Times New Roman" panose="02020603050405020304" pitchFamily="18" charset="0"/>
              </a:rPr>
              <a:t> are not so cheap . In the Chinese supermarket you can buy some fresh vegetables unwashed</a:t>
            </a:r>
            <a:r>
              <a:rPr lang="zh-CN" altLang="en-US" sz="3200">
                <a:latin typeface="Times New Roman" panose="02020603050405020304" pitchFamily="18" charset="0"/>
              </a:rPr>
              <a:t>（没有被洗的）</a:t>
            </a:r>
            <a:r>
              <a:rPr lang="en-US" altLang="zh-CN" sz="3200">
                <a:latin typeface="Times New Roman" panose="02020603050405020304" pitchFamily="18" charset="0"/>
              </a:rPr>
              <a:t>and fresh fish .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4075113"/>
            <a:ext cx="11655425" cy="198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55600"/>
            <a:endParaRPr lang="en-US" altLang="zh-CN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Chinese supermarkets sell different things.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can buy fresh fish in Chinese supermarkets.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vegetables are unwashed in English supermarkets.</a:t>
            </a:r>
            <a:endParaRPr lang="zh-CN" altLang="en-US" sz="3200">
              <a:solidFill>
                <a:srgbClr val="0000FF"/>
              </a:solidFill>
              <a:latin typeface="等线" panose="02010600030101010101"/>
              <a:ea typeface="等线" panose="02010600030101010101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9067800" y="4275138"/>
            <a:ext cx="1143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55600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417175" y="5451475"/>
            <a:ext cx="1143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55600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9121775" y="4956175"/>
            <a:ext cx="1143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355600"/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4" grpId="0"/>
      <p:bldP spid="5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" descr="tim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10538" y="3919538"/>
            <a:ext cx="3810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图片 4" descr="timg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48113" y="1233488"/>
            <a:ext cx="40782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图片 5" descr="u=2139546472,3156089066&amp;fm=26&amp;gp=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03663" y="3933825"/>
            <a:ext cx="40640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图片 6" descr="u=4211702282,2286812721&amp;fm=26&amp;gp=0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132763" y="1292225"/>
            <a:ext cx="37401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28600" y="217488"/>
            <a:ext cx="2674938" cy="885825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Let`s talk!</a:t>
            </a:r>
            <a:endParaRPr lang="en-US" altLang="zh-CN" sz="3600" b="1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IMG_749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9875" y="968375"/>
            <a:ext cx="3634105" cy="5519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3855" y="358775"/>
            <a:ext cx="5425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 sells....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5"/>
          <p:cNvSpPr txBox="1">
            <a:spLocks noChangeArrowheads="1"/>
          </p:cNvSpPr>
          <p:nvPr/>
        </p:nvSpPr>
        <p:spPr bwMode="auto">
          <a:xfrm>
            <a:off x="1060450" y="2560638"/>
            <a:ext cx="10391775" cy="2563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latin typeface="Times New Roman" panose="02020603050405020304" pitchFamily="18" charset="0"/>
                <a:ea typeface="微软雅黑" panose="020B0503020204020204" pitchFamily="34" charset="-122"/>
              </a:rPr>
              <a:t>This is my favourite shop. It`s </a:t>
            </a:r>
            <a:r>
              <a:rPr lang="en-US" altLang="zh-CN" sz="3600" u="sng">
                <a:latin typeface="Times New Roman" panose="02020603050405020304" pitchFamily="18" charset="0"/>
                <a:ea typeface="微软雅黑" panose="020B0503020204020204" pitchFamily="34" charset="-122"/>
              </a:rPr>
              <a:t>small</a:t>
            </a:r>
            <a:r>
              <a:rPr lang="en-US" altLang="zh-CN" sz="3600">
                <a:latin typeface="Times New Roman" panose="02020603050405020304" pitchFamily="18" charset="0"/>
                <a:ea typeface="微软雅黑" panose="020B0503020204020204" pitchFamily="34" charset="-122"/>
              </a:rPr>
              <a:t>. It sells </a:t>
            </a:r>
            <a:r>
              <a:rPr lang="en-US" altLang="zh-CN" sz="3600" u="sng">
                <a:latin typeface="Times New Roman" panose="02020603050405020304" pitchFamily="18" charset="0"/>
                <a:ea typeface="微软雅黑" panose="020B0503020204020204" pitchFamily="34" charset="-122"/>
              </a:rPr>
              <a:t>many different things</a:t>
            </a:r>
            <a:r>
              <a:rPr lang="en-US" altLang="zh-CN" sz="360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en-US" altLang="zh-CN" sz="3600" u="sng">
                <a:latin typeface="Times New Roman" panose="02020603050405020304" pitchFamily="18" charset="0"/>
                <a:ea typeface="微软雅黑" panose="020B0503020204020204" pitchFamily="34" charset="-122"/>
              </a:rPr>
              <a:t>It sells food</a:t>
            </a:r>
            <a:r>
              <a:rPr lang="en-US" altLang="zh-CN" sz="3600">
                <a:latin typeface="Times New Roman" panose="02020603050405020304" pitchFamily="18" charset="0"/>
                <a:ea typeface="微软雅黑" panose="020B0503020204020204" pitchFamily="34" charset="-122"/>
              </a:rPr>
              <a:t>. And it sells </a:t>
            </a:r>
            <a:r>
              <a:rPr lang="en-US" altLang="zh-CN" sz="3600" u="sng">
                <a:latin typeface="Times New Roman" panose="02020603050405020304" pitchFamily="18" charset="0"/>
                <a:ea typeface="微软雅黑" panose="020B0503020204020204" pitchFamily="34" charset="-122"/>
              </a:rPr>
              <a:t>small toys</a:t>
            </a:r>
            <a:r>
              <a:rPr lang="en-US" altLang="zh-CN" sz="360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en-US" altLang="zh-CN" sz="36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Times New Roman" panose="02020603050405020304" pitchFamily="18" charset="0"/>
                <a:ea typeface="微软雅黑" panose="020B0503020204020204" pitchFamily="34" charset="-122"/>
              </a:rPr>
              <a:t>I like it very much .</a:t>
            </a:r>
            <a:endParaRPr lang="en-US" altLang="zh-CN" sz="36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4036" name="文本框 9"/>
          <p:cNvSpPr txBox="1">
            <a:spLocks noChangeArrowheads="1"/>
          </p:cNvSpPr>
          <p:nvPr/>
        </p:nvSpPr>
        <p:spPr bwMode="auto">
          <a:xfrm>
            <a:off x="361950" y="460375"/>
            <a:ext cx="47926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YF补 汉仪夏日体+黑白emoji"/>
                <a:ea typeface="YF补 汉仪夏日体+黑白emoji"/>
                <a:cs typeface="YF补 汉仪夏日体+黑白emoji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Let`s write!</a:t>
            </a:r>
            <a:endParaRPr lang="zh-CN" altLang="en-US" sz="3600">
              <a:latin typeface="Times New Roman" panose="02020603050405020304" pitchFamily="18" charset="0"/>
              <a:ea typeface="YF补 汉仪夏日体+黑白emoji"/>
              <a:cs typeface="YF补 汉仪夏日体+黑白emoji"/>
            </a:endParaRPr>
          </a:p>
        </p:txBody>
      </p:sp>
      <p:sp>
        <p:nvSpPr>
          <p:cNvPr id="44037" name="文本框 1"/>
          <p:cNvSpPr txBox="1">
            <a:spLocks noChangeArrowheads="1"/>
          </p:cNvSpPr>
          <p:nvPr/>
        </p:nvSpPr>
        <p:spPr bwMode="auto">
          <a:xfrm>
            <a:off x="3916363" y="1474788"/>
            <a:ext cx="489426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 Favourite Shop</a:t>
            </a:r>
            <a:endParaRPr lang="zh-CN" altLang="zh-CN" sz="4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15"/>
          <p:cNvSpPr txBox="1">
            <a:spLocks noChangeArrowheads="1"/>
          </p:cNvSpPr>
          <p:nvPr/>
        </p:nvSpPr>
        <p:spPr bwMode="auto">
          <a:xfrm>
            <a:off x="566738" y="2343150"/>
            <a:ext cx="11190287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This is my favourite shop. It`s______. It sells________________.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____________. And it sells____________.  I like it very much.</a:t>
            </a:r>
            <a:endParaRPr lang="en-US" altLang="zh-CN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44575" y="4418013"/>
            <a:ext cx="9331325" cy="1771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CN" altLang="en-US" sz="2400" b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参考词语：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supermarket, bookshop, big, small ,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many different things,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food, clothes ,toys, sweets, vegetables, fruit......  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870" name="文本框 9"/>
          <p:cNvSpPr txBox="1">
            <a:spLocks noChangeArrowheads="1"/>
          </p:cNvSpPr>
          <p:nvPr/>
        </p:nvSpPr>
        <p:spPr bwMode="auto">
          <a:xfrm>
            <a:off x="361950" y="460375"/>
            <a:ext cx="47926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YF补 汉仪夏日体+黑白emoji"/>
                <a:ea typeface="YF补 汉仪夏日体+黑白emoji"/>
                <a:cs typeface="YF补 汉仪夏日体+黑白emoji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Let`s write!</a:t>
            </a:r>
            <a:endParaRPr lang="zh-CN" altLang="en-US" sz="3600">
              <a:latin typeface="Times New Roman" panose="02020603050405020304" pitchFamily="18" charset="0"/>
              <a:ea typeface="YF补 汉仪夏日体+黑白emoji"/>
              <a:cs typeface="YF补 汉仪夏日体+黑白emoji"/>
            </a:endParaRPr>
          </a:p>
        </p:txBody>
      </p:sp>
      <p:sp>
        <p:nvSpPr>
          <p:cNvPr id="36873" name="文本框 9"/>
          <p:cNvSpPr txBox="1">
            <a:spLocks noChangeArrowheads="1"/>
          </p:cNvSpPr>
          <p:nvPr/>
        </p:nvSpPr>
        <p:spPr bwMode="auto">
          <a:xfrm>
            <a:off x="3683000" y="1271588"/>
            <a:ext cx="47926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0">
                <a:latin typeface="YF补 汉仪夏日体+黑白emoji"/>
                <a:ea typeface="YF补 汉仪夏日体+黑白emoji"/>
                <a:cs typeface="YF补 汉仪夏日体+黑白emoji"/>
              </a:rPr>
              <a:t>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My Favourite Shop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YF补 汉仪夏日体+黑白emoji"/>
              <a:cs typeface="YF补 汉仪夏日体+黑白emoji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内容占位符 2"/>
          <p:cNvSpPr>
            <a:spLocks noGrp="1"/>
          </p:cNvSpPr>
          <p:nvPr>
            <p:ph idx="1"/>
          </p:nvPr>
        </p:nvSpPr>
        <p:spPr>
          <a:xfrm>
            <a:off x="550863" y="1376363"/>
            <a:ext cx="11293475" cy="43513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当堂检测</a:t>
            </a:r>
            <a:endParaRPr lang="en-US" altLang="zh-CN" sz="40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1.S__________there are restaurants at the supermarkets.</a:t>
            </a:r>
            <a:endParaRPr lang="en-US" altLang="zh-CN" sz="40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2.This shop is big.It _______(sell)many things.</a:t>
            </a:r>
            <a:endParaRPr lang="en-US" altLang="zh-CN" sz="40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3.Many ________(family, families)go to the supermarkets together.</a:t>
            </a:r>
            <a:endParaRPr lang="zh-CN" altLang="en-US" sz="40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63663" y="1800225"/>
            <a:ext cx="25781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ometimes</a:t>
            </a:r>
            <a:endParaRPr lang="zh-CN" altLang="en-US" sz="4800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7600" y="3025775"/>
            <a:ext cx="1277938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 b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sells</a:t>
            </a:r>
            <a:endParaRPr lang="zh-CN" altLang="en-US" sz="4800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89663" y="3730625"/>
            <a:ext cx="179387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9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9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355850" y="696913"/>
            <a:ext cx="7829550" cy="464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8800">
                <a:latin typeface="YF补 汉仪夏日体+黑白emoji"/>
                <a:ea typeface="YF补 汉仪夏日体+黑白emoji"/>
                <a:cs typeface="YF补 汉仪夏日体+黑白emoji"/>
              </a:rPr>
              <a:t>Homework</a:t>
            </a:r>
            <a:endParaRPr lang="en-US" altLang="zh-CN" sz="8800">
              <a:latin typeface="YF补 汉仪夏日体+黑白emoji"/>
              <a:ea typeface="YF补 汉仪夏日体+黑白emoji"/>
              <a:cs typeface="YF补 汉仪夏日体+黑白emoji"/>
            </a:endParaRPr>
          </a:p>
          <a:p>
            <a:pPr algn="ctr"/>
            <a:endParaRPr lang="en-US" altLang="zh-CN" sz="8800">
              <a:latin typeface="YF补 汉仪夏日体+黑白emoji"/>
              <a:ea typeface="YF补 汉仪夏日体+黑白emoji"/>
              <a:cs typeface="YF补 汉仪夏日体+黑白emoji"/>
            </a:endParaRPr>
          </a:p>
          <a:p>
            <a:r>
              <a:rPr lang="en-US" altLang="zh-CN" sz="4000"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</a:rPr>
              <a:t>1.</a:t>
            </a:r>
            <a:r>
              <a:rPr lang="zh-CN" altLang="en-US" sz="4000"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</a:rPr>
              <a:t>背诵</a:t>
            </a:r>
            <a:r>
              <a:rPr lang="en-US" altLang="zh-CN" sz="4000"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</a:rPr>
              <a:t>M2U2</a:t>
            </a:r>
            <a:r>
              <a:rPr lang="zh-CN" altLang="en-US" sz="4000"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</a:rPr>
              <a:t>的单词和课文。</a:t>
            </a:r>
            <a:endParaRPr lang="en-US" altLang="zh-CN" sz="4000"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</a:endParaRPr>
          </a:p>
          <a:p>
            <a:endParaRPr lang="en-US" altLang="zh-CN" sz="4000"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</a:endParaRPr>
          </a:p>
          <a:p>
            <a:r>
              <a:rPr lang="en-US" altLang="zh-CN" sz="4000"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</a:rPr>
              <a:t>2.</a:t>
            </a:r>
            <a:r>
              <a:rPr lang="zh-CN" altLang="en-US" sz="4000"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</a:rPr>
              <a:t>完成小练笔。</a:t>
            </a:r>
            <a:endParaRPr lang="en-US" altLang="zh-CN" sz="4000"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347663" y="220663"/>
            <a:ext cx="10515600" cy="1122362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ea typeface="宋体" panose="02010600030101010101" pitchFamily="2" charset="-122"/>
              </a:rPr>
              <a:t>r</a:t>
            </a:r>
            <a:r>
              <a:rPr lang="en-US" altLang="zh-CN" sz="40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Retell the text!</a:t>
            </a:r>
            <a:r>
              <a:rPr lang="en-US" altLang="zh-CN" sz="4000" b="1" smtClean="0">
                <a:ea typeface="宋体" panose="02010600030101010101" pitchFamily="2" charset="-122"/>
              </a:rPr>
              <a:t>t</a:t>
            </a:r>
            <a:endParaRPr lang="en-US" altLang="zh-CN" sz="4000" b="1" smtClean="0">
              <a:ea typeface="宋体" panose="02010600030101010101" pitchFamily="2" charset="-122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12775" y="1563688"/>
            <a:ext cx="10158413" cy="447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en-US" sz="3200">
                <a:solidFill>
                  <a:srgbClr val="0000FF"/>
                </a:solidFill>
                <a:latin typeface="Andalus" panose="02020603050405020304" pitchFamily="18" charset="-78"/>
              </a:rPr>
              <a:t>（</a:t>
            </a:r>
            <a:r>
              <a:rPr lang="zh-CN" altLang="en-US" sz="3200">
                <a:latin typeface="Andalus" panose="02020603050405020304" pitchFamily="18" charset="-78"/>
              </a:rPr>
              <a:t>    </a:t>
            </a:r>
            <a:r>
              <a:rPr lang="zh-CN" altLang="en-US">
                <a:latin typeface="Andalus" panose="02020603050405020304" pitchFamily="18" charset="-78"/>
              </a:rPr>
              <a:t>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）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1.English supermarkets are all big.                                         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     ）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2.They only sell different things from China.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     ）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3.Sometimes people can have meals(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饭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) at the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supermarkets.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（     ）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4.Many parents go to the supermarkets with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        their children.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Rectangle 5"/>
          <p:cNvSpPr/>
          <p:nvPr/>
        </p:nvSpPr>
        <p:spPr bwMode="auto">
          <a:xfrm>
            <a:off x="271463" y="377825"/>
            <a:ext cx="10515600" cy="1122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Read and judge Tor F.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123950" y="1474788"/>
            <a:ext cx="525463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136650" y="2533650"/>
            <a:ext cx="525463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150938" y="3462338"/>
            <a:ext cx="55721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106488" y="4926013"/>
            <a:ext cx="55721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22530" grpId="0"/>
      <p:bldP spid="22530" grpId="1"/>
      <p:bldP spid="51205" grpId="0"/>
      <p:bldP spid="51206" grpId="0"/>
      <p:bldP spid="51206" grpId="1"/>
      <p:bldP spid="51207" grpId="0"/>
      <p:bldP spid="51207" grpId="1"/>
      <p:bldP spid="51208" grpId="0" build="allAtOnce"/>
      <p:bldP spid="51209" grpId="0"/>
      <p:bldP spid="5120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图片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7163" y="541338"/>
            <a:ext cx="9148762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012825"/>
            <a:ext cx="31289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图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8725" y="3932238"/>
            <a:ext cx="3679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图片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25" y="995363"/>
            <a:ext cx="417195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图片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8575" y="3898900"/>
            <a:ext cx="42338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 descr="图片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3813" y="1103313"/>
            <a:ext cx="368458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 descr="图片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8" y="3973513"/>
            <a:ext cx="32035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42900" y="231775"/>
            <a:ext cx="3556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There is\ are….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106488" y="979488"/>
            <a:ext cx="689133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YF补 汉仪夏日体+黑白emoji"/>
                <a:sym typeface="+mn-lt"/>
              </a:rPr>
              <a:t>Does Lingling look  different?</a:t>
            </a:r>
            <a:r>
              <a:rPr lang="en-US" altLang="zh-CN" sz="4000">
                <a:solidFill>
                  <a:srgbClr val="FCC062"/>
                </a:solidFill>
                <a:latin typeface="YF补 汉仪夏日体+黑白emoji"/>
                <a:ea typeface="YF补 汉仪夏日体+黑白emoji"/>
                <a:cs typeface="YF补 汉仪夏日体+黑白emoji"/>
                <a:sym typeface="+mn-lt"/>
              </a:rPr>
              <a:t> </a:t>
            </a:r>
            <a:endParaRPr lang="zh-CN" altLang="en-US" sz="4000">
              <a:solidFill>
                <a:srgbClr val="FCC062"/>
              </a:solidFill>
              <a:latin typeface="YF补 汉仪夏日体+黑白emoji"/>
              <a:ea typeface="YF补 汉仪夏日体+黑白emoji"/>
              <a:cs typeface="YF补 汉仪夏日体+黑白emoji"/>
              <a:sym typeface="+mn-lt"/>
            </a:endParaRPr>
          </a:p>
        </p:txBody>
      </p:sp>
      <p:pic>
        <p:nvPicPr>
          <p:cNvPr id="17410" name="Picture 2" descr="C:\Users\Lenovo\Desktop\1537704843(1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8" y="2070100"/>
            <a:ext cx="439737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8275" y="2092325"/>
            <a:ext cx="363696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278438" y="3556000"/>
            <a:ext cx="220345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different 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clothes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文本框 9"/>
          <p:cNvSpPr txBox="1">
            <a:spLocks noChangeArrowheads="1"/>
          </p:cNvSpPr>
          <p:nvPr/>
        </p:nvSpPr>
        <p:spPr bwMode="auto">
          <a:xfrm>
            <a:off x="431800" y="327025"/>
            <a:ext cx="49212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Look and answer.</a:t>
            </a:r>
            <a:r>
              <a:rPr lang="en-US" altLang="zh-CN" sz="3200" b="0">
                <a:latin typeface="YF补 汉仪夏日体+黑白emoji"/>
                <a:ea typeface="YF补 汉仪夏日体+黑白emoji"/>
                <a:cs typeface="YF补 汉仪夏日体+黑白emoji"/>
              </a:rPr>
              <a:t> </a:t>
            </a:r>
            <a:endParaRPr lang="zh-CN" altLang="en-US" sz="3200" b="0">
              <a:latin typeface="YF补 汉仪夏日体+黑白emoji"/>
              <a:ea typeface="YF补 汉仪夏日体+黑白emoji"/>
              <a:cs typeface="YF补 汉仪夏日体+黑白emoji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9"/>
          <p:cNvSpPr txBox="1">
            <a:spLocks noChangeArrowheads="1"/>
          </p:cNvSpPr>
          <p:nvPr/>
        </p:nvSpPr>
        <p:spPr bwMode="auto">
          <a:xfrm>
            <a:off x="576263" y="542925"/>
            <a:ext cx="49212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Watch and answer. </a:t>
            </a:r>
            <a:endParaRPr lang="zh-CN" altLang="en-US" sz="3600">
              <a:latin typeface="Times New Roman" panose="02020603050405020304" pitchFamily="18" charset="0"/>
              <a:ea typeface="YF补 汉仪夏日体+黑白emoji"/>
              <a:cs typeface="YF补 汉仪夏日体+黑白emoji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08675" y="1685925"/>
            <a:ext cx="6283325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What’s Lingling doing?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YF补 汉仪夏日体+黑白emoji"/>
              <a:sym typeface="+mn-lt"/>
            </a:endParaRPr>
          </a:p>
        </p:txBody>
      </p:sp>
      <p:pic>
        <p:nvPicPr>
          <p:cNvPr id="19459" name="Picture 2" descr="C:\Users\Lenovo\Desktop\1537704843(1).pn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733550"/>
            <a:ext cx="496411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894388" y="3503613"/>
            <a:ext cx="6297612" cy="2239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She is playing</a:t>
            </a:r>
            <a:r>
              <a:rPr lang="en-US" altLang="zh-CN" sz="5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Beijing  Opera.(</a:t>
            </a:r>
            <a:r>
              <a:rPr lang="zh-CN" altLang="en-US" sz="4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京剧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)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YF补 汉仪夏日体+黑白emoji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g.91ddcc.com/141439108280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0" y="1550988"/>
            <a:ext cx="104044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2411413" y="5235575"/>
            <a:ext cx="5605462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i="1">
                <a:solidFill>
                  <a:srgbClr val="FFFFFF"/>
                </a:solidFill>
                <a:ea typeface="宋体" panose="02010600030101010101" pitchFamily="2" charset="-122"/>
              </a:rPr>
              <a:t>Traditional Culture</a:t>
            </a:r>
            <a:endParaRPr lang="zh-CN" altLang="en-US" sz="3600" i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65275" y="550863"/>
            <a:ext cx="3643313" cy="9715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i="1">
                <a:solidFill>
                  <a:srgbClr val="FFFFFF"/>
                </a:solidFill>
                <a:ea typeface="宋体" panose="02010600030101010101" pitchFamily="2" charset="-122"/>
              </a:rPr>
              <a:t>Beijing Opera</a:t>
            </a:r>
            <a:endParaRPr lang="zh-CN" altLang="en-US" sz="3600" i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/>
          </p:cNvSpPr>
          <p:nvPr>
            <p:ph type="title"/>
          </p:nvPr>
        </p:nvSpPr>
        <p:spPr>
          <a:xfrm>
            <a:off x="474663" y="712788"/>
            <a:ext cx="10515600" cy="4532312"/>
          </a:xfrm>
        </p:spPr>
        <p:txBody>
          <a:bodyPr/>
          <a:lstStyle/>
          <a:p>
            <a:pPr eaLnBrk="1" hangingPunct="1"/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b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en-US" altLang="zh-CN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Task</a:t>
            </a:r>
            <a:b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b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</a:t>
            </a:r>
            <a:r>
              <a:rPr lang="zh-CN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用一般现在时</a:t>
            </a:r>
            <a:r>
              <a:rPr lang="zh-CN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介绍自己喜欢的商店。</a:t>
            </a:r>
            <a:endParaRPr lang="zh-CN" altLang="en-US" sz="4000" b="1" smtClean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9"/>
          <p:cNvSpPr>
            <a:spLocks noChangeArrowheads="1"/>
          </p:cNvSpPr>
          <p:nvPr/>
        </p:nvSpPr>
        <p:spPr bwMode="auto">
          <a:xfrm>
            <a:off x="4110038" y="911225"/>
            <a:ext cx="587533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What 's the text about?</a:t>
            </a:r>
            <a:endParaRPr lang="en-US" altLang="zh-CN" sz="40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1225550"/>
            <a:ext cx="43624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矩形 29"/>
          <p:cNvSpPr>
            <a:spLocks noChangeArrowheads="1"/>
          </p:cNvSpPr>
          <p:nvPr/>
        </p:nvSpPr>
        <p:spPr bwMode="auto">
          <a:xfrm>
            <a:off x="4868863" y="2154238"/>
            <a:ext cx="6176962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YF补 汉仪夏日体+黑白emoji"/>
                <a:sym typeface="+mn-lt"/>
              </a:rPr>
              <a:t>I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lt"/>
              </a:rPr>
              <a:t>t’s  about_____________.</a:t>
            </a:r>
            <a:endParaRPr lang="zh-CN" altLang="en-US" sz="4000" u="sng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矩形 19"/>
          <p:cNvSpPr>
            <a:spLocks noChangeArrowheads="1"/>
          </p:cNvSpPr>
          <p:nvPr/>
        </p:nvSpPr>
        <p:spPr bwMode="auto">
          <a:xfrm>
            <a:off x="4992688" y="3929063"/>
            <a:ext cx="622458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English supermarkets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581" name="矩形 19"/>
          <p:cNvSpPr>
            <a:spLocks noChangeArrowheads="1"/>
          </p:cNvSpPr>
          <p:nvPr/>
        </p:nvSpPr>
        <p:spPr bwMode="auto">
          <a:xfrm>
            <a:off x="4933950" y="5378450"/>
            <a:ext cx="6224588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Chinese supermarkets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5424488" y="4175125"/>
            <a:ext cx="7270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A.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5392738" y="5538788"/>
            <a:ext cx="69691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</a:rPr>
              <a:t>B.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531813" y="309563"/>
            <a:ext cx="3854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</a:rPr>
              <a:t>Watch and choose.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4 0.0548 L 0.07019 -0.253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9"/>
          <p:cNvSpPr txBox="1">
            <a:spLocks noChangeArrowheads="1"/>
          </p:cNvSpPr>
          <p:nvPr/>
        </p:nvSpPr>
        <p:spPr bwMode="auto">
          <a:xfrm>
            <a:off x="273050" y="282575"/>
            <a:ext cx="7348538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Listen and imitate.</a:t>
            </a:r>
            <a:endParaRPr lang="en-US" altLang="zh-CN" sz="3600">
              <a:latin typeface="Times New Roman" panose="02020603050405020304" pitchFamily="18" charset="0"/>
              <a:ea typeface="YF补 汉仪夏日体+黑白emoji"/>
              <a:cs typeface="YF补 汉仪夏日体+黑白emoji"/>
            </a:endParaRPr>
          </a:p>
          <a:p>
            <a:r>
              <a:rPr lang="en-US" altLang="zh-CN" sz="3600">
                <a:latin typeface="Times New Roman" panose="02020603050405020304" pitchFamily="18" charset="0"/>
                <a:ea typeface="YF补 汉仪夏日体+黑白emoji"/>
                <a:cs typeface="YF补 汉仪夏日体+黑白emoji"/>
              </a:rPr>
              <a:t>Then choose.</a:t>
            </a:r>
            <a:endParaRPr lang="zh-CN" altLang="en-US" sz="3600">
              <a:latin typeface="Times New Roman" panose="02020603050405020304" pitchFamily="18" charset="0"/>
              <a:ea typeface="YF补 汉仪夏日体+黑白emoji"/>
              <a:cs typeface="YF补 汉仪夏日体+黑白emoji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06400" y="998538"/>
            <a:ext cx="11172825" cy="521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1.What are English supermarkets like?_______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They are very big.      B.They are small. 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2.What do they sell?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They sell_________.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(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多选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  <a:p>
            <a:pPr marL="342900" indent="-342900">
              <a:lnSpc>
                <a:spcPct val="150000"/>
              </a:lnSpc>
              <a:buFontTx/>
              <a:buAutoNum type="alphaUcPeriod"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clothes    B.toys    C.books    D. food    E.CDs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40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3.Are there restaurants at the supermarket sometimes? 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ea typeface="YF补 汉仪夏日体+黑白emoji"/>
                <a:cs typeface="Times New Roman" panose="02020603050405020304" pitchFamily="18" charset="0"/>
                <a:sym typeface="+mn-lt"/>
              </a:rPr>
              <a:t>A.Yes, there are .           B. No, there aren`t.  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  <a:ea typeface="YF补 汉仪夏日体+黑白emoj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529638" y="976313"/>
            <a:ext cx="623887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453188" y="2759075"/>
            <a:ext cx="623887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046913" y="2789238"/>
            <a:ext cx="59055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72388" y="2800350"/>
            <a:ext cx="623887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239125" y="2817813"/>
            <a:ext cx="59055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1328400" y="4575175"/>
            <a:ext cx="623888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4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  <p:bldP spid="23563" grpId="0"/>
      <p:bldP spid="23564" grpId="0"/>
      <p:bldP spid="23565" grpId="0"/>
      <p:bldP spid="235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4"/>
          <p:cNvSpPr>
            <a:spLocks noChangeArrowheads="1"/>
          </p:cNvSpPr>
          <p:nvPr/>
        </p:nvSpPr>
        <p:spPr bwMode="auto">
          <a:xfrm>
            <a:off x="328613" y="247650"/>
            <a:ext cx="40322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 and complete.</a:t>
            </a:r>
            <a:endParaRPr lang="en-US" altLang="zh-CN" sz="3600"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Lenovo\Desktop\图片书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3375" y="1157288"/>
            <a:ext cx="11147425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6618288" y="1335088"/>
            <a:ext cx="552450" cy="231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26525" y="1247775"/>
            <a:ext cx="2076450" cy="2905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5938" y="1733550"/>
            <a:ext cx="849312" cy="268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519363" y="1735138"/>
            <a:ext cx="647700" cy="209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00300" y="2187575"/>
            <a:ext cx="1066800" cy="223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50925" y="3852863"/>
            <a:ext cx="1820863" cy="3127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46225" y="5551488"/>
            <a:ext cx="1068388" cy="196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1650" y="6378575"/>
            <a:ext cx="1312863" cy="231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20988" y="1262063"/>
            <a:ext cx="2195512" cy="233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矩形 30"/>
          <p:cNvSpPr/>
          <p:nvPr/>
        </p:nvSpPr>
        <p:spPr>
          <a:xfrm>
            <a:off x="1109663" y="6056313"/>
            <a:ext cx="2227262" cy="160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 bldLvl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185031"/>
</p:tagLst>
</file>

<file path=ppt/tags/tag2.xml><?xml version="1.0" encoding="utf-8"?>
<p:tagLst xmlns:p="http://schemas.openxmlformats.org/presentationml/2006/main">
  <p:tag name="KSO_WM_TEMPLATE_CATEGORY" val="custom"/>
  <p:tag name="KSO_WM_TEMPLATE_INDEX" val="20185031"/>
</p:tagLst>
</file>

<file path=ppt/tags/tag3.xml><?xml version="1.0" encoding="utf-8"?>
<p:tagLst xmlns:p="http://schemas.openxmlformats.org/presentationml/2006/main">
  <p:tag name="KSO_WM_UNIT_PLACING_PICTURE_USER_VIEWPORT" val="{&quot;height&quot;:4045,&quot;width&quot;:6000}"/>
</p:tagLst>
</file>

<file path=ppt/tags/tag4.xml><?xml version="1.0" encoding="utf-8"?>
<p:tagLst xmlns:p="http://schemas.openxmlformats.org/presentationml/2006/main">
  <p:tag name="KSO_WM_UNIT_PLACING_PICTURE_USER_VIEWPORT" val="{&quot;height&quot;:4115,&quot;width&quot;:6422.4992125984254}"/>
</p:tagLst>
</file>

<file path=ppt/tags/tag5.xml><?xml version="1.0" encoding="utf-8"?>
<p:tagLst xmlns:p="http://schemas.openxmlformats.org/presentationml/2006/main">
  <p:tag name="KSO_WM_UNIT_PLACING_PICTURE_USER_VIEWPORT" val="{&quot;height&quot;:3952.5007874015746,&quot;width&quot;:6400}"/>
</p:tagLst>
</file>

<file path=ppt/tags/tag6.xml><?xml version="1.0" encoding="utf-8"?>
<p:tagLst xmlns:p="http://schemas.openxmlformats.org/presentationml/2006/main">
  <p:tag name="KSO_WM_UNIT_PLACING_PICTURE_USER_VIEWPORT" val="{&quot;height&quot;:3887.5007874015746,&quot;width&quot;:5890}"/>
</p:tagLst>
</file>

<file path=ppt/tags/tag7.xml><?xml version="1.0" encoding="utf-8"?>
<p:tagLst xmlns:p="http://schemas.openxmlformats.org/presentationml/2006/main">
  <p:tag name="KSO_WM_UNIT_PLACING_PICTURE_USER_VIEWPORT" val="{&quot;height&quot;:15840,&quot;width&quot;:158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2624</Words>
  <Application>WPS 演示</Application>
  <PresentationFormat>自定义</PresentationFormat>
  <Paragraphs>161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等线</vt:lpstr>
      <vt:lpstr>等线 Light</vt:lpstr>
      <vt:lpstr>等线</vt:lpstr>
      <vt:lpstr>YF补 汉仪夏日体+黑白emoji</vt:lpstr>
      <vt:lpstr>黑体</vt:lpstr>
      <vt:lpstr>Times New Roman</vt:lpstr>
      <vt:lpstr>微软雅黑</vt:lpstr>
      <vt:lpstr>楷体</vt:lpstr>
      <vt:lpstr>Andalus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            Task  1.描述超市中的商品及特征。  2.向全班同学介绍自己喜欢的商店。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judge T or F.</vt:lpstr>
      <vt:lpstr>Let`s talk!</vt:lpstr>
      <vt:lpstr>PowerPoint 演示文稿</vt:lpstr>
      <vt:lpstr>PowerPoint 演示文稿</vt:lpstr>
      <vt:lpstr>PowerPoint 演示文稿</vt:lpstr>
      <vt:lpstr>PowerPoint 演示文稿</vt:lpstr>
      <vt:lpstr>rRetell the text!t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sx</cp:lastModifiedBy>
  <cp:revision>447</cp:revision>
  <dcterms:created xsi:type="dcterms:W3CDTF">2017-07-29T07:01:00Z</dcterms:created>
  <dcterms:modified xsi:type="dcterms:W3CDTF">2020-09-15T04:23:03Z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