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16" d="100"/>
          <a:sy n="116" d="100"/>
        </p:scale>
        <p:origin x="-1542" y="21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2019/4/19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标题 1"/>
          <p:cNvSpPr>
            <a:spLocks noGrp="1"/>
          </p:cNvSpPr>
          <p:nvPr>
            <p:ph type="title" idx="4294967295"/>
          </p:nvPr>
        </p:nvSpPr>
        <p:spPr>
          <a:xfrm>
            <a:off x="468313" y="476250"/>
            <a:ext cx="8675687" cy="936625"/>
          </a:xfrm>
        </p:spPr>
        <p:txBody>
          <a:bodyPr/>
          <a:lstStyle/>
          <a:p>
            <a:r>
              <a:rPr lang="zh-CN" altLang="en-US" smtClean="0">
                <a:solidFill>
                  <a:srgbClr val="FF0000"/>
                </a:solidFill>
                <a:latin typeface="隶书" pitchFamily="49" charset="-122"/>
                <a:ea typeface="隶书" pitchFamily="49" charset="-122"/>
              </a:rPr>
              <a:t>五年级上英语综合实践活动计划</a:t>
            </a:r>
          </a:p>
        </p:txBody>
      </p:sp>
      <p:graphicFrame>
        <p:nvGraphicFramePr>
          <p:cNvPr id="319523" name="Group 35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1181099803"/>
              </p:ext>
            </p:extLst>
          </p:nvPr>
        </p:nvGraphicFramePr>
        <p:xfrm>
          <a:off x="395288" y="1484313"/>
          <a:ext cx="8353425" cy="4948402"/>
        </p:xfrm>
        <a:graphic>
          <a:graphicData uri="http://schemas.openxmlformats.org/drawingml/2006/table">
            <a:tbl>
              <a:tblPr/>
              <a:tblGrid>
                <a:gridCol w="1440408"/>
                <a:gridCol w="1920329"/>
                <a:gridCol w="2184127"/>
                <a:gridCol w="1176611"/>
                <a:gridCol w="1631950"/>
              </a:tblGrid>
              <a:tr h="681202"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en-US" altLang="zh-CN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Topic(</a:t>
                      </a:r>
                      <a:r>
                        <a:rPr kumimoji="0" lang="zh-CN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主题</a:t>
                      </a:r>
                      <a:r>
                        <a:rPr kumimoji="0" lang="en-US" altLang="zh-CN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)</a:t>
                      </a:r>
                      <a:endParaRPr kumimoji="0" lang="en-US" altLang="zh-CN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ea typeface="宋体" pitchFamily="2" charset="-122"/>
                      </a:endParaRPr>
                    </a:p>
                  </a:txBody>
                  <a:tcPr marL="8786" marR="8786" marT="8785" marB="8785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en-US" altLang="zh-CN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Aim(</a:t>
                      </a:r>
                      <a:r>
                        <a:rPr kumimoji="0" lang="zh-CN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目标</a:t>
                      </a:r>
                      <a:r>
                        <a:rPr kumimoji="0" lang="en-US" altLang="zh-CN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)</a:t>
                      </a:r>
                      <a:endParaRPr kumimoji="0" lang="en-US" altLang="zh-CN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ea typeface="宋体" pitchFamily="2" charset="-122"/>
                      </a:endParaRPr>
                    </a:p>
                  </a:txBody>
                  <a:tcPr marL="8786" marR="8786" marT="8785" marB="8785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en-US" altLang="zh-CN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Form(</a:t>
                      </a:r>
                      <a:r>
                        <a:rPr kumimoji="0" lang="zh-CN" alt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形式</a:t>
                      </a:r>
                      <a:r>
                        <a:rPr kumimoji="0" lang="en-US" altLang="zh-CN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)</a:t>
                      </a:r>
                      <a:endParaRPr kumimoji="0" lang="en-US" altLang="zh-CN" sz="1400" b="1" i="0" u="none" strike="noStrike" cap="none" normalizeH="0" baseline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ea typeface="宋体" pitchFamily="2" charset="-122"/>
                      </a:endParaRPr>
                    </a:p>
                  </a:txBody>
                  <a:tcPr marL="8786" marR="8786" marT="8785" marB="8785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zh-CN" alt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学科融合</a:t>
                      </a:r>
                      <a:r>
                        <a:rPr kumimoji="0" lang="en-US" altLang="zh-CN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+</a:t>
                      </a:r>
                      <a:endParaRPr kumimoji="0" lang="zh-CN" altLang="zh-CN" sz="1400" b="1" i="0" u="none" strike="noStrike" cap="none" normalizeH="0" baseline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ea typeface="宋体" pitchFamily="2" charset="-122"/>
                      </a:endParaRPr>
                    </a:p>
                  </a:txBody>
                  <a:tcPr marL="8786" marR="8786" marT="8785" marB="8785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Pct val="70000"/>
                        <a:buFontTx/>
                        <a:buNone/>
                        <a:tabLst/>
                      </a:pPr>
                      <a:r>
                        <a:rPr kumimoji="0" lang="zh-CN" alt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pitchFamily="34" charset="0"/>
                          <a:ea typeface="宋体" pitchFamily="2" charset="-122"/>
                        </a:rPr>
                        <a:t>活动评价</a:t>
                      </a:r>
                      <a:endParaRPr kumimoji="0" lang="zh-CN" altLang="en-US" sz="1400" b="1" i="0" u="none" strike="noStrike" cap="none" normalizeH="0" baseline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ea typeface="宋体" pitchFamily="2" charset="-122"/>
                      </a:endParaRPr>
                    </a:p>
                  </a:txBody>
                  <a:tcPr marL="8786" marR="8786" marT="8785" marB="8785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4267035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zh-CN" sz="2000" b="1" kern="100" dirty="0" smtClean="0">
                          <a:effectLst/>
                          <a:latin typeface="Calibri"/>
                          <a:ea typeface="宋体"/>
                          <a:cs typeface="Times New Roman"/>
                        </a:rPr>
                        <a:t> </a:t>
                      </a:r>
                      <a:endParaRPr lang="en-US" altLang="zh-CN" sz="2000" b="1" kern="100" dirty="0" smtClean="0">
                        <a:effectLst/>
                        <a:latin typeface="Calibri"/>
                        <a:ea typeface="宋体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en-US" altLang="zh-CN" sz="2000" b="1" kern="100" dirty="0" smtClean="0">
                        <a:effectLst/>
                        <a:latin typeface="Calibri"/>
                        <a:ea typeface="宋体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en-US" altLang="zh-CN" sz="2000" b="1" kern="100" dirty="0" smtClean="0">
                        <a:effectLst/>
                        <a:latin typeface="Calibri"/>
                        <a:ea typeface="宋体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altLang="zh-CN" sz="2000" b="1" kern="100" dirty="0" smtClean="0">
                          <a:effectLst/>
                          <a:latin typeface="Calibri"/>
                          <a:ea typeface="宋体"/>
                          <a:cs typeface="Times New Roman"/>
                        </a:rPr>
                        <a:t>Describing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altLang="zh-CN" sz="2000" b="1" kern="1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宋体"/>
                          <a:cs typeface="Times New Roman"/>
                        </a:rPr>
                        <a:t>festivals</a:t>
                      </a:r>
                      <a:endParaRPr lang="zh-CN" sz="2000" b="1" kern="100" dirty="0">
                        <a:solidFill>
                          <a:schemeClr val="tx1"/>
                        </a:solidFill>
                        <a:effectLst/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1. 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了解英语国家的主要节日</a:t>
                      </a:r>
                      <a:r>
                        <a:rPr lang="zh-CN" altLang="en-US" sz="2000" dirty="0" smtClean="0">
                          <a:latin typeface="Times New Roman" pitchFamily="18" charset="0"/>
                          <a:ea typeface="华文楷体" pitchFamily="2" charset="-122"/>
                          <a:cs typeface="Times New Roman" pitchFamily="18" charset="0"/>
                        </a:rPr>
                        <a:t>“</a:t>
                      </a:r>
                      <a:r>
                        <a:rPr lang="en-US" altLang="zh-CN" sz="2000" dirty="0" smtClean="0">
                          <a:latin typeface="Times New Roman" pitchFamily="18" charset="0"/>
                          <a:ea typeface="华文楷体" pitchFamily="2" charset="-122"/>
                          <a:cs typeface="Times New Roman" pitchFamily="18" charset="0"/>
                        </a:rPr>
                        <a:t>Halloween and Easter.</a:t>
                      </a:r>
                      <a:r>
                        <a:rPr lang="zh-CN" altLang="en-US" sz="2000" dirty="0" smtClean="0">
                          <a:latin typeface="Times New Roman" pitchFamily="18" charset="0"/>
                          <a:ea typeface="华文楷体" pitchFamily="2" charset="-122"/>
                          <a:cs typeface="Times New Roman" pitchFamily="18" charset="0"/>
                        </a:rPr>
                        <a:t>”。 </a:t>
                      </a:r>
                      <a:endParaRPr lang="zh-CN" altLang="en-US" sz="20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lvl="0" indent="0" algn="l">
                        <a:spcAft>
                          <a:spcPts val="0"/>
                        </a:spcAft>
                        <a:buFont typeface="+mj-lt"/>
                        <a:buNone/>
                      </a:pPr>
                      <a:endParaRPr lang="en-US" altLang="zh-CN" sz="2000" b="1" kern="100" dirty="0" smtClean="0">
                        <a:effectLst/>
                        <a:latin typeface="Calibri"/>
                        <a:ea typeface="宋体"/>
                        <a:cs typeface="Times New Roman"/>
                      </a:endParaRPr>
                    </a:p>
                    <a:p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2. 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熟练运用一般现在时“</a:t>
                      </a:r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It is…  People do…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”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  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等结构来描述 英语国家的主要节日感受外国节日文化氛围。</a:t>
                      </a:r>
                    </a:p>
                    <a:p>
                      <a:pPr marL="0" lvl="0" indent="0" algn="l">
                        <a:spcAft>
                          <a:spcPts val="0"/>
                        </a:spcAft>
                        <a:buFont typeface="+mj-lt"/>
                        <a:buNone/>
                      </a:pPr>
                      <a:endParaRPr lang="zh-CN" sz="2000" b="1" kern="100" dirty="0">
                        <a:effectLst/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EF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1. 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观看视频，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   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了解节日文化。    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2. 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学生以小组为单位，合理分工，利用教师提供或自己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制作的道具展示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并描述节日。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3.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制作海报，介绍西方的节日。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pPr algn="l">
                        <a:spcAft>
                          <a:spcPts val="0"/>
                        </a:spcAft>
                      </a:pPr>
                      <a:endParaRPr lang="zh-CN" sz="2000" b="1" kern="100" dirty="0">
                        <a:effectLst/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EF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信息技术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音乐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综合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zh-CN" sz="2000" b="1" kern="100" dirty="0">
                        <a:effectLst/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EF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1.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小组学生积极参与，分工合理。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2.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能综合运用所学词汇，语法，目标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语句等。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3. 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成功完成一项任</a:t>
                      </a:r>
                      <a:endParaRPr lang="en-US" altLang="zh-CN" sz="2000" dirty="0" smtClean="0">
                        <a:latin typeface="华文楷体" pitchFamily="2" charset="-122"/>
                        <a:ea typeface="华文楷体" pitchFamily="2" charset="-122"/>
                      </a:endParaRPr>
                    </a:p>
                    <a:p>
                      <a:r>
                        <a:rPr lang="en-US" altLang="zh-CN" sz="2000" dirty="0" smtClean="0">
                          <a:latin typeface="华文楷体" pitchFamily="2" charset="-122"/>
                          <a:ea typeface="华文楷体" pitchFamily="2" charset="-122"/>
                        </a:rPr>
                        <a:t>   </a:t>
                      </a:r>
                      <a:r>
                        <a:rPr lang="zh-CN" altLang="en-US" sz="2000" dirty="0" smtClean="0">
                          <a:latin typeface="华文楷体" pitchFamily="2" charset="-122"/>
                          <a:ea typeface="华文楷体" pitchFamily="2" charset="-122"/>
                        </a:rPr>
                        <a:t>务。</a:t>
                      </a:r>
                    </a:p>
                    <a:p>
                      <a:pPr marL="0" lvl="0" indent="0" algn="l">
                        <a:spcAft>
                          <a:spcPts val="0"/>
                        </a:spcAft>
                        <a:buFont typeface="+mj-lt"/>
                        <a:buNone/>
                      </a:pPr>
                      <a:endParaRPr lang="zh-CN" sz="2000" b="1" kern="100" dirty="0">
                        <a:effectLst/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2DEF1"/>
                    </a:solidFill>
                  </a:tcPr>
                </a:tc>
              </a:tr>
            </a:tbl>
          </a:graphicData>
        </a:graphic>
      </p:graphicFrame>
      <p:sp>
        <p:nvSpPr>
          <p:cNvPr id="55319" name="页脚占位符 3"/>
          <p:cNvSpPr txBox="1">
            <a:spLocks noGrp="1"/>
          </p:cNvSpPr>
          <p:nvPr/>
        </p:nvSpPr>
        <p:spPr bwMode="auto">
          <a:xfrm>
            <a:off x="6553200" y="6553200"/>
            <a:ext cx="2133600" cy="244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defRPr sz="3200">
                <a:solidFill>
                  <a:schemeClr val="tx1"/>
                </a:solidFill>
                <a:latin typeface="Arial" pitchFamily="34" charset="0"/>
                <a:ea typeface="宋体" pitchFamily="2" charset="-122"/>
              </a:defRPr>
            </a:lvl1pPr>
            <a:lvl2pPr>
              <a:defRPr sz="2800">
                <a:solidFill>
                  <a:schemeClr val="tx1"/>
                </a:solidFill>
                <a:latin typeface="Arial" pitchFamily="34" charset="0"/>
                <a:ea typeface="宋体" pitchFamily="2" charset="-122"/>
              </a:defRPr>
            </a:lvl2pPr>
            <a:lvl3pPr>
              <a:defRPr sz="2400">
                <a:solidFill>
                  <a:schemeClr val="tx1"/>
                </a:solidFill>
                <a:latin typeface="Arial" pitchFamily="34" charset="0"/>
                <a:ea typeface="宋体" pitchFamily="2" charset="-122"/>
              </a:defRPr>
            </a:lvl3pPr>
            <a:lvl4pPr>
              <a:defRPr sz="2000">
                <a:solidFill>
                  <a:schemeClr val="tx1"/>
                </a:solidFill>
                <a:latin typeface="Arial" pitchFamily="34" charset="0"/>
                <a:ea typeface="宋体" pitchFamily="2" charset="-122"/>
              </a:defRPr>
            </a:lvl4pPr>
            <a:lvl5pPr>
              <a:defRPr sz="2000">
                <a:solidFill>
                  <a:schemeClr val="tx1"/>
                </a:solidFill>
                <a:latin typeface="Arial" pitchFamily="34" charset="0"/>
                <a:ea typeface="宋体" pitchFamily="2" charset="-122"/>
              </a:defRPr>
            </a:lvl5pPr>
            <a:lvl6pPr rtl="0" eaLnBrk="0" hangingPunct="0">
              <a:defRPr sz="2000">
                <a:solidFill>
                  <a:schemeClr val="tx1"/>
                </a:solidFill>
                <a:latin typeface="Arial" pitchFamily="34" charset="0"/>
                <a:ea typeface="宋体" pitchFamily="2" charset="-122"/>
              </a:defRPr>
            </a:lvl6pPr>
            <a:lvl7pPr rtl="0" eaLnBrk="0" hangingPunct="0">
              <a:defRPr sz="2000">
                <a:solidFill>
                  <a:schemeClr val="tx1"/>
                </a:solidFill>
                <a:latin typeface="Arial" pitchFamily="34" charset="0"/>
                <a:ea typeface="宋体" pitchFamily="2" charset="-122"/>
              </a:defRPr>
            </a:lvl7pPr>
            <a:lvl8pPr rtl="0" eaLnBrk="0" hangingPunct="0">
              <a:defRPr sz="2000">
                <a:solidFill>
                  <a:schemeClr val="tx1"/>
                </a:solidFill>
                <a:latin typeface="Arial" pitchFamily="34" charset="0"/>
                <a:ea typeface="宋体" pitchFamily="2" charset="-122"/>
              </a:defRPr>
            </a:lvl8pPr>
            <a:lvl9pPr rtl="0" eaLnBrk="0" hangingPunct="0">
              <a:defRPr sz="2000">
                <a:solidFill>
                  <a:schemeClr val="tx1"/>
                </a:solidFill>
                <a:latin typeface="Arial" pitchFamily="34" charset="0"/>
                <a:ea typeface="宋体" pitchFamily="2" charset="-122"/>
              </a:defRPr>
            </a:lvl9pPr>
          </a:lstStyle>
          <a:p>
            <a:pPr algn="r"/>
            <a:r>
              <a:rPr lang="en-US" altLang="zh-CN" sz="1000" dirty="0"/>
              <a:t>www.themegallery.com</a:t>
            </a:r>
          </a:p>
        </p:txBody>
      </p:sp>
    </p:spTree>
    <p:extLst>
      <p:ext uri="{BB962C8B-B14F-4D97-AF65-F5344CB8AC3E}">
        <p14:creationId xmlns:p14="http://schemas.microsoft.com/office/powerpoint/2010/main" val="20106352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70</TotalTime>
  <Words>156</Words>
  <Application>Microsoft Office PowerPoint</Application>
  <PresentationFormat>全屏显示(4:3)</PresentationFormat>
  <Paragraphs>39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五年级上英语综合实践活动计划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THTF</dc:creator>
  <cp:lastModifiedBy>THTF</cp:lastModifiedBy>
  <cp:revision>7</cp:revision>
  <dcterms:created xsi:type="dcterms:W3CDTF">2019-01-19T01:24:07Z</dcterms:created>
  <dcterms:modified xsi:type="dcterms:W3CDTF">2019-04-19T07:22:08Z</dcterms:modified>
</cp:coreProperties>
</file>

<file path=docProps/thumbnail.jpeg>
</file>