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86" r:id="rId4"/>
    <p:sldId id="412" r:id="rId5"/>
    <p:sldId id="390" r:id="rId6"/>
    <p:sldId id="387" r:id="rId7"/>
    <p:sldId id="417" r:id="rId8"/>
    <p:sldId id="411" r:id="rId9"/>
    <p:sldId id="414" r:id="rId10"/>
    <p:sldId id="418" r:id="rId11"/>
    <p:sldId id="391" r:id="rId12"/>
    <p:sldId id="395" r:id="rId13"/>
    <p:sldId id="420" r:id="rId15"/>
    <p:sldId id="389" r:id="rId16"/>
    <p:sldId id="423" r:id="rId17"/>
    <p:sldId id="398" r:id="rId18"/>
    <p:sldId id="399" r:id="rId19"/>
    <p:sldId id="425" r:id="rId20"/>
    <p:sldId id="400" r:id="rId21"/>
    <p:sldId id="426" r:id="rId22"/>
    <p:sldId id="402" r:id="rId23"/>
    <p:sldId id="424" r:id="rId24"/>
    <p:sldId id="404" r:id="rId25"/>
    <p:sldId id="428" r:id="rId26"/>
    <p:sldId id="405" r:id="rId27"/>
    <p:sldId id="429" r:id="rId28"/>
    <p:sldId id="407" r:id="rId29"/>
    <p:sldId id="430" r:id="rId30"/>
    <p:sldId id="431" r:id="rId31"/>
    <p:sldId id="409" r:id="rId32"/>
    <p:sldId id="394" r:id="rId33"/>
    <p:sldId id="41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3399"/>
    <a:srgbClr val="0000CC"/>
    <a:srgbClr val="000099"/>
    <a:srgbClr val="0000FF"/>
    <a:srgbClr val="FF3300"/>
    <a:srgbClr val="CCECFF"/>
    <a:srgbClr val="CCFFFF"/>
    <a:srgbClr val="0033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2530" autoAdjust="0"/>
  </p:normalViewPr>
  <p:slideViewPr>
    <p:cSldViewPr>
      <p:cViewPr varScale="1">
        <p:scale>
          <a:sx n="95" d="100"/>
          <a:sy n="95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3B32-FDFC-4A43-8D22-4E4ADE4B1A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4E32-1B36-4D52-B6CC-E23AA40602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98555-21CD-40E2-AF79-EFAA06E7B9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98555-21CD-40E2-AF79-EFAA06E7B9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1E3FD-5B88-4904-ADE8-D352851E31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9C14-DF4B-4D88-A3EC-F78EEB5E4F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9BA8-7F3D-40F7-8829-34E6ECFCDC5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58D0F-809D-41E1-BEED-E70C702ED74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5E78-ECB3-4D3B-BFC0-820CA031F3E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7288-8509-4B77-923E-FEBFAD6A3A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ECC2-E2D4-4F09-B96F-F1D99DB837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15359-AAEF-4CED-B389-D146AF0834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32F5-64AB-4862-A6D5-E7870276C8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573C6-0C01-47D8-B993-778C6D131F2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64FF4-6165-4356-8139-E1CD3BF575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2BA56A2-40FD-4FAA-A4D6-EE26356A77EA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1DF6C85-580E-49AA-8C0F-7282E851D184}" type="datetimeFigureOut">
              <a:rPr lang="en-US" smtClean="0"/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D95434A-1094-4C26-ADA4-1AB6210859AE}" type="slidenum">
              <a:rPr kumimoji="0" lang="en-US" smtClean="0"/>
            </a:fld>
            <a:endParaRPr kumimoji="0" lang="zh-CN" altLang="en-US" b="0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.jpeg"/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43174" y="500063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你怎么来理解这句话？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0" name="Picture 4" descr="http://image81.360doc.com/DownloadImg/2015/01/3109/49685765_34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1500174"/>
            <a:ext cx="7828012" cy="2643206"/>
          </a:xfrm>
          <a:prstGeom prst="rect">
            <a:avLst/>
          </a:prstGeom>
          <a:noFill/>
        </p:spPr>
      </p:pic>
      <p:sp>
        <p:nvSpPr>
          <p:cNvPr id="7" name="文本框 2"/>
          <p:cNvSpPr txBox="1"/>
          <p:nvPr/>
        </p:nvSpPr>
        <p:spPr>
          <a:xfrm>
            <a:off x="2357422" y="2071678"/>
            <a:ext cx="49292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有的人活着，他已经死了；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有的人死了，他还活着。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藏克家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4857760"/>
            <a:ext cx="1008112" cy="9636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705" y="249555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运用你的经验：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599111"/>
            <a:ext cx="81369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2800" dirty="0" smtClean="0">
                <a:solidFill>
                  <a:srgbClr val="333333"/>
                </a:solidFill>
                <a:latin typeface="Hiragino Sans GB"/>
              </a:rPr>
              <a:t>   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一位将军到沙漠参加演习，他的妻子塞尔玛随军驻扎在陆军基地里。沙漠中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干燥的气候让塞尔玛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非常难受。再加上身边没有一个朋友，孤独中的她经常写信给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父母倾诉。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父亲的回信很短，只有两行：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 两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个人从牢中的铁窗望出去，一个看到泥土，一个却看到了星星。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。</a:t>
            </a:r>
            <a:endParaRPr lang="zh-CN" altLang="en-US" sz="28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7784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读故事，悟道理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27784" y="5395475"/>
            <a:ext cx="5944744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你认为，收信后，塞尔玛的生活会发生什么改变？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5329156"/>
            <a:ext cx="1008112" cy="9636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214517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她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看了信后心头一颤，决定要在沙漠中寻找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星星。从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那以后，塞尔玛的生活发生了巨大的改变。她开始和当地人交朋友、互送礼品，研究沙漠里的仙人掌、几百万年前的海螺壳。渐渐地，她迷上了这里，后来写了一本书，以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快乐的城堡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为书名出版了。</a:t>
            </a:r>
            <a:endParaRPr lang="zh-CN" altLang="en-US" sz="28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1800" y="56767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读故事，悟道理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85507"/>
            <a:ext cx="1008112" cy="9636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1760" y="49411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这个故事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你什么启示？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19018" y="5515015"/>
            <a:ext cx="589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塞尔玛收信后是怎样让生命充盈的？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1560" y="128316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人们对待生活的不同态度，会影响生命的质量</a:t>
            </a:r>
            <a:endParaRPr lang="zh-CN" altLang="en-US" sz="2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46" y="2389495"/>
            <a:ext cx="4824535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塞尔玛和当地人交朋友，互送礼品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研究沙漠里的仙人掌，海螺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壳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001907" y="2852936"/>
            <a:ext cx="288032" cy="219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23765" y="2228528"/>
            <a:ext cx="3328374" cy="14003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塞尔玛热爱学习，乐于实践，努力与他人、与社会、与自然建立联系</a:t>
            </a:r>
            <a:endParaRPr lang="zh-CN" altLang="en-US" sz="2400" dirty="0">
              <a:solidFill>
                <a:srgbClr val="00009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4048" y="4421586"/>
            <a:ext cx="3816424" cy="144738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生命得到滋养，一点点的充盈起来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。生命是一个逐渐丰富的过程。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588224" y="3805795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115616" y="3573014"/>
            <a:ext cx="3615716" cy="1506138"/>
            <a:chOff x="1115616" y="3573014"/>
            <a:chExt cx="3615716" cy="1506138"/>
          </a:xfrm>
        </p:grpSpPr>
        <p:sp>
          <p:nvSpPr>
            <p:cNvPr id="12" name="文本框 11"/>
            <p:cNvSpPr txBox="1"/>
            <p:nvPr/>
          </p:nvSpPr>
          <p:spPr>
            <a:xfrm>
              <a:off x="1115616" y="4550802"/>
              <a:ext cx="2636712" cy="52835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 smtClean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积极的生活态度</a:t>
              </a:r>
              <a:endPara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下箭头 12"/>
            <p:cNvSpPr/>
            <p:nvPr/>
          </p:nvSpPr>
          <p:spPr>
            <a:xfrm rot="16200000">
              <a:off x="4251999" y="4571127"/>
              <a:ext cx="252378" cy="7062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 rot="10800000">
              <a:off x="2267744" y="3573014"/>
              <a:ext cx="216024" cy="6364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699792" y="52137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读故事，悟道理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>
            <a:fillRect/>
          </a:stretch>
        </p:blipFill>
        <p:spPr>
          <a:xfrm>
            <a:off x="467544" y="971599"/>
            <a:ext cx="8568952" cy="47525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3648" y="251686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4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、冷漠与关切</a:t>
            </a:r>
            <a:endParaRPr lang="zh-CN" altLang="en-US" sz="4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7422" y="785794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故事：盲人打灯笼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48" y="1000108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en-US" b="0" i="0" dirty="0" smtClean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b="0" i="0" dirty="0" smtClean="0">
                <a:solidFill>
                  <a:srgbClr val="0033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0" i="0" dirty="0" smtClean="0">
                <a:solidFill>
                  <a:srgbClr val="00339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古时候有个盲人，晚上出门总提着一个明亮的灯笼。别人看到了，很是奇怪，问他</a:t>
            </a:r>
            <a:r>
              <a:rPr lang="en-US" altLang="zh-CN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0" i="0" dirty="0" smtClean="0">
                <a:solidFill>
                  <a:srgbClr val="00339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你反正看不见，为什么要提个灯笼走路？”盲人认真地回答说：“这个道理很简单，我提灯笼当然不是为自己照亮道路，而是为了给别人照亮，让他们能看见我，这样他们就不会再撞到我了，既帮助了别人，又保护了自己。”</a:t>
            </a:r>
            <a:endParaRPr lang="zh-CN" altLang="en-US" sz="2800" b="0" i="0" dirty="0">
              <a:solidFill>
                <a:srgbClr val="00339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857760"/>
            <a:ext cx="1578058" cy="161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357694"/>
            <a:ext cx="1578058" cy="1617509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2357422" y="78579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故事赏析：盲人打灯笼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852" y="1785926"/>
            <a:ext cx="5715040" cy="110799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盲人提灯笼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给别人照亮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不会相撞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071802" y="2357430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143504" y="2357430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43108" y="3357562"/>
            <a:ext cx="4185761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既帮助了别人，又保护了自己</a:t>
            </a:r>
            <a:endParaRPr lang="zh-CN" altLang="en-US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071934" y="300037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4071934" y="400050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0232" y="4429132"/>
            <a:ext cx="4286280" cy="106695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人与人在相互依存和彼此关切中感受温暖，传递温暖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tupian114.com/20121217/09283373.jpg"/>
          <p:cNvPicPr>
            <a:picLocks noChangeAspect="1" noChangeArrowheads="1"/>
          </p:cNvPicPr>
          <p:nvPr/>
        </p:nvPicPr>
        <p:blipFill>
          <a:blip r:embed="rId1" cstate="print"/>
          <a:srcRect r="23124" b="7649"/>
          <a:stretch>
            <a:fillRect/>
          </a:stretch>
        </p:blipFill>
        <p:spPr bwMode="auto">
          <a:xfrm>
            <a:off x="2928926" y="1500174"/>
            <a:ext cx="5857916" cy="4599119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857224" y="2000240"/>
            <a:ext cx="571504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我们不仅要关注自身的发展，而且要关切他人的生命，设身处地地思考并善待他人，不仅将自己的生命照亮，也可以照亮他人，温暖他人。</a:t>
            </a:r>
            <a:endParaRPr lang="en-US" altLang="zh-CN" sz="28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785794"/>
            <a:ext cx="1578058" cy="1617509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2285984" y="92867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故事感悟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5852" y="364331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要不要扶？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85860"/>
            <a:ext cx="3929090" cy="2355313"/>
          </a:xfrm>
          <a:prstGeom prst="rect">
            <a:avLst/>
          </a:prstGeom>
        </p:spPr>
      </p:pic>
      <p:sp>
        <p:nvSpPr>
          <p:cNvPr id="18436" name="AutoShape 4" descr="http://img0.imgtn.bdimg.com/it/u=2687226502,2641055964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440" name="Picture 8" descr="http://photocdn.sohu.com/20150630/mp20721984_1435645813505_1_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143240" cy="250030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000760" y="37147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要不要让座？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643446"/>
            <a:ext cx="7500990" cy="124649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dirty="0" smtClean="0"/>
              <a:t>          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所有的冷漠也许都有理由，然而，没有人愿意遭遇到冷漠，生命拒绝冷漠。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57752" y="785794"/>
            <a:ext cx="428624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北大副校长说，“你是北大人，看到老人摔倒了你就去扶。他要是讹你，北大法律系给你提供法律援助，要是败诉了，北大替你赔偿！”。这短话被网友称为“北大撑腰体”。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2"/>
            <a:ext cx="4286280" cy="2895156"/>
          </a:xfrm>
          <a:prstGeom prst="rect">
            <a:avLst/>
          </a:prstGeom>
        </p:spPr>
      </p:pic>
      <p:sp>
        <p:nvSpPr>
          <p:cNvPr id="18436" name="AutoShape 4" descr="http://img0.imgtn.bdimg.com/it/u=2687226502,2641055964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438" name="Picture 6" descr="http://img1.cache.netease.com/catchpic/1/1E/1EEE3639A5E3140DBABCF30A8D7995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643446"/>
            <a:ext cx="1143008" cy="13839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507207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你如何评价</a:t>
            </a:r>
            <a:r>
              <a:rPr lang="en-US" altLang="zh-CN" sz="2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北大撑腰体</a:t>
            </a:r>
            <a:r>
              <a:rPr lang="en-US" altLang="zh-CN" sz="2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”？</a:t>
            </a:r>
            <a:endParaRPr lang="zh-CN" altLang="en-US" sz="2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epaper.sxrb.com/shtml/sxscdb/20150827/images/A8_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2643182"/>
            <a:ext cx="7358114" cy="3571900"/>
          </a:xfrm>
          <a:prstGeom prst="rect">
            <a:avLst/>
          </a:prstGeom>
          <a:noFill/>
        </p:spPr>
      </p:pic>
      <p:pic>
        <p:nvPicPr>
          <p:cNvPr id="16386" name="Picture 2" descr="http://www.china.com.cn/info/cdax/images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" y="1157901"/>
            <a:ext cx="9144000" cy="1285884"/>
          </a:xfrm>
          <a:prstGeom prst="rect">
            <a:avLst/>
          </a:prstGeom>
          <a:noFill/>
        </p:spPr>
      </p:pic>
      <p:sp>
        <p:nvSpPr>
          <p:cNvPr id="4" name="文本框 1"/>
          <p:cNvSpPr txBox="1"/>
          <p:nvPr/>
        </p:nvSpPr>
        <p:spPr>
          <a:xfrm>
            <a:off x="2143108" y="4357694"/>
            <a:ext cx="492922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6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2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传递生命的温暖，你愿意为此做什么？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0" y="2492896"/>
            <a:ext cx="8784976" cy="38770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95936" y="3861048"/>
            <a:ext cx="2592288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长海三中  张坤</a:t>
            </a:r>
            <a:r>
              <a:rPr lang="en-US" altLang="zh-CN" dirty="0" smtClean="0"/>
              <a:t>                       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39752" y="207739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活出生命的精彩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>
            <a:fillRect/>
          </a:stretch>
        </p:blipFill>
        <p:spPr>
          <a:xfrm>
            <a:off x="323528" y="731605"/>
            <a:ext cx="8568952" cy="47525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5656" y="22768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4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、平凡与伟大</a:t>
            </a:r>
            <a:endParaRPr lang="zh-CN" altLang="en-US" sz="4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16" name="AutoShape 4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14546" y="1000108"/>
            <a:ext cx="1857388" cy="168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李时珍，明代著名医学家，撰写医学著作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本草纲目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512" y="928670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鲁迅，著名文学家，思想家，中国现代文学的奠基人。对于五四运动以后的中国社会思想文化发展具有重大影响。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1" name="Picture 9" descr="http://www.wsbedu.com/chu/tu/wate.jpg"/>
          <p:cNvPicPr>
            <a:picLocks noChangeAspect="1" noChangeArrowheads="1"/>
          </p:cNvPicPr>
          <p:nvPr/>
        </p:nvPicPr>
        <p:blipFill>
          <a:blip r:embed="rId1" cstate="print"/>
          <a:srcRect l="39801" t="2149" r="5472" b="5443"/>
          <a:stretch>
            <a:fillRect/>
          </a:stretch>
        </p:blipFill>
        <p:spPr bwMode="auto">
          <a:xfrm>
            <a:off x="357158" y="3500438"/>
            <a:ext cx="1857388" cy="1928826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285984" y="3571876"/>
            <a:ext cx="185738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瓦特，英国著名的发明家，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1776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年制造出第一台有实用价值的蒸汽机。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AutoShape 11" descr="http://img5.imgtn.bdimg.com/it/u=352321666,315137162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25" name="AutoShape 13" descr="http://img5.imgtn.bdimg.com/it/u=352321666,315137162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27" name="AutoShape 15" descr="http://img5.imgtn.bdimg.com/it/u=352321666,315137162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329" name="Picture 17" descr="C:\Documents and Settings\wh\桌面\u=352321666,3151371625&amp;fm=23&amp;gp=0.jpg"/>
          <p:cNvPicPr>
            <a:picLocks noChangeAspect="1" noChangeArrowheads="1"/>
          </p:cNvPicPr>
          <p:nvPr/>
        </p:nvPicPr>
        <p:blipFill>
          <a:blip r:embed="rId2" cstate="print"/>
          <a:srcRect l="8465" t="2500" r="18134" b="-5358"/>
          <a:stretch>
            <a:fillRect/>
          </a:stretch>
        </p:blipFill>
        <p:spPr bwMode="auto">
          <a:xfrm>
            <a:off x="4572000" y="3571876"/>
            <a:ext cx="2000264" cy="214314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6572264" y="3714752"/>
            <a:ext cx="214314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时传祥，一位“宁肯一人脏，换来万户净”的掏粪工人，全国著名劳动模范。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1" name="AutoShape 19" descr="http://img2.imgtn.bdimg.com/it/u=1343619398,6185544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332" name="Picture 20" descr="C:\Documents and Settings\wh\桌面\下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1643074" cy="2238376"/>
          </a:xfrm>
          <a:prstGeom prst="rect">
            <a:avLst/>
          </a:prstGeom>
          <a:noFill/>
        </p:spPr>
      </p:pic>
      <p:pic>
        <p:nvPicPr>
          <p:cNvPr id="13334" name="Picture 22" descr="http://img1.voc.com.cn/UpLoadFile/2013/07/03/201307031110077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1837458" cy="2309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42976" y="578645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思考：一个人的伟大在于哪些方面？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4.duitang.com/uploads/item/201201/18/20120118155018_NXQhC.thumb.600_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0" y="500040"/>
            <a:ext cx="9144000" cy="3571875"/>
          </a:xfrm>
          <a:prstGeom prst="rect">
            <a:avLst/>
          </a:prstGeom>
          <a:noFill/>
        </p:spPr>
      </p:pic>
      <p:sp>
        <p:nvSpPr>
          <p:cNvPr id="65538" name="AutoShape 2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0" name="AutoShape 4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2" name="AutoShape 6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4" name="AutoShape 8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6" name="AutoShape 10" descr="http://img1.imgtn.bdimg.com/it/u=656592001,3184287000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8662" y="2643182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一个人的伟大不在于其地位的高低，伟大在于创造和贡献。平凡的生命也能时时创造伟大。</a:t>
            </a:r>
            <a:endParaRPr lang="zh-CN" altLang="en-US" sz="32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4480" y="785794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在平凡中创造伟大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34" y="2000240"/>
            <a:ext cx="7786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b="0" i="0" dirty="0" smtClean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王收秋，山西省的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一名普通的步班乡邮员，在平凡的岗位上，做出了不平凡的业绩。</a:t>
            </a:r>
            <a:endParaRPr lang="en-US" altLang="zh-CN" sz="24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坚韧顽强，一年走出一个长征路。王收秋所投递的王封乡地处太原西山地区，方圆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平方公里，山峦起伏，有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个自然村，居民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万多人。从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年开始，王收秋每天天刚亮就出班，天大黑才能归班。一年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双穿坏的鞋、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个背坏的邮包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……，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日复一日，年复一年，两个饼子，一瓶凉水，就是他的午餐。</a:t>
            </a:r>
            <a:endParaRPr lang="en-US" altLang="zh-CN" sz="24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643182"/>
            <a:ext cx="703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28604"/>
            <a:ext cx="2132682" cy="16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500430" y="128586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铁肩信使的长征路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4480" y="78579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在平凡中创造伟大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2000240"/>
            <a:ext cx="7786742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30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年来，他每周出班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天，几乎从未休息过，每日投递邮件均在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公斤左右，投递邮件总量达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多万件，从未丢损一份邮件，累计徒步行程近</a:t>
            </a: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万公里，一年走一个长征。</a:t>
            </a:r>
            <a:endParaRPr lang="en-US" altLang="zh-CN" sz="24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在平凡的乡邮员岗位上，王收秋虽然没有做出惊天动地的业绩，但他用自己爱岗敬业、无私奉献的精神谱写了一曲最美妙的邮政之歌。</a:t>
            </a:r>
            <a:endParaRPr lang="zh-CN" altLang="en-US" sz="24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endParaRPr lang="en-US" altLang="zh-CN" sz="24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28604"/>
            <a:ext cx="2132682" cy="16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5"/>
          <p:cNvSpPr txBox="1"/>
          <p:nvPr/>
        </p:nvSpPr>
        <p:spPr>
          <a:xfrm>
            <a:off x="2357422" y="135729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铁肩信使的长征路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857364"/>
            <a:ext cx="2256280" cy="1501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857364"/>
            <a:ext cx="2214578" cy="1527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6"/>
            <a:ext cx="2132682" cy="16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/>
          <p:cNvSpPr txBox="1"/>
          <p:nvPr/>
        </p:nvSpPr>
        <p:spPr>
          <a:xfrm>
            <a:off x="2285984" y="64291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在平凡中创造伟大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3143240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铁肩信使的长征路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285852" y="4143380"/>
            <a:ext cx="692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生命虽然平凡，但也能时时创造伟大。王收秋的生命是如何从平凡中闪耀出伟大？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请你举例说明。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5357826"/>
            <a:ext cx="1008112" cy="9636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785926"/>
            <a:ext cx="2256280" cy="1501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857364"/>
            <a:ext cx="2214578" cy="1527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6"/>
            <a:ext cx="2132682" cy="16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/>
          <p:cNvSpPr txBox="1"/>
          <p:nvPr/>
        </p:nvSpPr>
        <p:spPr>
          <a:xfrm>
            <a:off x="2214546" y="7143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感悟： 平凡中的伟大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3143240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714348" y="3571876"/>
            <a:ext cx="7500990" cy="278537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当人们用认真、勤劳、善良、坚持、勇敢书写自己的生命价值时，当人们将个体的生命和他人的、集体的、民族的、国家的甚至人类的命运联系在一起时，生命便会从平凡中闪耀伟大。</a:t>
            </a:r>
            <a:endParaRPr lang="zh-CN" altLang="en-US" sz="2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0" name="AutoShape 4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2" name="AutoShape 6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4" name="AutoShape 8" descr="http://img4.imgtn.bdimg.com/it/u=4011357039,2283183545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46" name="AutoShape 10" descr="http://img1.imgtn.bdimg.com/it/u=656592001,3184287000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57290" y="2357430"/>
            <a:ext cx="6429420" cy="208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生命因远离贫乏，不断充盈而精彩；</a:t>
            </a:r>
            <a:endParaRPr lang="en-US" altLang="zh-CN" sz="28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生命因拒绝冷漠，关切他人而精彩；</a:t>
            </a:r>
            <a:endParaRPr lang="en-US" altLang="zh-CN" sz="28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生命因在平凡中创造伟大而精彩！</a:t>
            </a:r>
            <a:endParaRPr lang="zh-CN" altLang="en-US" sz="28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642918"/>
            <a:ext cx="1928826" cy="85725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 descr="http://www.loveshopping.com.tw/tomcatImages/uploads/20111207/9sjaT0bU0utg3ffU2hAIafeMlvTgPjkP_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29454" y="4619336"/>
            <a:ext cx="1201106" cy="16004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8572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2198" y="300037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活出生命的精彩</a:t>
            </a:r>
            <a:endParaRPr lang="zh-CN" altLang="en-US" sz="2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642918"/>
            <a:ext cx="1928826" cy="85725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板书设计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928934"/>
            <a:ext cx="3071834" cy="10183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学会关切，善待他人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拒绝冷漠，传递温暖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1643050"/>
            <a:ext cx="3000396" cy="10183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积极态度，丰富人生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充盈生命，远离贫乏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4214818"/>
            <a:ext cx="3071834" cy="10183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生命独特，使命不同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于平凡中，创造伟大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 rot="2098509">
            <a:off x="5134545" y="2279963"/>
            <a:ext cx="985964" cy="18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357818" y="3214686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9228917">
            <a:off x="5339636" y="4268591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6" name="Picture 4" descr="http://www.loveshopping.com.tw/tomcatImages/uploads/20111207/9sjaT0bU0utg3ffU2hAIafeMlvTgPjkP_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29454" y="4619336"/>
            <a:ext cx="1201106" cy="160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4.duitang.com/uploads/item/201201/18/20120118155018_NXQhC.thumb.600_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0" y="500040"/>
            <a:ext cx="9144000" cy="357187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57224" y="2500306"/>
            <a:ext cx="750099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你</a:t>
            </a: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无法延长生命的长度，却可以把握它的宽度；无法预知生命的外延，却可以丰富它的内涵；无法把握生命的量，却可以提升它的质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endParaRPr lang="en-US" altLang="zh-CN" sz="28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——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托马斯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布朗</a:t>
            </a:r>
            <a:endParaRPr lang="zh-CN" altLang="en-US" sz="28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>
            <a:fillRect/>
          </a:stretch>
        </p:blipFill>
        <p:spPr>
          <a:xfrm>
            <a:off x="467544" y="980728"/>
            <a:ext cx="8568952" cy="47525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5656" y="22768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一、贫乏与充盈</a:t>
            </a:r>
            <a:endParaRPr lang="zh-CN" altLang="en-US" sz="4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0100" y="1928802"/>
            <a:ext cx="7358114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>
              <a:lnSpc>
                <a:spcPts val="34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在生命成长过程中，我们会和许许多多人相遇。他们曾经有过怎样的经历？又有哪些生命故事？请你选择你认识的一个人，将他对生命的热情，努力活出生命精彩的故事记录下来。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400"/>
              </a:lnSpc>
            </a:pP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主人公的姓名：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主人公的重要事迹：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   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对我的生命启示： 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</a:t>
            </a:r>
            <a:r>
              <a:rPr lang="en-US" altLang="zh-CN" sz="2400" u="sng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7170" name="AutoShape 2" descr="http://img5.imgtn.bdimg.com/it/u=1396286561,1991139222&amp;fm=1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6" name="AutoShape 8" descr="http://img2.imgtn.bdimg.com/it/u=1345864381,94203040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8" name="AutoShape 10" descr="http://img2.imgtn.bdimg.com/it/u=1345864381,94203040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80" name="AutoShape 12" descr="http://img2.imgtn.bdimg.com/it/u=1345864381,942030409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82" name="AutoShape 14" descr="http://img2.imgtn.bdimg.com/it/u=1345864381,942030409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186" name="Picture 18" descr="http://pic19.nipic.com/20120309/9040008_114807744000_2.jpg"/>
          <p:cNvPicPr>
            <a:picLocks noChangeAspect="1" noChangeArrowheads="1"/>
          </p:cNvPicPr>
          <p:nvPr/>
        </p:nvPicPr>
        <p:blipFill>
          <a:blip r:embed="rId1" cstate="print"/>
          <a:srcRect r="-2041" b="28571"/>
          <a:stretch>
            <a:fillRect/>
          </a:stretch>
        </p:blipFill>
        <p:spPr bwMode="auto">
          <a:xfrm>
            <a:off x="7500958" y="4786322"/>
            <a:ext cx="1425049" cy="1143008"/>
          </a:xfrm>
          <a:prstGeom prst="rect">
            <a:avLst/>
          </a:prstGeom>
          <a:noFill/>
        </p:spPr>
      </p:pic>
      <p:pic>
        <p:nvPicPr>
          <p:cNvPr id="7188" name="Picture 20" descr="http://pic1.hebei.com.cn/0/15/50/41/15504103_681537.jpg"/>
          <p:cNvPicPr>
            <a:picLocks noChangeAspect="1" noChangeArrowheads="1"/>
          </p:cNvPicPr>
          <p:nvPr/>
        </p:nvPicPr>
        <p:blipFill>
          <a:blip r:embed="rId2" cstate="print"/>
          <a:srcRect l="24389" b="-3658"/>
          <a:stretch>
            <a:fillRect/>
          </a:stretch>
        </p:blipFill>
        <p:spPr bwMode="auto">
          <a:xfrm>
            <a:off x="4143372" y="1142984"/>
            <a:ext cx="642942" cy="35719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2928926" y="1071546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我发现        我学习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0" y="642918"/>
            <a:ext cx="1928826" cy="85725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857232"/>
            <a:ext cx="1714512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拓展空间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2448" y="18973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br>
              <a:rPr lang="zh-CN" altLang="en-US" dirty="0" smtClean="0"/>
            </a:br>
            <a:br>
              <a:rPr lang="zh-CN" altLang="en-US" dirty="0" smtClean="0"/>
            </a:br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8596" y="121442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b="0" i="0" dirty="0" smtClean="0">
                <a:effectLst/>
                <a:latin typeface="Arial" panose="020B0604020202020204" pitchFamily="34" charset="0"/>
              </a:rPr>
              <a:t>          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余旭，</a:t>
            </a:r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年出生于四川</a:t>
            </a:r>
            <a:r>
              <a:rPr lang="zh-CN" altLang="en-US" sz="2800" b="0" i="0" u="none" strike="noStrike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崇州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是空军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培养的首批歼击机女飞行员，是首位驾歼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战机飞上蓝天的女飞行员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0" i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800"/>
              </a:lnSpc>
            </a:pPr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2016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日，她所在的八一飞行表演队在进行飞行训练中发生事故，余旭</a:t>
            </a:r>
            <a:r>
              <a:rPr lang="zh-CN" altLang="en-US" sz="2800" b="0" i="0" u="none" strike="noStrike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跳伞</a:t>
            </a:r>
            <a:r>
              <a:rPr lang="zh-CN" altLang="en-US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失败，壮烈牺牲。</a:t>
            </a:r>
            <a:endParaRPr lang="zh-CN" altLang="en-US" sz="28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422108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 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28213"/>
            <a:ext cx="1483052" cy="1968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628800"/>
            <a:ext cx="7632848" cy="332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0" i="0" dirty="0" smtClean="0">
                <a:solidFill>
                  <a:srgbClr val="00339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她活着，虽然不为大多数人所知，但活得轰轰烈烈。她牺牲了，虽然我们只是看到了她的照片和</a:t>
            </a: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  <a:r>
              <a:rPr lang="zh-CN" altLang="en-US" sz="3200" b="0" i="0" dirty="0" smtClean="0">
                <a:solidFill>
                  <a:srgbClr val="00339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像，但我们知道她活得精彩。</a:t>
            </a:r>
            <a:endParaRPr lang="zh-CN" altLang="en-US" sz="32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47239"/>
          <a:stretch>
            <a:fillRect/>
          </a:stretch>
        </p:blipFill>
        <p:spPr>
          <a:xfrm>
            <a:off x="6012160" y="4365104"/>
            <a:ext cx="151583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7823" y="60886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活出生命的精彩！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26876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dirty="0" smtClean="0">
                <a:solidFill>
                  <a:srgbClr val="333333"/>
                </a:solidFill>
                <a:latin typeface="songti"/>
              </a:rPr>
              <a:t>      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空军</a:t>
            </a:r>
            <a:r>
              <a:rPr lang="en-US" altLang="zh-CN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师余旭曾经的战友朱长义说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，作为</a:t>
            </a:r>
            <a:endParaRPr lang="en-US" altLang="zh-CN" sz="26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飞行员，训练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任务非常繁重。但是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这种艰苦，</a:t>
            </a:r>
            <a:endParaRPr lang="en-US" altLang="zh-CN" sz="26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对余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旭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来说，却是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无比的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渴望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热爱。</a:t>
            </a:r>
            <a:endParaRPr lang="en-US" altLang="zh-CN" sz="26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艰苦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和枯燥都是一种使命，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余旭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在用心热爱这个行业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。歼</a:t>
            </a:r>
            <a:r>
              <a:rPr lang="en-US" altLang="zh-CN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是顶尖机型，作为歼</a:t>
            </a:r>
            <a:r>
              <a:rPr lang="en-US" altLang="zh-CN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的飞行员，就是勇敢者。因为成为飞歼</a:t>
            </a:r>
            <a:r>
              <a:rPr lang="en-US" altLang="zh-CN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的飞行员，需要有强烈的自主愿望，坚定的飞行事业心，只有这样，才能不惧怕未来可能的风险。</a:t>
            </a:r>
            <a:endParaRPr lang="zh-CN" altLang="en-US" sz="2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47239"/>
          <a:stretch>
            <a:fillRect/>
          </a:stretch>
        </p:blipFill>
        <p:spPr>
          <a:xfrm>
            <a:off x="7215206" y="1285860"/>
            <a:ext cx="1374269" cy="1632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329080"/>
            <a:ext cx="711115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dirty="0" smtClean="0">
                <a:solidFill>
                  <a:srgbClr val="333333"/>
                </a:solidFill>
                <a:latin typeface="songti"/>
              </a:rPr>
              <a:t>     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余旭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不仅热爱飞行事业，也喜爱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文学，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还曾经和其他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几名飞行员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一起在部队内部办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过报纸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，担任主编</a:t>
            </a: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之一。</a:t>
            </a:r>
            <a:endParaRPr lang="zh-CN" altLang="en-US" sz="2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336186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余旭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曾说，“每个人的青春乐章中，总会留下动人的旋律和音符。女军人、女飞行学员，是我在自己生命乐章中留下的一笔，我期待在飞翔之路上能多添几笔，把每一笔都当作书签，收藏在我生命的每一页中。”</a:t>
            </a:r>
            <a:endParaRPr lang="zh-CN" altLang="en-US" sz="2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47239"/>
          <a:stretch>
            <a:fillRect/>
          </a:stretch>
        </p:blipFill>
        <p:spPr>
          <a:xfrm>
            <a:off x="7417404" y="1340768"/>
            <a:ext cx="151583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2411760" y="596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活出生命的精彩！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3648" y="1268760"/>
            <a:ext cx="6768752" cy="11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思考：余旭的生命是短暂而精彩的，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精彩之处体现在哪些方面？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1872208" cy="2485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2699792" y="2957470"/>
            <a:ext cx="5256584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目标明确；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勇敢执着；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不怕吃苦；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积极乐观；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热爱生活。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8" name="右大括号 7"/>
          <p:cNvSpPr/>
          <p:nvPr/>
        </p:nvSpPr>
        <p:spPr>
          <a:xfrm>
            <a:off x="4499992" y="3140968"/>
            <a:ext cx="288032" cy="2160240"/>
          </a:xfrm>
          <a:prstGeom prst="righ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938137" y="38517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充盈的生命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147320"/>
            <a:ext cx="3316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9933FF"/>
                </a:solidFill>
                <a:latin typeface="楷体" panose="02010609060101010101" charset="-122"/>
                <a:ea typeface="楷体" panose="02010609060101010101" charset="-122"/>
              </a:rPr>
              <a:t>探究与分享：</a:t>
            </a:r>
            <a:endParaRPr lang="zh-CN" altLang="en-US" sz="3600" b="1">
              <a:solidFill>
                <a:srgbClr val="9933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4.duitang.com/uploads/item/201201/18/20120118155018_NXQhC.thumb.600_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0" y="500040"/>
            <a:ext cx="9144000" cy="357187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71472" y="2500306"/>
            <a:ext cx="763284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3200" dirty="0" smtClean="0"/>
              <a:t>         </a:t>
            </a: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每个生命都会在生活中展现千姿百态。但是，有的人像余旭一样，生命</a:t>
            </a:r>
            <a:r>
              <a:rPr lang="zh-CN" altLang="en-US" sz="3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充盈</a:t>
            </a: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从而造就精彩人生</a:t>
            </a:r>
            <a:r>
              <a:rPr lang="zh-CN" altLang="en-US" sz="3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。有的人的生命则贫乏暗淡，生活枯燥乏味。</a:t>
            </a:r>
            <a:endParaRPr lang="zh-CN" altLang="en-US" sz="32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模板1</Template>
  <TotalTime>0</TotalTime>
  <Words>3099</Words>
  <Application>WPS 演示</Application>
  <PresentationFormat>全屏显示(4:3)</PresentationFormat>
  <Paragraphs>212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宋体</vt:lpstr>
      <vt:lpstr>Wingdings</vt:lpstr>
      <vt:lpstr>Wingdings 2</vt:lpstr>
      <vt:lpstr>Arial</vt:lpstr>
      <vt:lpstr>微软雅黑</vt:lpstr>
      <vt:lpstr>songti</vt:lpstr>
      <vt:lpstr>Hiragino Sans GB</vt:lpstr>
      <vt:lpstr>Franklin Gothic Book</vt:lpstr>
      <vt:lpstr>Segoe Print</vt:lpstr>
      <vt:lpstr>Franklin Gothic Medium</vt:lpstr>
      <vt:lpstr>黑体</vt:lpstr>
      <vt:lpstr>等线</vt:lpstr>
      <vt:lpstr>等线</vt:lpstr>
      <vt:lpstr>Arial Unicode MS</vt:lpstr>
      <vt:lpstr>楷体</vt:lpstr>
      <vt:lpstr>默认设计模板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Owner</dc:creator>
  <cp:lastModifiedBy>王伟</cp:lastModifiedBy>
  <cp:revision>330</cp:revision>
  <dcterms:created xsi:type="dcterms:W3CDTF">2016-08-19T13:26:00Z</dcterms:created>
  <dcterms:modified xsi:type="dcterms:W3CDTF">2018-12-25T01:48:28Z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