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74" r:id="rId3"/>
    <p:sldId id="260" r:id="rId4"/>
    <p:sldId id="292" r:id="rId5"/>
    <p:sldId id="305" r:id="rId6"/>
    <p:sldId id="306" r:id="rId7"/>
    <p:sldId id="307" r:id="rId8"/>
    <p:sldId id="309" r:id="rId9"/>
    <p:sldId id="312" r:id="rId10"/>
    <p:sldId id="313" r:id="rId11"/>
    <p:sldId id="256" r:id="rId12"/>
    <p:sldId id="314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00FF"/>
    <a:srgbClr val="E4F3E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62" autoAdjust="0"/>
  </p:normalViewPr>
  <p:slideViewPr>
    <p:cSldViewPr>
      <p:cViewPr>
        <p:scale>
          <a:sx n="116" d="100"/>
          <a:sy n="116" d="100"/>
        </p:scale>
        <p:origin x="-1494" y="192"/>
      </p:cViewPr>
      <p:guideLst>
        <p:guide orient="horz" pos="2128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C848-5E70-4179-8D0D-2335AAD33C86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C3CA4-9F3F-4E4E-BA60-3B18C8B1E3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6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r>
              <a:rPr lang="en-US" altLang="zh-CN" smtClean="0">
                <a:ea typeface="宋体" panose="02010600030101010101" pitchFamily="2" charset="-122"/>
              </a:rPr>
              <a:t>After you learn this lesson, you will try to introduce you travel plan(</a:t>
            </a:r>
            <a:r>
              <a:rPr lang="zh-CN" altLang="en-US" smtClean="0">
                <a:ea typeface="宋体" panose="02010600030101010101" pitchFamily="2" charset="-122"/>
              </a:rPr>
              <a:t>贴主题）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A198-6D50-484B-BED1-85E3A2530005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680D-033B-4A21-98BD-83D5A89E5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A198-6D50-484B-BED1-85E3A2530005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680D-033B-4A21-98BD-83D5A89E5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A198-6D50-484B-BED1-85E3A2530005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680D-033B-4A21-98BD-83D5A89E5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25674" y="581302"/>
            <a:ext cx="13062136" cy="123853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07DE-BCF2-4E0A-8993-CA571F77876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A198-6D50-484B-BED1-85E3A2530005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680D-033B-4A21-98BD-83D5A89E5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A198-6D50-484B-BED1-85E3A2530005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680D-033B-4A21-98BD-83D5A89E5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A198-6D50-484B-BED1-85E3A2530005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680D-033B-4A21-98BD-83D5A89E5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A198-6D50-484B-BED1-85E3A2530005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680D-033B-4A21-98BD-83D5A89E5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A198-6D50-484B-BED1-85E3A2530005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680D-033B-4A21-98BD-83D5A89E5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A198-6D50-484B-BED1-85E3A2530005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680D-033B-4A21-98BD-83D5A89E5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A198-6D50-484B-BED1-85E3A2530005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680D-033B-4A21-98BD-83D5A89E5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A198-6D50-484B-BED1-85E3A2530005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680D-033B-4A21-98BD-83D5A89E5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A198-6D50-484B-BED1-85E3A2530005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680D-033B-4A21-98BD-83D5A89E59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22.nipic.com/20120626/2786001_090427183001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>
            <a:fillRect/>
          </a:stretch>
        </p:blipFill>
        <p:spPr bwMode="auto">
          <a:xfrm>
            <a:off x="-155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rot="21403270">
            <a:off x="1064213" y="1542669"/>
            <a:ext cx="7086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effectLst/>
              </a:rPr>
              <a:t>Revision of Module 1&amp;9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264037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小长山岛镇中心小学   王月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3"/>
          <p:cNvSpPr txBox="1">
            <a:spLocks noChangeArrowheads="1"/>
          </p:cNvSpPr>
          <p:nvPr/>
        </p:nvSpPr>
        <p:spPr bwMode="auto">
          <a:xfrm>
            <a:off x="466146" y="1854785"/>
            <a:ext cx="1458907" cy="4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Tx/>
              <a:buNone/>
            </a:pP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zh-CN" altLang="en-US"/>
          </a:p>
        </p:txBody>
      </p:sp>
      <p:sp>
        <p:nvSpPr>
          <p:cNvPr id="19459" name="Text Box 26"/>
          <p:cNvSpPr txBox="1">
            <a:spLocks noChangeArrowheads="1"/>
          </p:cNvSpPr>
          <p:nvPr/>
        </p:nvSpPr>
        <p:spPr bwMode="auto">
          <a:xfrm>
            <a:off x="2011791" y="3789040"/>
            <a:ext cx="5487911" cy="2550286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2" tIns="45712" rIns="91422" bIns="45712"/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__________.</a:t>
            </a:r>
          </a:p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______________.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It’s___________________. It’s ______________.</a:t>
            </a:r>
          </a:p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____________________________________.</a:t>
            </a:r>
          </a:p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____________________________________.</a:t>
            </a:r>
          </a:p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____________________________________.</a:t>
            </a:r>
          </a:p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visit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?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460" name="直接连接符 27"/>
          <p:cNvCxnSpPr>
            <a:cxnSpLocks noChangeShapeType="1"/>
          </p:cNvCxnSpPr>
          <p:nvPr/>
        </p:nvCxnSpPr>
        <p:spPr bwMode="auto">
          <a:xfrm rot="5400000">
            <a:off x="2514893" y="7278434"/>
            <a:ext cx="13457270" cy="252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1" name="Rectangle 58" descr="Gw"/>
          <p:cNvSpPr>
            <a:spLocks noChangeArrowheads="1"/>
          </p:cNvSpPr>
          <p:nvPr/>
        </p:nvSpPr>
        <p:spPr bwMode="auto">
          <a:xfrm>
            <a:off x="1814186" y="836671"/>
            <a:ext cx="1070874" cy="1122279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5875" cmpd="dbl">
            <a:solidFill>
              <a:srgbClr val="000000"/>
            </a:solidFill>
            <a:miter lim="800000"/>
          </a:ln>
        </p:spPr>
        <p:txBody>
          <a:bodyPr lIns="91422" tIns="45712" rIns="91422" bIns="45712"/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endParaRPr lang="zh-CN" altLang="en-US"/>
          </a:p>
        </p:txBody>
      </p:sp>
      <p:sp>
        <p:nvSpPr>
          <p:cNvPr id="19464" name="TextBox 60"/>
          <p:cNvSpPr txBox="1">
            <a:spLocks noChangeArrowheads="1"/>
          </p:cNvSpPr>
          <p:nvPr/>
        </p:nvSpPr>
        <p:spPr bwMode="auto">
          <a:xfrm>
            <a:off x="0" y="2056393"/>
            <a:ext cx="1713397" cy="230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</a:rPr>
              <a:t>The Labor Park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Dalian,   one of the biggest parks,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lots of animals,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a big football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…</a:t>
            </a:r>
            <a:endParaRPr lang="zh-C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19465" name="TextBox 61"/>
          <p:cNvSpPr txBox="1">
            <a:spLocks noChangeArrowheads="1"/>
          </p:cNvSpPr>
          <p:nvPr/>
        </p:nvSpPr>
        <p:spPr bwMode="auto">
          <a:xfrm>
            <a:off x="1657964" y="2056391"/>
            <a:ext cx="1713397" cy="147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Wall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China, 2000   years old</a:t>
            </a:r>
            <a:r>
              <a:rPr lang="zh-CN" altLang="en-US" sz="1800" b="1"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20000km long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…</a:t>
            </a:r>
            <a:endParaRPr lang="zh-C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19466" name="TextBox 62"/>
          <p:cNvSpPr txBox="1">
            <a:spLocks noChangeArrowheads="1"/>
          </p:cNvSpPr>
          <p:nvPr/>
        </p:nvSpPr>
        <p:spPr bwMode="auto">
          <a:xfrm>
            <a:off x="3371362" y="2059753"/>
            <a:ext cx="1829304" cy="147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Eiffel Tower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France, 324m high,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restaurants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TextBox 63"/>
          <p:cNvSpPr txBox="1">
            <a:spLocks noChangeArrowheads="1"/>
          </p:cNvSpPr>
          <p:nvPr/>
        </p:nvSpPr>
        <p:spPr bwMode="auto">
          <a:xfrm>
            <a:off x="5505551" y="1985831"/>
            <a:ext cx="2514663" cy="169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 building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the US,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make peace in the world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…</a:t>
            </a:r>
          </a:p>
          <a:p>
            <a:pPr eaLnBrk="1" hangingPunct="1">
              <a:buFontTx/>
              <a:buNone/>
            </a:pPr>
            <a:endParaRPr lang="zh-CN" altLang="en-US" sz="1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8" name="Picture 45" descr="u=3020465795,771705124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0" y="836671"/>
            <a:ext cx="1028038" cy="106851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9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584759"/>
          </a:xfrm>
          <a:prstGeom prst="rect">
            <a:avLst/>
          </a:prstGeom>
          <a:solidFill>
            <a:srgbClr val="FFCC66"/>
          </a:solidFill>
          <a:ln w="9525">
            <a:solidFill>
              <a:srgbClr val="660066"/>
            </a:solidFill>
            <a:miter lim="800000"/>
          </a:ln>
        </p:spPr>
        <p:txBody>
          <a:bodyPr lIns="91422" tIns="45712" rIns="91422" bIns="45712">
            <a:spAutoFit/>
          </a:bodyPr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3200" b="1" dirty="0" smtClean="0">
                <a:latin typeface="Times New Roman" panose="02020603050405020304" pitchFamily="18" charset="0"/>
              </a:rPr>
              <a:t>“</a:t>
            </a:r>
            <a:r>
              <a:rPr lang="en-US" altLang="zh-CN" sz="3200" b="1" dirty="0">
                <a:latin typeface="Times New Roman" panose="02020603050405020304" pitchFamily="18" charset="0"/>
              </a:rPr>
              <a:t>Little guide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”       </a:t>
            </a:r>
            <a:r>
              <a:rPr lang="en-US" altLang="zh-CN" sz="3200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Introduce the place</a:t>
            </a:r>
            <a:endParaRPr lang="en-US" altLang="zh-CN" sz="32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2" name="TextBox 63"/>
          <p:cNvSpPr txBox="1">
            <a:spLocks noChangeArrowheads="1"/>
          </p:cNvSpPr>
          <p:nvPr/>
        </p:nvSpPr>
        <p:spPr bwMode="auto">
          <a:xfrm>
            <a:off x="7785881" y="1985830"/>
            <a:ext cx="1458908" cy="232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Empire State Building 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the US,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80 years old ,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400m high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… </a:t>
            </a:r>
          </a:p>
          <a:p>
            <a:pPr eaLnBrk="1" hangingPunct="1">
              <a:buFontTx/>
              <a:buNone/>
            </a:pPr>
            <a:endParaRPr lang="zh-CN" altLang="en-US" sz="1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50" y="564446"/>
            <a:ext cx="1030337" cy="149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administrator\appdata\roaming\360se6\User Data\temp\0237c5b5e28d4512beace0324ef5af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689687"/>
            <a:ext cx="1167757" cy="1296144"/>
          </a:xfrm>
          <a:prstGeom prst="rect">
            <a:avLst/>
          </a:prstGeom>
          <a:noFill/>
        </p:spPr>
      </p:pic>
      <p:pic>
        <p:nvPicPr>
          <p:cNvPr id="19" name="Picture 2" descr="http://pic26.nipic.com/20121228/9966739_195135139166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80" y="580257"/>
            <a:ext cx="1340401" cy="15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mp.itc.cn/upload/20160706/bffd425784204434b065f1c18aaa3f4f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49205"/>
            <a:ext cx="6456718" cy="48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47667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Civilization </a:t>
            </a:r>
            <a:r>
              <a:rPr lang="en-US" altLang="zh-C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</a:p>
          <a:p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（文明旅行）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966384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392">
            <a:off x="7123370" y="5875896"/>
            <a:ext cx="9239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131004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972" y="-228487"/>
            <a:ext cx="9715973" cy="103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2"/>
          <p:cNvSpPr>
            <a:spLocks noChangeArrowheads="1" noChangeShapeType="1" noTextEdit="1"/>
          </p:cNvSpPr>
          <p:nvPr/>
        </p:nvSpPr>
        <p:spPr bwMode="auto">
          <a:xfrm>
            <a:off x="1675604" y="534261"/>
            <a:ext cx="3530102" cy="719065"/>
          </a:xfrm>
          <a:prstGeom prst="rect">
            <a:avLst/>
          </a:prstGeom>
        </p:spPr>
        <p:txBody>
          <a:bodyPr wrap="none" lIns="162553" tIns="81276" rIns="162553" bIns="812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4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6400" b="1" i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801266" y="1448212"/>
            <a:ext cx="7543988" cy="470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marL="193675" indent="-193675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000" b="1" dirty="0">
                <a:latin typeface="Times New Roman" panose="02020603050405020304" pitchFamily="18" charset="0"/>
              </a:rPr>
              <a:t>必做</a:t>
            </a:r>
            <a:r>
              <a:rPr lang="en-US" altLang="zh-CN" sz="3000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3000" b="1" dirty="0">
                <a:latin typeface="Times New Roman" panose="02020603050405020304" pitchFamily="18" charset="0"/>
              </a:rPr>
              <a:t>背写核心词、功能句，背诵课文。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3000" b="1" dirty="0" smtClean="0">
                <a:latin typeface="Times New Roman" panose="02020603050405020304" pitchFamily="18" charset="0"/>
              </a:rPr>
              <a:t>完善小练笔，并与同学分享。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3000" b="1" dirty="0" smtClean="0">
                <a:latin typeface="Times New Roman" panose="02020603050405020304" pitchFamily="18" charset="0"/>
              </a:rPr>
              <a:t>尝试小组一起制作景点宣传册</a:t>
            </a:r>
            <a:r>
              <a:rPr lang="en-US" altLang="zh-CN" sz="3000" b="1" dirty="0" smtClean="0">
                <a:latin typeface="Times New Roman" panose="02020603050405020304" pitchFamily="18" charset="0"/>
              </a:rPr>
              <a:t>.</a:t>
            </a:r>
            <a:endParaRPr lang="zh-CN" altLang="en-US" sz="30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000" b="1" dirty="0">
                <a:latin typeface="Times New Roman" panose="02020603050405020304" pitchFamily="18" charset="0"/>
              </a:rPr>
              <a:t>选做：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3000" b="1" dirty="0" smtClean="0">
                <a:latin typeface="Times New Roman" panose="02020603050405020304" pitchFamily="18" charset="0"/>
              </a:rPr>
              <a:t>为你喜欢的地方设计警示牌，温馨提示。</a:t>
            </a:r>
            <a:endParaRPr lang="zh-CN" altLang="en-US" sz="30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zh-CN" altLang="en-US" sz="3000" b="1" dirty="0">
              <a:latin typeface="Times New Roman" panose="02020603050405020304" pitchFamily="18" charset="0"/>
            </a:endParaRPr>
          </a:p>
        </p:txBody>
      </p:sp>
      <p:pic>
        <p:nvPicPr>
          <p:cNvPr id="21509" name="Picture 4" descr="gifbj06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360" y="379695"/>
            <a:ext cx="952447" cy="114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gifbj06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9094" y="379695"/>
            <a:ext cx="952447" cy="114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appdata\roaming\360se6\User Data\temp\t01e2ff3de99f0095bd.jpg"/>
          <p:cNvPicPr>
            <a:picLocks noChangeAspect="1" noChangeArrowheads="1"/>
          </p:cNvPicPr>
          <p:nvPr/>
        </p:nvPicPr>
        <p:blipFill rotWithShape="1">
          <a:blip r:embed="rId2" cstate="print"/>
          <a:srcRect l="5037" r="4990"/>
          <a:stretch>
            <a:fillRect/>
          </a:stretch>
        </p:blipFill>
        <p:spPr bwMode="auto">
          <a:xfrm>
            <a:off x="611560" y="1322087"/>
            <a:ext cx="7463482" cy="518457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" y="17240"/>
            <a:ext cx="910721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image.tupian114.com/20140418/07141539.jpg.thum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11876" r="6307"/>
          <a:stretch>
            <a:fillRect/>
          </a:stretch>
        </p:blipFill>
        <p:spPr bwMode="auto">
          <a:xfrm rot="1414303">
            <a:off x="6204469" y="4240725"/>
            <a:ext cx="2889147" cy="176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-70714" y="376222"/>
            <a:ext cx="407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Do you want to visit …?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5"/>
          <p:cNvSpPr>
            <a:spLocks noChangeArrowheads="1"/>
          </p:cNvSpPr>
          <p:nvPr/>
        </p:nvSpPr>
        <p:spPr bwMode="auto">
          <a:xfrm>
            <a:off x="2555776" y="194277"/>
            <a:ext cx="5040559" cy="525397"/>
          </a:xfrm>
          <a:prstGeom prst="rect">
            <a:avLst/>
          </a:prstGeom>
          <a:solidFill>
            <a:srgbClr val="FF9933"/>
          </a:solidFill>
          <a:ln w="12700" algn="ctr">
            <a:solidFill>
              <a:schemeClr val="tx1"/>
            </a:solidFill>
            <a:round/>
          </a:ln>
        </p:spPr>
        <p:txBody>
          <a:bodyPr wrap="square" lIns="89996" tIns="46798" rIns="89996" bIns="46798" anchor="ctr">
            <a:spAutoFit/>
          </a:bodyPr>
          <a:lstStyle/>
          <a:p>
            <a:pPr algn="ctr" defTabSz="913765"/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2360962" y="151206"/>
            <a:ext cx="5739430" cy="6417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6" tIns="45719" rIns="91436" bIns="45719">
            <a:spAutoFit/>
          </a:bodyPr>
          <a:lstStyle/>
          <a:p>
            <a:pPr algn="ctr" defTabSz="913765"/>
            <a:r>
              <a:rPr lang="en-US" altLang="zh-CN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Task</a:t>
            </a:r>
          </a:p>
        </p:txBody>
      </p:sp>
      <p:sp>
        <p:nvSpPr>
          <p:cNvPr id="70661" name="WordArt 7"/>
          <p:cNvSpPr>
            <a:spLocks noChangeArrowheads="1" noChangeShapeType="1" noTextEdit="1"/>
          </p:cNvSpPr>
          <p:nvPr/>
        </p:nvSpPr>
        <p:spPr bwMode="auto">
          <a:xfrm>
            <a:off x="456067" y="1297006"/>
            <a:ext cx="8002574" cy="1216362"/>
          </a:xfrm>
          <a:prstGeom prst="rect">
            <a:avLst/>
          </a:prstGeom>
        </p:spPr>
        <p:txBody>
          <a:bodyPr wrap="none" lIns="162553" tIns="81276" rIns="162553" bIns="81276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6400" b="1" kern="10" dirty="0">
                <a:ln w="9525">
                  <a:solidFill>
                    <a:srgbClr val="FF99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Introduce your </a:t>
            </a:r>
            <a:r>
              <a:rPr lang="en-US" altLang="zh-CN" sz="6400" b="1" kern="10" dirty="0" err="1">
                <a:ln w="9525">
                  <a:solidFill>
                    <a:srgbClr val="FF99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favourite</a:t>
            </a:r>
            <a:r>
              <a:rPr lang="en-US" altLang="zh-CN" sz="6400" b="1" kern="10" dirty="0">
                <a:ln w="9525">
                  <a:solidFill>
                    <a:srgbClr val="FF99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place</a:t>
            </a:r>
            <a:endParaRPr lang="zh-CN" altLang="en-US" sz="6400" b="1" kern="10" dirty="0">
              <a:ln w="9525">
                <a:solidFill>
                  <a:srgbClr val="FF9900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9445" y="2915285"/>
            <a:ext cx="7818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做小导游</a:t>
            </a:r>
            <a:r>
              <a:rPr lang="en-US" altLang="zh-CN" sz="2800" b="1"/>
              <a:t>,</a:t>
            </a:r>
            <a:r>
              <a:rPr lang="zh-CN" altLang="en-US" sz="2800" b="1"/>
              <a:t>运用</a:t>
            </a:r>
            <a:r>
              <a:rPr lang="zh-CN" altLang="en-US" sz="3200" b="1">
                <a:solidFill>
                  <a:srgbClr val="FF0000"/>
                </a:solidFill>
              </a:rPr>
              <a:t>一般现在时</a:t>
            </a:r>
            <a:r>
              <a:rPr lang="zh-CN" altLang="en-US" sz="2800" b="1">
                <a:sym typeface="+mn-ea"/>
              </a:rPr>
              <a:t>介绍最喜欢的地方</a:t>
            </a:r>
            <a:r>
              <a:rPr lang="en-US" altLang="zh-CN" sz="2800" b="1">
                <a:sym typeface="+mn-ea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对角圆角矩形 9"/>
          <p:cNvSpPr/>
          <p:nvPr/>
        </p:nvSpPr>
        <p:spPr>
          <a:xfrm>
            <a:off x="5019675" y="3321050"/>
            <a:ext cx="3686175" cy="27178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对角圆角矩形 6"/>
          <p:cNvSpPr/>
          <p:nvPr/>
        </p:nvSpPr>
        <p:spPr>
          <a:xfrm>
            <a:off x="2966720" y="1700530"/>
            <a:ext cx="5040630" cy="28829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4" descr="http://image.tupian114.com/20140418/07141539.jpg.thum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11876" r="6307"/>
          <a:stretch>
            <a:fillRect/>
          </a:stretch>
        </p:blipFill>
        <p:spPr bwMode="auto">
          <a:xfrm rot="1414303">
            <a:off x="5809499" y="4640775"/>
            <a:ext cx="2889147" cy="176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" y="796925"/>
            <a:ext cx="2112645" cy="1388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64715" y="-5715"/>
            <a:ext cx="6911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China is a beautiful and peaceful country . There are lots of famous places to go in China .</a:t>
            </a:r>
          </a:p>
          <a:p>
            <a:r>
              <a:rPr lang="zh-CN" altLang="en-US" dirty="0"/>
              <a:t>Beijing is the capital of China . </a:t>
            </a:r>
            <a:r>
              <a:rPr lang="zh-CN" altLang="en-US" dirty="0" smtClean="0"/>
              <a:t>It</a:t>
            </a:r>
            <a:r>
              <a:rPr lang="en-US" altLang="zh-CN" dirty="0" smtClean="0"/>
              <a:t>’</a:t>
            </a:r>
            <a:r>
              <a:rPr lang="zh-CN" altLang="en-US" dirty="0" smtClean="0"/>
              <a:t>s </a:t>
            </a:r>
            <a:r>
              <a:rPr lang="zh-CN" altLang="en-US" dirty="0"/>
              <a:t>big and beautiful . </a:t>
            </a:r>
            <a:r>
              <a:rPr lang="zh-CN" altLang="en-US" dirty="0" smtClean="0"/>
              <a:t>It</a:t>
            </a:r>
            <a:r>
              <a:rPr lang="en-US" altLang="zh-CN" dirty="0" smtClean="0"/>
              <a:t>’</a:t>
            </a:r>
            <a:r>
              <a:rPr lang="zh-CN" altLang="en-US" dirty="0" smtClean="0"/>
              <a:t>s </a:t>
            </a:r>
            <a:r>
              <a:rPr lang="zh-CN" altLang="en-US" dirty="0"/>
              <a:t>got a long history . There are many beautiful places </a:t>
            </a:r>
            <a:r>
              <a:rPr lang="zh-CN" altLang="en-US" dirty="0" smtClean="0"/>
              <a:t>in </a:t>
            </a:r>
            <a:r>
              <a:rPr lang="zh-CN" altLang="en-US" dirty="0"/>
              <a:t>Beijing . For example , the Great Wall . </a:t>
            </a:r>
            <a:r>
              <a:rPr lang="zh-CN" altLang="en-US" dirty="0" smtClean="0"/>
              <a:t>It</a:t>
            </a:r>
            <a:r>
              <a:rPr lang="en-US" altLang="zh-CN" dirty="0" smtClean="0"/>
              <a:t>’</a:t>
            </a:r>
            <a:r>
              <a:rPr lang="zh-CN" altLang="en-US" dirty="0" smtClean="0"/>
              <a:t>s </a:t>
            </a:r>
            <a:r>
              <a:rPr lang="zh-CN" altLang="en-US" dirty="0"/>
              <a:t>more than two thousand years old . </a:t>
            </a:r>
            <a:r>
              <a:rPr lang="zh-CN" altLang="en-US" dirty="0" smtClean="0"/>
              <a:t>It</a:t>
            </a:r>
            <a:r>
              <a:rPr lang="en-US" altLang="zh-CN" dirty="0" smtClean="0"/>
              <a:t>’</a:t>
            </a:r>
            <a:r>
              <a:rPr lang="zh-CN" altLang="en-US" dirty="0" smtClean="0"/>
              <a:t>s </a:t>
            </a:r>
            <a:r>
              <a:rPr lang="zh-CN" altLang="en-US" dirty="0"/>
              <a:t>more than forty thousand li long . </a:t>
            </a:r>
            <a:r>
              <a:rPr lang="zh-CN" altLang="en-US" dirty="0" smtClean="0"/>
              <a:t>It</a:t>
            </a:r>
            <a:r>
              <a:rPr lang="en-US" altLang="zh-CN" dirty="0" smtClean="0"/>
              <a:t>’</a:t>
            </a:r>
            <a:r>
              <a:rPr lang="zh-CN" altLang="en-US" dirty="0" smtClean="0"/>
              <a:t>s </a:t>
            </a:r>
            <a:r>
              <a:rPr lang="zh-CN" altLang="en-US" dirty="0"/>
              <a:t>too long . We </a:t>
            </a:r>
            <a:r>
              <a:rPr lang="zh-CN" altLang="en-US" dirty="0" smtClean="0"/>
              <a:t>can</a:t>
            </a:r>
            <a:r>
              <a:rPr lang="en-US" altLang="zh-CN" dirty="0" smtClean="0"/>
              <a:t>’</a:t>
            </a:r>
            <a:r>
              <a:rPr lang="zh-CN" altLang="en-US" dirty="0" smtClean="0"/>
              <a:t>t </a:t>
            </a:r>
            <a:r>
              <a:rPr lang="zh-CN" altLang="en-US" dirty="0"/>
              <a:t>walk along all of it . </a:t>
            </a:r>
            <a:r>
              <a:rPr lang="zh-CN" altLang="en-US" dirty="0" smtClean="0"/>
              <a:t>There</a:t>
            </a:r>
            <a:r>
              <a:rPr lang="en-US" altLang="zh-CN" dirty="0" smtClean="0"/>
              <a:t>’</a:t>
            </a:r>
            <a:r>
              <a:rPr lang="zh-CN" altLang="en-US" dirty="0" smtClean="0"/>
              <a:t>s </a:t>
            </a:r>
            <a:r>
              <a:rPr lang="zh-CN" altLang="en-US" dirty="0"/>
              <a:t>a saying : You are not a hero unless you climb on the Great Wall .</a:t>
            </a:r>
          </a:p>
          <a:p>
            <a:r>
              <a:rPr lang="zh-CN" altLang="en-US" dirty="0"/>
              <a:t>Shanghai is in the east of China . </a:t>
            </a:r>
            <a:r>
              <a:rPr lang="zh-CN" altLang="en-US" dirty="0" smtClean="0"/>
              <a:t>It</a:t>
            </a:r>
            <a:r>
              <a:rPr lang="en-US" altLang="zh-CN" dirty="0" smtClean="0"/>
              <a:t>’</a:t>
            </a:r>
            <a:r>
              <a:rPr lang="zh-CN" altLang="en-US" dirty="0" smtClean="0"/>
              <a:t>s </a:t>
            </a:r>
            <a:r>
              <a:rPr lang="zh-CN" altLang="en-US" dirty="0"/>
              <a:t>a modern city . </a:t>
            </a:r>
            <a:r>
              <a:rPr lang="zh-CN" altLang="en-US" dirty="0" smtClean="0"/>
              <a:t>It</a:t>
            </a:r>
            <a:r>
              <a:rPr lang="en-US" altLang="zh-CN" dirty="0" smtClean="0"/>
              <a:t>’</a:t>
            </a:r>
            <a:r>
              <a:rPr lang="zh-CN" altLang="en-US" dirty="0" smtClean="0"/>
              <a:t>s </a:t>
            </a:r>
            <a:r>
              <a:rPr lang="zh-CN" altLang="en-US" dirty="0"/>
              <a:t>big and famous . The City God Temple (城隍庙) is a famous place in Shanghai . People can buy something nice and cheap there . </a:t>
            </a:r>
          </a:p>
          <a:p>
            <a:r>
              <a:rPr lang="zh-CN" altLang="en-US" dirty="0"/>
              <a:t>Kuming and Guilin are beautiful places , too </a:t>
            </a:r>
            <a:r>
              <a:rPr lang="zh-CN" altLang="en-US" dirty="0" smtClean="0"/>
              <a:t>. </a:t>
            </a:r>
            <a:r>
              <a:rPr lang="en-US" altLang="zh-CN" dirty="0" smtClean="0"/>
              <a:t>They are in the south of China .</a:t>
            </a:r>
            <a:r>
              <a:rPr lang="zh-CN" altLang="en-US" dirty="0" smtClean="0"/>
              <a:t>Dianchi</a:t>
            </a:r>
            <a:r>
              <a:rPr lang="zh-CN" altLang="en-US" dirty="0"/>
              <a:t>----- a beautiful lake , is in Kuming . And there are lots of mountains and lakes in Guilin . </a:t>
            </a:r>
            <a:r>
              <a:rPr lang="zh-CN" altLang="en-US" dirty="0" smtClean="0"/>
              <a:t>Guilin</a:t>
            </a:r>
            <a:r>
              <a:rPr lang="en-US" altLang="zh-CN" dirty="0" smtClean="0"/>
              <a:t>’</a:t>
            </a:r>
            <a:r>
              <a:rPr lang="zh-CN" altLang="en-US" dirty="0" smtClean="0"/>
              <a:t>s </a:t>
            </a:r>
            <a:r>
              <a:rPr lang="zh-CN" altLang="en-US" dirty="0"/>
              <a:t>scenery is the best in the world . </a:t>
            </a:r>
          </a:p>
          <a:p>
            <a:r>
              <a:rPr lang="zh-CN" altLang="en-US" dirty="0"/>
              <a:t>There are also lots and lots of beautiful places to go in China . </a:t>
            </a:r>
          </a:p>
          <a:p>
            <a:r>
              <a:rPr lang="zh-CN" altLang="en-US" dirty="0"/>
              <a:t>Welcome to China .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67288" y="4795599"/>
          <a:ext cx="6260087" cy="21670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5852"/>
                <a:gridCol w="1730375"/>
                <a:gridCol w="1189355"/>
                <a:gridCol w="1001395"/>
                <a:gridCol w="753110"/>
              </a:tblGrid>
              <a:tr h="41529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The  Great  Wall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altLang="zh-CN" dirty="0" smtClean="0"/>
                        <a:t>hanghai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Kuming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Gulin</a:t>
                      </a:r>
                    </a:p>
                  </a:txBody>
                  <a:tcPr/>
                </a:tc>
              </a:tr>
              <a:tr h="49106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Where ?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How old ?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How long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9106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What’s it like ?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2"/>
          <p:cNvSpPr txBox="1"/>
          <p:nvPr/>
        </p:nvSpPr>
        <p:spPr>
          <a:xfrm>
            <a:off x="52070" y="-5715"/>
            <a:ext cx="1802130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Read and fill in the blanks .</a:t>
            </a:r>
            <a:endParaRPr lang="zh-CN" altLang="en-US" b="1" i="1" dirty="0"/>
          </a:p>
        </p:txBody>
      </p:sp>
      <p:pic>
        <p:nvPicPr>
          <p:cNvPr id="3" name="chi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6021" y="6021288"/>
            <a:ext cx="448816" cy="44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139 -0.018055 L -0.927362 -0.721481 " pathEditMode="relative" rAng="0" ptsTypes="">
                                      <p:cBhvr>
                                        <p:cTn id="6" dur="10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0" y="-3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84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bldLvl="0" animBg="1"/>
      <p:bldP spid="7" grpId="0" bldLvl="0" animBg="1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image.tupian114.com/20140418/07141539.jpg.thu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11876" r="6307"/>
          <a:stretch>
            <a:fillRect/>
          </a:stretch>
        </p:blipFill>
        <p:spPr bwMode="auto">
          <a:xfrm rot="19894301">
            <a:off x="6009524" y="605350"/>
            <a:ext cx="2889147" cy="176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05" y="5161280"/>
            <a:ext cx="2778760" cy="17341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1435" y="711835"/>
            <a:ext cx="9092458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First let’s go into a style building in New York </a:t>
            </a:r>
            <a:r>
              <a:rPr lang="en-US" sz="2400" b="1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, the Empire State Building .. </a:t>
            </a:r>
            <a:r>
              <a:rPr lang="en-US" sz="24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It’s an o_______ b_______ . It’s ___________(</a:t>
            </a:r>
            <a:r>
              <a:rPr lang="zh-CN" altLang="en-US" sz="24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超过</a:t>
            </a:r>
            <a:r>
              <a:rPr lang="en-US" sz="24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)eighty years old . And it’s very high . It’s more than four hundred m______ high . It’s still the tallest skyscraper (</a:t>
            </a:r>
            <a:r>
              <a:rPr lang="zh-CN" sz="2400" b="1" dirty="0">
                <a:latin typeface="Calibri" panose="020F0502020204030204" charset="0"/>
                <a:ea typeface="宋体" panose="02010600030101010101" pitchFamily="2" charset="-122"/>
              </a:rPr>
              <a:t>摩天大楼</a:t>
            </a:r>
            <a:r>
              <a:rPr lang="en-US" sz="2400" b="1" dirty="0">
                <a:latin typeface="Calibri" panose="020F0502020204030204" charset="0"/>
                <a:ea typeface="宋体" panose="02010600030101010101" pitchFamily="2" charset="-122"/>
              </a:rPr>
              <a:t>)in the world . </a:t>
            </a:r>
            <a:endParaRPr lang="en-US" sz="2400" b="1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4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Then let’s visit the UN building . It’s a very </a:t>
            </a:r>
            <a:r>
              <a:rPr lang="en-US" sz="2400" b="1" dirty="0" err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 building in New York . It’s about 167 m_______ tall . The UN building was built in 1947 . The UN wants to ______________(</a:t>
            </a:r>
            <a:r>
              <a:rPr lang="zh-CN" sz="24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维护和平</a:t>
            </a:r>
            <a:r>
              <a:rPr lang="en-US" sz="24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) in the world . Many c_________ are in the UN . China is one of the 193 m_______ s________ in the UN . You can visit the UN building from Monday to Friday ---9:45am to 4:45pm . Tickets for young people are $12.5 .</a:t>
            </a:r>
          </a:p>
          <a:p>
            <a:pPr indent="0"/>
            <a:r>
              <a:rPr lang="en-US" sz="2400" b="1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Do you want to visit the Empire State Building and the UN building ? </a:t>
            </a:r>
            <a:endParaRPr lang="en-US" altLang="en-US" sz="2400" b="1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2070" y="-5715"/>
            <a:ext cx="2228850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Read and complete .</a:t>
            </a:r>
            <a:endParaRPr lang="zh-CN" altLang="en-US" b="1" i="1" dirty="0"/>
          </a:p>
        </p:txBody>
      </p:sp>
      <p:sp>
        <p:nvSpPr>
          <p:cNvPr id="3" name="文本框 2"/>
          <p:cNvSpPr txBox="1"/>
          <p:nvPr/>
        </p:nvSpPr>
        <p:spPr>
          <a:xfrm>
            <a:off x="2427922" y="1079998"/>
            <a:ext cx="202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ffice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66807" y="1065530"/>
            <a:ext cx="202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uilding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63540" y="1079998"/>
            <a:ext cx="202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more than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54755" y="1347048"/>
            <a:ext cx="202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etres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70220" y="2109470"/>
            <a:ext cx="202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mportant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60445" y="2527935"/>
            <a:ext cx="202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etres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31840" y="2869136"/>
            <a:ext cx="202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make peace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1600" y="3249295"/>
            <a:ext cx="202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ountries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79804" y="3249295"/>
            <a:ext cx="202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ember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7175" y="3632448"/>
            <a:ext cx="202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tates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42 0.041852 L -0.748333 0.755741 " pathEditMode="relative" rAng="0" ptsTypes="">
                                      <p:cBhvr>
                                        <p:cTn id="6" dur="4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62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9" grpId="0" bldLvl="0" animBg="1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" y="358775"/>
            <a:ext cx="902589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into a style building in New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York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,the Empire State Building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office building .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eighty years old . And it’s very high .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four hundred metres high .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the tallest skyscraper (摩天大楼)in the world . </a:t>
            </a:r>
          </a:p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the UN building .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very important building in New York .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167 metres tall . The UN building was built in 1947 . The UN wants to make peace in the world . Many countries are in the UN . China is one of the 193 member states in the UN . You can visit the UN building from Monday to Friday ---9:45am to 4:45pm . Tickets for young people are $12.5 .</a:t>
            </a:r>
          </a:p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visit the Empire State Building and the UN building ?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52070" y="-5715"/>
            <a:ext cx="1577340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Read and do .</a:t>
            </a:r>
            <a:endParaRPr lang="zh-CN" altLang="en-US" b="1" i="1" dirty="0"/>
          </a:p>
        </p:txBody>
      </p:sp>
      <p:sp>
        <p:nvSpPr>
          <p:cNvPr id="3" name="文本框 2"/>
          <p:cNvSpPr txBox="1"/>
          <p:nvPr/>
        </p:nvSpPr>
        <p:spPr>
          <a:xfrm>
            <a:off x="126365" y="2943225"/>
            <a:ext cx="87947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阅读短文，判断正确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，错误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)1.The UN building is taller than the Empire State Building 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       )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2.There are 193 member states in the UN 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       )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3.The Empire State Building is an office building 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       )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4.You can visit the UN building at nine o'clock on Monday .</a:t>
            </a:r>
          </a:p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5.How high is the Empire State Building ?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6.What does the UN want to do ?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2265" y="3187700"/>
            <a:ext cx="2028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2265" y="3575050"/>
            <a:ext cx="2028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2265" y="3987165"/>
            <a:ext cx="2028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2265" y="4387850"/>
            <a:ext cx="2028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2265" y="5485765"/>
            <a:ext cx="6737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more than four hundred metres high 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2265" y="6118860"/>
            <a:ext cx="6737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 wants to make peace in the world .</a:t>
            </a:r>
          </a:p>
        </p:txBody>
      </p:sp>
      <p:sp>
        <p:nvSpPr>
          <p:cNvPr id="11" name="竖卷形 10"/>
          <p:cNvSpPr/>
          <p:nvPr/>
        </p:nvSpPr>
        <p:spPr>
          <a:xfrm>
            <a:off x="7452320" y="4922795"/>
            <a:ext cx="1859543" cy="1805335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Tips :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Underline the answer .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Circle “</a:t>
            </a:r>
            <a:r>
              <a:rPr lang="en-US" altLang="zh-CN" b="1" dirty="0" err="1" smtClean="0">
                <a:solidFill>
                  <a:schemeClr val="tx1"/>
                </a:solidFill>
              </a:rPr>
              <a:t>Wh</a:t>
            </a:r>
            <a:r>
              <a:rPr lang="en-US" altLang="zh-CN" b="1" dirty="0" smtClean="0">
                <a:solidFill>
                  <a:schemeClr val="tx1"/>
                </a:solidFill>
              </a:rPr>
              <a:t>-/ How”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77635" y="692696"/>
            <a:ext cx="41044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-33828" y="1506984"/>
            <a:ext cx="166323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004048" y="2060848"/>
            <a:ext cx="2448272" cy="0"/>
          </a:xfrm>
          <a:prstGeom prst="line">
            <a:avLst/>
          </a:prstGeom>
          <a:ln w="38100">
            <a:solidFill>
              <a:srgbClr val="66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596336" y="692696"/>
            <a:ext cx="1440349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059832" y="2348880"/>
            <a:ext cx="4392488" cy="0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622264" y="1795016"/>
            <a:ext cx="269415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image.tupian114.com/20140418/07141539.jpg.thu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11876" r="6307"/>
          <a:stretch>
            <a:fillRect/>
          </a:stretch>
        </p:blipFill>
        <p:spPr bwMode="auto">
          <a:xfrm rot="19714302">
            <a:off x="6380480" y="415290"/>
            <a:ext cx="2383155" cy="14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timg (10)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8105" y="5083810"/>
            <a:ext cx="2132965" cy="180848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79512" y="116632"/>
            <a:ext cx="20882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Read and answer .</a:t>
            </a:r>
            <a:endParaRPr lang="zh-CN" altLang="en-US" b="1" i="1" dirty="0"/>
          </a:p>
        </p:txBody>
      </p:sp>
      <p:sp>
        <p:nvSpPr>
          <p:cNvPr id="5" name="TextBox 1"/>
          <p:cNvSpPr txBox="1"/>
          <p:nvPr/>
        </p:nvSpPr>
        <p:spPr>
          <a:xfrm>
            <a:off x="179512" y="548680"/>
            <a:ext cx="8208912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Big Ben is one of the most important symbols in New York .It’s a Clock Tower  . The tower holds the largest four-faced chiming clock in the world and is the third-tallest free-standing clock tower. The tower was completed in 1858 .It’s ninety-five </a:t>
            </a:r>
            <a:r>
              <a:rPr lang="en-US" altLang="zh-CN" sz="1600" dirty="0" err="1" smtClean="0"/>
              <a:t>metres</a:t>
            </a:r>
            <a:r>
              <a:rPr lang="en-US" altLang="zh-CN" sz="1600" dirty="0" smtClean="0"/>
              <a:t> high  . And it rings every fifteen minutes .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The River Thames is the famous “mother river ” in England . It’s 402 </a:t>
            </a:r>
            <a:r>
              <a:rPr lang="en-US" altLang="zh-CN" sz="1600" dirty="0" err="1" smtClean="0"/>
              <a:t>kilometres</a:t>
            </a:r>
            <a:r>
              <a:rPr lang="en-US" altLang="zh-CN" sz="1600" dirty="0" smtClean="0"/>
              <a:t> long . Tower Bridge (built 1886-1894) is a combined bascule and suspension bridge in London, England, over the River Thames.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The London Eye is another symbol . It’s near the River Thames . It’s 135 </a:t>
            </a:r>
            <a:r>
              <a:rPr lang="en-US" altLang="zh-CN" sz="1600" dirty="0" err="1" smtClean="0"/>
              <a:t>metres</a:t>
            </a:r>
            <a:r>
              <a:rPr lang="en-US" altLang="zh-CN" sz="1600" dirty="0" smtClean="0"/>
              <a:t> high . It’s the first </a:t>
            </a:r>
            <a:r>
              <a:rPr lang="en-US" altLang="zh-CN" sz="1600" dirty="0" err="1" smtClean="0"/>
              <a:t>ferris</a:t>
            </a:r>
            <a:r>
              <a:rPr lang="en-US" altLang="zh-CN" sz="1600" dirty="0" smtClean="0"/>
              <a:t> wheel</a:t>
            </a:r>
            <a:r>
              <a:rPr lang="en-US" altLang="zh-CN" sz="1600" dirty="0" smtClean="0">
                <a:sym typeface="+mn-ea"/>
              </a:rPr>
              <a:t>(</a:t>
            </a:r>
            <a:r>
              <a:rPr lang="zh-CN" altLang="zh-CN" sz="1600" dirty="0" smtClean="0">
                <a:sym typeface="+mn-ea"/>
              </a:rPr>
              <a:t>摩天轮</a:t>
            </a:r>
            <a:r>
              <a:rPr lang="en-US" altLang="zh-CN" sz="1600" dirty="0" smtClean="0">
                <a:sym typeface="+mn-ea"/>
              </a:rPr>
              <a:t>)</a:t>
            </a:r>
            <a:r>
              <a:rPr lang="en-US" altLang="zh-CN" sz="1600" dirty="0" smtClean="0"/>
              <a:t> in the world .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2037713" y="3969297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rgbClr val="0000FF"/>
                </a:solidFill>
              </a:rPr>
              <a:t>How high is Big Ben ?</a:t>
            </a:r>
          </a:p>
          <a:p>
            <a:pPr marL="342900" indent="-342900"/>
            <a:r>
              <a:rPr lang="en-US" altLang="zh-CN" dirty="0" smtClean="0">
                <a:solidFill>
                  <a:srgbClr val="0000FF"/>
                </a:solidFill>
              </a:rPr>
              <a:t>______________________________</a:t>
            </a:r>
          </a:p>
          <a:p>
            <a:pPr marL="342900" indent="-342900"/>
            <a:r>
              <a:rPr lang="en-US" altLang="zh-CN" dirty="0" smtClean="0">
                <a:solidFill>
                  <a:srgbClr val="0000FF"/>
                </a:solidFill>
              </a:rPr>
              <a:t>2.How long  is the River Thames ?</a:t>
            </a:r>
          </a:p>
          <a:p>
            <a:pPr marL="342900" indent="-342900"/>
            <a:r>
              <a:rPr lang="en-US" altLang="zh-CN" dirty="0" smtClean="0">
                <a:solidFill>
                  <a:srgbClr val="0000FF"/>
                </a:solidFill>
              </a:rPr>
              <a:t>_____________________________</a:t>
            </a:r>
          </a:p>
          <a:p>
            <a:pPr marL="342900" indent="-342900"/>
            <a:r>
              <a:rPr lang="en-US" altLang="zh-CN" dirty="0" smtClean="0">
                <a:solidFill>
                  <a:srgbClr val="0000FF"/>
                </a:solidFill>
              </a:rPr>
              <a:t>3. How often does Big Ben ring ?</a:t>
            </a:r>
          </a:p>
          <a:p>
            <a:pPr marL="342900" indent="-342900"/>
            <a:r>
              <a:rPr lang="en-US" altLang="zh-CN" dirty="0" smtClean="0">
                <a:solidFill>
                  <a:srgbClr val="0000FF"/>
                </a:solidFill>
              </a:rPr>
              <a:t>______________________________</a:t>
            </a:r>
          </a:p>
          <a:p>
            <a:pPr marL="342900" indent="-342900"/>
            <a:r>
              <a:rPr lang="en-US" altLang="zh-CN" dirty="0" smtClean="0">
                <a:solidFill>
                  <a:srgbClr val="0000FF"/>
                </a:solidFill>
              </a:rPr>
              <a:t>4.Is Tower Bridge a tower ?</a:t>
            </a:r>
          </a:p>
          <a:p>
            <a:pPr marL="342900" indent="-342900"/>
            <a:r>
              <a:rPr lang="en-US" altLang="zh-CN" dirty="0" smtClean="0">
                <a:solidFill>
                  <a:srgbClr val="0000FF"/>
                </a:solidFill>
              </a:rPr>
              <a:t>_______________________________</a:t>
            </a:r>
          </a:p>
          <a:p>
            <a:pPr marL="342900" indent="-342900"/>
            <a:r>
              <a:rPr lang="en-US" altLang="zh-CN" dirty="0" smtClean="0">
                <a:solidFill>
                  <a:srgbClr val="0000FF"/>
                </a:solidFill>
              </a:rPr>
              <a:t>5.Is the London Eye the first </a:t>
            </a:r>
            <a:r>
              <a:rPr lang="en-US" altLang="zh-CN" dirty="0" err="1" smtClean="0">
                <a:solidFill>
                  <a:srgbClr val="0000FF"/>
                </a:solidFill>
              </a:rPr>
              <a:t>ferris</a:t>
            </a:r>
            <a:r>
              <a:rPr lang="en-US" altLang="zh-CN" dirty="0" smtClean="0">
                <a:solidFill>
                  <a:srgbClr val="0000FF"/>
                </a:solidFill>
              </a:rPr>
              <a:t> wheel in the world ?</a:t>
            </a:r>
          </a:p>
          <a:p>
            <a:pPr marL="342900" indent="-342900"/>
            <a:r>
              <a:rPr lang="en-US" altLang="zh-CN" dirty="0" smtClean="0">
                <a:solidFill>
                  <a:srgbClr val="0000FF"/>
                </a:solidFill>
              </a:rPr>
              <a:t>_______________________________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82825" y="4180205"/>
            <a:ext cx="4002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ninety-five </a:t>
            </a:r>
            <a:r>
              <a:rPr lang="en-US" altLang="zh-CN" sz="20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metres</a:t>
            </a:r>
            <a:r>
              <a:rPr lang="en-US" altLang="zh-CN" sz="2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2825" y="4685030"/>
            <a:ext cx="4002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402 kilometres long 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68220" y="5275580"/>
            <a:ext cx="4002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rings every fifteen minutes 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82825" y="5788660"/>
            <a:ext cx="4002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, it isn't 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68220" y="6410325"/>
            <a:ext cx="4002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 , it is .</a:t>
            </a:r>
          </a:p>
        </p:txBody>
      </p:sp>
      <p:sp>
        <p:nvSpPr>
          <p:cNvPr id="9" name="竖卷形 8"/>
          <p:cNvSpPr/>
          <p:nvPr/>
        </p:nvSpPr>
        <p:spPr>
          <a:xfrm>
            <a:off x="7020272" y="3861048"/>
            <a:ext cx="2376264" cy="2127002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Tips :</a:t>
            </a:r>
          </a:p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Read and guess the unknown words according to the passage 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761181 0.764074 " pathEditMode="relative" rAng="0" ptsTypes="">
                                      <p:cBhvr>
                                        <p:cTn id="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0" y="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383" y="-6985"/>
            <a:ext cx="608266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Guessing game </a:t>
            </a:r>
          </a:p>
        </p:txBody>
      </p:sp>
      <p:sp>
        <p:nvSpPr>
          <p:cNvPr id="7" name="矩形 6"/>
          <p:cNvSpPr/>
          <p:nvPr/>
        </p:nvSpPr>
        <p:spPr>
          <a:xfrm>
            <a:off x="2269490" y="2387600"/>
            <a:ext cx="2348865" cy="150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/>
              <a:t>1'</a:t>
            </a:r>
          </a:p>
        </p:txBody>
      </p:sp>
      <p:sp>
        <p:nvSpPr>
          <p:cNvPr id="8" name="矩形 7"/>
          <p:cNvSpPr/>
          <p:nvPr/>
        </p:nvSpPr>
        <p:spPr>
          <a:xfrm>
            <a:off x="4618355" y="2387600"/>
            <a:ext cx="2240915" cy="150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/>
              <a:t>2'</a:t>
            </a:r>
          </a:p>
        </p:txBody>
      </p:sp>
      <p:sp>
        <p:nvSpPr>
          <p:cNvPr id="9" name="矩形 8"/>
          <p:cNvSpPr/>
          <p:nvPr/>
        </p:nvSpPr>
        <p:spPr>
          <a:xfrm>
            <a:off x="2268855" y="3874770"/>
            <a:ext cx="2349500" cy="1518285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/>
              <a:t>3'</a:t>
            </a:r>
          </a:p>
        </p:txBody>
      </p:sp>
      <p:sp>
        <p:nvSpPr>
          <p:cNvPr id="10" name="矩形 9"/>
          <p:cNvSpPr/>
          <p:nvPr/>
        </p:nvSpPr>
        <p:spPr>
          <a:xfrm>
            <a:off x="4618355" y="3891915"/>
            <a:ext cx="2240915" cy="1483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/>
              <a:t>4'</a:t>
            </a:r>
          </a:p>
        </p:txBody>
      </p:sp>
      <p:sp>
        <p:nvSpPr>
          <p:cNvPr id="12" name="矩形 11"/>
          <p:cNvSpPr/>
          <p:nvPr/>
        </p:nvSpPr>
        <p:spPr>
          <a:xfrm>
            <a:off x="1365885" y="1191895"/>
            <a:ext cx="7016115" cy="5450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Read and guess :</a:t>
            </a:r>
          </a:p>
          <a:p>
            <a:pPr algn="l"/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What 's it ?</a:t>
            </a:r>
          </a:p>
          <a:p>
            <a:pPr algn="l"/>
            <a:endParaRPr lang="en-US" altLang="zh-CN" sz="2400" b="1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1. </a:t>
            </a:r>
            <a:r>
              <a:rPr lang="zh-CN" altLang="en-US" sz="2400" b="1" dirty="0" smtClean="0">
                <a:solidFill>
                  <a:schemeClr val="tx1"/>
                </a:solidFill>
                <a:sym typeface="+mn-ea"/>
              </a:rPr>
              <a:t>It</a:t>
            </a:r>
            <a:r>
              <a:rPr lang="en-US" altLang="zh-CN" sz="2400" b="1" dirty="0" smtClean="0">
                <a:solidFill>
                  <a:schemeClr val="tx1"/>
                </a:solidFill>
                <a:sym typeface="+mn-ea"/>
              </a:rPr>
              <a:t>’</a:t>
            </a:r>
            <a:r>
              <a:rPr lang="zh-CN" altLang="en-US" sz="2400" b="1" dirty="0" smtClean="0">
                <a:solidFill>
                  <a:schemeClr val="tx1"/>
                </a:solidFill>
                <a:sym typeface="+mn-ea"/>
              </a:rPr>
              <a:t>s 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in New York . There are lots of Chinese shops and restaurants . </a:t>
            </a:r>
            <a:r>
              <a:rPr lang="en-US" altLang="zh-CN" sz="2400" b="1" dirty="0" smtClean="0">
                <a:solidFill>
                  <a:schemeClr val="tx1"/>
                </a:solidFill>
                <a:sym typeface="+mn-ea"/>
              </a:rPr>
              <a:t>There is a lion dance in the street .</a:t>
            </a:r>
            <a:r>
              <a:rPr lang="zh-CN" altLang="en-US" sz="2400" b="1" dirty="0" smtClean="0">
                <a:solidFill>
                  <a:schemeClr val="tx1"/>
                </a:solidFill>
                <a:sym typeface="+mn-ea"/>
              </a:rPr>
              <a:t>People 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speak Chinese and English there .</a:t>
            </a:r>
            <a:endParaRPr lang="zh-CN" altLang="en-US" sz="2400" b="1" dirty="0">
              <a:solidFill>
                <a:schemeClr val="tx1"/>
              </a:solidFill>
            </a:endParaRPr>
          </a:p>
          <a:p>
            <a:pPr algn="l"/>
            <a:r>
              <a:rPr lang="en-US" altLang="zh-CN" sz="2400" b="1" dirty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  <a:sym typeface="+mn-ea"/>
              </a:rPr>
              <a:t>There are lots of stone animals and a red gate . People found clothes and money in the tombs . </a:t>
            </a:r>
            <a:endParaRPr lang="en-US" altLang="zh-CN" sz="2400" b="1" dirty="0" smtClean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400" b="1" dirty="0" smtClean="0">
                <a:solidFill>
                  <a:schemeClr val="tx1"/>
                </a:solidFill>
                <a:sym typeface="+mn-ea"/>
              </a:rPr>
              <a:t>3.It’s in the south of China . There are coconut trees and the Five –Finger Mountain .</a:t>
            </a:r>
            <a:endParaRPr lang="zh-CN" altLang="en-US" sz="24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8890" y="4467225"/>
            <a:ext cx="575945" cy="3327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15495" r="4054"/>
          <a:stretch>
            <a:fillRect/>
          </a:stretch>
        </p:blipFill>
        <p:spPr bwMode="auto">
          <a:xfrm>
            <a:off x="1115616" y="1088675"/>
            <a:ext cx="8114271" cy="565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12384" y="5013176"/>
            <a:ext cx="55467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2384" y="5517232"/>
            <a:ext cx="554671" cy="288032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2384" y="6021288"/>
            <a:ext cx="554671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70754" y="1567959"/>
            <a:ext cx="7524328" cy="4453329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Read and judge(T / F) :</a:t>
            </a:r>
          </a:p>
          <a:p>
            <a:endParaRPr lang="en-US" altLang="zh-CN" b="1" dirty="0" smtClean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It’s 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a beautiful island in China . There are five big islands . The sea is clean and beautiful . You can fish and gather seafood (</a:t>
            </a:r>
            <a:r>
              <a:rPr lang="zh-CN" altLang="zh-CN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赶海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) .The beach is soft and golden .  You can play on the beach . There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’s a bridge -----</a:t>
            </a:r>
            <a:r>
              <a:rPr lang="en-US" altLang="zh-CN" b="1" dirty="0" err="1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Changshan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Bridge , across two islands . It’s more than one thousand </a:t>
            </a:r>
            <a:r>
              <a:rPr lang="en-US" altLang="zh-CN" b="1" dirty="0" smtClean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seven 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hundred </a:t>
            </a:r>
            <a:r>
              <a:rPr lang="en-US" altLang="zh-CN" b="1" dirty="0" err="1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metres</a:t>
            </a:r>
            <a:r>
              <a:rPr lang="en-US" altLang="zh-CN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long . </a:t>
            </a:r>
            <a:endParaRPr lang="en-US" altLang="zh-CN" b="1" dirty="0" smtClean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en-US" b="1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en-US" b="1" dirty="0" smtClean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en-US" b="1" dirty="0" smtClean="0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That’s Hainan Island . (         )</a:t>
            </a:r>
            <a:endParaRPr lang="en-US" altLang="en-US" b="1" dirty="0">
              <a:solidFill>
                <a:srgbClr val="0000FF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en-US" b="1" dirty="0" smtClean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en-US" b="1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54" y="1191895"/>
            <a:ext cx="7650219" cy="505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3"/>
          <p:cNvSpPr txBox="1">
            <a:spLocks noChangeArrowheads="1"/>
          </p:cNvSpPr>
          <p:nvPr/>
        </p:nvSpPr>
        <p:spPr bwMode="auto">
          <a:xfrm>
            <a:off x="466146" y="1854785"/>
            <a:ext cx="1458907" cy="4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Tx/>
              <a:buNone/>
            </a:pP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zh-CN" altLang="en-US"/>
          </a:p>
        </p:txBody>
      </p:sp>
      <p:cxnSp>
        <p:nvCxnSpPr>
          <p:cNvPr id="18435" name="直接连接符 27"/>
          <p:cNvCxnSpPr>
            <a:cxnSpLocks noChangeShapeType="1"/>
          </p:cNvCxnSpPr>
          <p:nvPr/>
        </p:nvCxnSpPr>
        <p:spPr bwMode="auto">
          <a:xfrm rot="5400000">
            <a:off x="2514893" y="7278434"/>
            <a:ext cx="13457270" cy="252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6" name="Rectangle 58" descr="Gw"/>
          <p:cNvSpPr>
            <a:spLocks noChangeArrowheads="1"/>
          </p:cNvSpPr>
          <p:nvPr/>
        </p:nvSpPr>
        <p:spPr bwMode="auto">
          <a:xfrm>
            <a:off x="1829304" y="829951"/>
            <a:ext cx="1070874" cy="1122279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15875" cmpd="dbl">
            <a:solidFill>
              <a:srgbClr val="000000"/>
            </a:solidFill>
            <a:miter lim="800000"/>
          </a:ln>
        </p:spPr>
        <p:txBody>
          <a:bodyPr lIns="91422" tIns="45712" rIns="91422" bIns="45712"/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endParaRPr lang="zh-CN" altLang="en-US"/>
          </a:p>
        </p:txBody>
      </p:sp>
      <p:sp>
        <p:nvSpPr>
          <p:cNvPr id="18439" name="TextBox 60"/>
          <p:cNvSpPr txBox="1">
            <a:spLocks noChangeArrowheads="1"/>
          </p:cNvSpPr>
          <p:nvPr/>
        </p:nvSpPr>
        <p:spPr bwMode="auto">
          <a:xfrm>
            <a:off x="-40315" y="1985831"/>
            <a:ext cx="1713397" cy="230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</a:rPr>
              <a:t>The Labor Park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Dalian,   one of the biggest parks,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lots of animals,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a big football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…</a:t>
            </a:r>
            <a:endParaRPr lang="zh-C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18440" name="TextBox 61"/>
          <p:cNvSpPr txBox="1">
            <a:spLocks noChangeArrowheads="1"/>
          </p:cNvSpPr>
          <p:nvPr/>
        </p:nvSpPr>
        <p:spPr bwMode="auto">
          <a:xfrm>
            <a:off x="1673082" y="2056393"/>
            <a:ext cx="1713397" cy="175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Wall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China, 2000   years old</a:t>
            </a:r>
            <a:r>
              <a:rPr lang="zh-CN" altLang="en-US" sz="1800" b="1"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20000km long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…</a:t>
            </a:r>
            <a:endParaRPr lang="zh-CN" altLang="en-US" sz="1800" b="1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zh-C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18441" name="TextBox 62"/>
          <p:cNvSpPr txBox="1">
            <a:spLocks noChangeArrowheads="1"/>
          </p:cNvSpPr>
          <p:nvPr/>
        </p:nvSpPr>
        <p:spPr bwMode="auto">
          <a:xfrm>
            <a:off x="3315929" y="2086634"/>
            <a:ext cx="1829304" cy="16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TheEiffel Tower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France, 324m high,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restaurants</a:t>
            </a:r>
          </a:p>
          <a:p>
            <a:pPr eaLnBrk="1" hangingPunct="1">
              <a:buFontTx/>
              <a:buNone/>
            </a:pPr>
            <a:r>
              <a:rPr lang="en-US" altLang="zh-CN" sz="1400" b="1">
                <a:latin typeface="Times New Roman" panose="02020603050405020304" pitchFamily="18" charset="0"/>
              </a:rPr>
              <a:t>…</a:t>
            </a:r>
            <a:endParaRPr lang="zh-CN" altLang="en-US" sz="1400" b="1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zh-CN" altLang="en-US" sz="1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TextBox 63"/>
          <p:cNvSpPr txBox="1">
            <a:spLocks noChangeArrowheads="1"/>
          </p:cNvSpPr>
          <p:nvPr/>
        </p:nvSpPr>
        <p:spPr bwMode="auto">
          <a:xfrm>
            <a:off x="5218305" y="2120235"/>
            <a:ext cx="2514663" cy="19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 building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New York ,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make peace in the world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…</a:t>
            </a:r>
            <a:endParaRPr lang="zh-CN" altLang="en-US" sz="1800" b="1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zh-CN" sz="1800" b="1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zh-CN" altLang="en-US" sz="1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3" name="Picture 45" descr="u=3020465795,771705124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" y="829951"/>
            <a:ext cx="1028038" cy="106851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4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0" y="1"/>
            <a:ext cx="9144000" cy="584759"/>
          </a:xfrm>
          <a:prstGeom prst="rect">
            <a:avLst/>
          </a:prstGeom>
          <a:solidFill>
            <a:srgbClr val="FFCC66"/>
          </a:solidFill>
          <a:ln w="9525">
            <a:solidFill>
              <a:srgbClr val="660066"/>
            </a:solidFill>
            <a:miter lim="800000"/>
          </a:ln>
        </p:spPr>
        <p:txBody>
          <a:bodyPr lIns="91422" tIns="45712" rIns="91422" bIns="45712">
            <a:spAutoFit/>
          </a:bodyPr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3200" b="1">
                <a:solidFill>
                  <a:srgbClr val="6600CC"/>
                </a:solidFill>
                <a:latin typeface="Times New Roman" panose="02020603050405020304" pitchFamily="18" charset="0"/>
              </a:rPr>
              <a:t>Introduce your favourite place</a:t>
            </a:r>
          </a:p>
        </p:txBody>
      </p:sp>
      <p:sp>
        <p:nvSpPr>
          <p:cNvPr id="18446" name="TextBox 63"/>
          <p:cNvSpPr txBox="1">
            <a:spLocks noChangeArrowheads="1"/>
          </p:cNvSpPr>
          <p:nvPr/>
        </p:nvSpPr>
        <p:spPr bwMode="auto">
          <a:xfrm>
            <a:off x="7455799" y="2089993"/>
            <a:ext cx="1458907" cy="25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5143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Empire State Building 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the US,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80 years old ,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400m high</a:t>
            </a: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…</a:t>
            </a:r>
            <a:endParaRPr lang="zh-CN" altLang="en-US" sz="1800" b="1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zh-CN" altLang="en-US" sz="1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7" name="TextBox 1"/>
          <p:cNvSpPr txBox="1">
            <a:spLocks noChangeArrowheads="1"/>
          </p:cNvSpPr>
          <p:nvPr/>
        </p:nvSpPr>
        <p:spPr bwMode="auto">
          <a:xfrm>
            <a:off x="1715918" y="3581885"/>
            <a:ext cx="7528870" cy="306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553" tIns="81276" rIns="162553" bIns="81276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100" b="1" dirty="0">
                <a:solidFill>
                  <a:srgbClr val="0000FF"/>
                </a:solidFill>
              </a:rPr>
              <a:t>A: </a:t>
            </a:r>
            <a:r>
              <a:rPr lang="en-US" altLang="zh-CN" sz="2100" b="1" dirty="0" smtClean="0">
                <a:solidFill>
                  <a:srgbClr val="0000FF"/>
                </a:solidFill>
              </a:rPr>
              <a:t>The winter holiday is coming . </a:t>
            </a:r>
          </a:p>
          <a:p>
            <a:pPr eaLnBrk="1" hangingPunct="1">
              <a:buFontTx/>
              <a:buNone/>
            </a:pPr>
            <a:r>
              <a:rPr lang="en-US" altLang="zh-CN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 smtClean="0">
                <a:solidFill>
                  <a:srgbClr val="0000FF"/>
                </a:solidFill>
              </a:rPr>
              <a:t>    Where do you want to visit ?</a:t>
            </a:r>
            <a:endParaRPr lang="en-US" altLang="zh-CN" sz="2100" b="1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zh-CN" sz="2100" b="1" dirty="0">
                <a:solidFill>
                  <a:srgbClr val="6600CC"/>
                </a:solidFill>
              </a:rPr>
              <a:t>B: </a:t>
            </a:r>
            <a:r>
              <a:rPr lang="en-US" altLang="zh-CN" sz="2100" b="1" dirty="0" smtClean="0">
                <a:solidFill>
                  <a:srgbClr val="6600CC"/>
                </a:solidFill>
              </a:rPr>
              <a:t>I want to visit ___________.</a:t>
            </a:r>
            <a:endParaRPr lang="en-US" altLang="zh-CN" sz="2100" b="1" dirty="0">
              <a:solidFill>
                <a:srgbClr val="6600C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zh-CN" sz="2100" b="1" dirty="0">
                <a:solidFill>
                  <a:srgbClr val="0000FF"/>
                </a:solidFill>
              </a:rPr>
              <a:t>A: Where is it ? </a:t>
            </a:r>
          </a:p>
          <a:p>
            <a:pPr eaLnBrk="1" hangingPunct="1">
              <a:buFontTx/>
              <a:buNone/>
            </a:pPr>
            <a:r>
              <a:rPr lang="en-US" altLang="zh-CN" sz="2100" b="1" dirty="0">
                <a:solidFill>
                  <a:srgbClr val="6600CC"/>
                </a:solidFill>
              </a:rPr>
              <a:t>B: It’s in _______.</a:t>
            </a:r>
          </a:p>
          <a:p>
            <a:pPr eaLnBrk="1" hangingPunct="1">
              <a:buFontTx/>
              <a:buNone/>
            </a:pPr>
            <a:r>
              <a:rPr lang="en-US" altLang="zh-CN" sz="2100" b="1" dirty="0"/>
              <a:t>(A: How old / high / long is it ?</a:t>
            </a:r>
          </a:p>
          <a:p>
            <a:pPr eaLnBrk="1" hangingPunct="1">
              <a:buFontTx/>
              <a:buNone/>
            </a:pPr>
            <a:r>
              <a:rPr lang="en-US" altLang="zh-CN" sz="2100" b="1" dirty="0"/>
              <a:t> B: It’s ___________________.)</a:t>
            </a:r>
          </a:p>
          <a:p>
            <a:pPr eaLnBrk="1" hangingPunct="1">
              <a:buFontTx/>
              <a:buNone/>
            </a:pPr>
            <a:r>
              <a:rPr lang="en-US" altLang="zh-CN" sz="2100" b="1" dirty="0">
                <a:solidFill>
                  <a:srgbClr val="0000FF"/>
                </a:solidFill>
              </a:rPr>
              <a:t>A: Can you tell me more about it ?</a:t>
            </a:r>
          </a:p>
          <a:p>
            <a:pPr eaLnBrk="1" hangingPunct="1">
              <a:buFontTx/>
              <a:buNone/>
            </a:pPr>
            <a:r>
              <a:rPr lang="en-US" altLang="zh-CN" sz="2100" b="1" dirty="0">
                <a:solidFill>
                  <a:srgbClr val="6600CC"/>
                </a:solidFill>
              </a:rPr>
              <a:t>B: Sure ._____________.</a:t>
            </a:r>
            <a:endParaRPr lang="zh-CN" altLang="en-US" sz="2100" b="1" dirty="0">
              <a:solidFill>
                <a:srgbClr val="6600CC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8" y="584760"/>
            <a:ext cx="1030337" cy="15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administrator\appdata\roaming\360se6\User Data\temp\0237c5b5e28d4512beace0324ef5af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689687"/>
            <a:ext cx="1167757" cy="1296144"/>
          </a:xfrm>
          <a:prstGeom prst="rect">
            <a:avLst/>
          </a:prstGeom>
          <a:noFill/>
        </p:spPr>
      </p:pic>
      <p:pic>
        <p:nvPicPr>
          <p:cNvPr id="4098" name="Picture 2" descr="http://pic26.nipic.com/20121228/9966739_195135139166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380" y="580257"/>
            <a:ext cx="1340401" cy="15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1354</Words>
  <Application>Microsoft Office PowerPoint</Application>
  <PresentationFormat>全屏显示(4:3)</PresentationFormat>
  <Paragraphs>169</Paragraphs>
  <Slides>12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THTF</cp:lastModifiedBy>
  <cp:revision>87</cp:revision>
  <dcterms:created xsi:type="dcterms:W3CDTF">2017-12-01T05:37:00Z</dcterms:created>
  <dcterms:modified xsi:type="dcterms:W3CDTF">2018-12-10T23:56:14Z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