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3" r:id="rId3"/>
    <p:sldId id="274" r:id="rId4"/>
    <p:sldId id="275" r:id="rId5"/>
    <p:sldId id="276" r:id="rId6"/>
    <p:sldId id="277" r:id="rId7"/>
    <p:sldId id="258" r:id="rId8"/>
    <p:sldId id="259" r:id="rId9"/>
    <p:sldId id="260" r:id="rId10"/>
    <p:sldId id="261" r:id="rId11"/>
    <p:sldId id="262" r:id="rId12"/>
    <p:sldId id="263" r:id="rId13"/>
    <p:sldId id="265" r:id="rId14"/>
    <p:sldId id="278" r:id="rId15"/>
    <p:sldId id="266" r:id="rId16"/>
    <p:sldId id="267" r:id="rId17"/>
    <p:sldId id="270" r:id="rId18"/>
    <p:sldId id="271" r:id="rId19"/>
    <p:sldId id="284" r:id="rId20"/>
    <p:sldId id="285" r:id="rId21"/>
    <p:sldId id="286" r:id="rId22"/>
    <p:sldId id="279" r:id="rId23"/>
    <p:sldId id="280" r:id="rId24"/>
    <p:sldId id="281" r:id="rId25"/>
    <p:sldId id="282" r:id="rId26"/>
    <p:sldId id="283" r:id="rId27"/>
    <p:sldId id="287" r:id="rId28"/>
    <p:sldId id="288" r:id="rId29"/>
    <p:sldId id="289" r:id="rId30"/>
    <p:sldId id="290" r:id="rId31"/>
    <p:sldId id="291" r:id="rId32"/>
    <p:sldId id="292" r:id="rId33"/>
    <p:sldId id="268" r:id="rId34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omic Sans MS" panose="030F0702030302020204" pitchFamily="66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omic Sans MS" panose="030F0702030302020204" pitchFamily="66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omic Sans MS" panose="030F0702030302020204" pitchFamily="66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omic Sans MS" panose="030F0702030302020204" pitchFamily="66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omic Sans MS" panose="030F0702030302020204" pitchFamily="66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omic Sans MS" panose="030F0702030302020204" pitchFamily="66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omic Sans MS" panose="030F0702030302020204" pitchFamily="66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omic Sans MS" panose="030F0702030302020204" pitchFamily="66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omic Sans MS" panose="030F0702030302020204" pitchFamily="66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6" d="100"/>
          <a:sy n="66" d="100"/>
        </p:scale>
        <p:origin x="-120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685800" y="3197225"/>
            <a:ext cx="7772400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538286"/>
          </a:xfrm>
        </p:spPr>
        <p:txBody>
          <a:bodyPr anchor="b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4163"/>
          </a:xfrm>
          <a:prstGeom prst="rect">
            <a:avLst/>
          </a:prstGeom>
        </p:spPr>
        <p:txBody>
          <a:bodyPr vert="horz" rtlCol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4163"/>
          </a:xfrm>
          <a:prstGeom prst="rect">
            <a:avLst/>
          </a:prstGeom>
        </p:spPr>
        <p:txBody>
          <a:bodyPr vert="horz" rtlCol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4163"/>
          </a:xfrm>
          <a:prstGeom prst="rect">
            <a:avLst/>
          </a:prstGeom>
        </p:spPr>
        <p:txBody>
          <a:bodyPr vert="horz" lIns="45720" rIns="45720" rtlCol="0" anchor="ctr"/>
          <a:p>
            <a:pPr algn="ctr"/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57200" y="1411288"/>
            <a:ext cx="8229600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4163"/>
          </a:xfrm>
          <a:prstGeom prst="rect">
            <a:avLst/>
          </a:prstGeom>
        </p:spPr>
        <p:txBody>
          <a:bodyPr vert="horz" rtlCol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4163"/>
          </a:xfrm>
          <a:prstGeom prst="rect">
            <a:avLst/>
          </a:prstGeom>
        </p:spPr>
        <p:txBody>
          <a:bodyPr vert="horz" rtlCol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4163"/>
          </a:xfrm>
          <a:prstGeom prst="rect">
            <a:avLst/>
          </a:prstGeom>
        </p:spPr>
        <p:txBody>
          <a:bodyPr vert="horz" lIns="45720" rIns="45720" rtlCol="0" anchor="ctr"/>
          <a:p>
            <a:pPr algn="ctr"/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011882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011882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Comic Sans MS" panose="030F0702030302020204" pitchFamily="66" charset="0"/>
              </a:rPr>
            </a:fld>
            <a:endParaRPr lang="en-US" altLang="zh-CN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57200" y="1411288"/>
            <a:ext cx="8229600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>
          <a:xfrm>
            <a:off x="73025" y="6400800"/>
            <a:ext cx="3200400" cy="284163"/>
          </a:xfrm>
          <a:prstGeom prst="rect">
            <a:avLst/>
          </a:prstGeom>
        </p:spPr>
        <p:txBody>
          <a:bodyPr vert="horz" rtlCol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5330825" y="6400800"/>
            <a:ext cx="3733800" cy="284163"/>
          </a:xfrm>
          <a:prstGeom prst="rect">
            <a:avLst/>
          </a:prstGeom>
        </p:spPr>
        <p:txBody>
          <a:bodyPr vert="horz" rtlCol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4163"/>
          </a:xfrm>
          <a:prstGeom prst="rect">
            <a:avLst/>
          </a:prstGeom>
        </p:spPr>
        <p:txBody>
          <a:bodyPr vert="horz" lIns="45720" rIns="45720" rtlCol="0" anchor="ctr"/>
          <a:p>
            <a:pPr algn="ctr"/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685800" y="3143250"/>
            <a:ext cx="7772400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143248"/>
            <a:ext cx="77724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164306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4163"/>
          </a:xfrm>
          <a:prstGeom prst="rect">
            <a:avLst/>
          </a:prstGeom>
        </p:spPr>
        <p:txBody>
          <a:bodyPr vert="horz" rtlCol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4163"/>
          </a:xfrm>
          <a:prstGeom prst="rect">
            <a:avLst/>
          </a:prstGeom>
        </p:spPr>
        <p:txBody>
          <a:bodyPr vert="horz" rtlCol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4163"/>
          </a:xfrm>
          <a:prstGeom prst="rect">
            <a:avLst/>
          </a:prstGeom>
        </p:spPr>
        <p:txBody>
          <a:bodyPr vert="horz" lIns="45720" rIns="45720" rtlCol="0" anchor="ctr"/>
          <a:p>
            <a:pPr algn="ctr"/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57200" y="1411288"/>
            <a:ext cx="8229600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4"/>
          <p:cNvSpPr>
            <a:spLocks noGrp="1"/>
          </p:cNvSpPr>
          <p:nvPr>
            <p:ph type="dt" sz="half" idx="12"/>
          </p:nvPr>
        </p:nvSpPr>
        <p:spPr>
          <a:xfrm>
            <a:off x="76200" y="6400800"/>
            <a:ext cx="3200400" cy="284163"/>
          </a:xfrm>
          <a:prstGeom prst="rect">
            <a:avLst/>
          </a:prstGeom>
        </p:spPr>
        <p:txBody>
          <a:bodyPr vert="horz" rtlCol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5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4163"/>
          </a:xfrm>
          <a:prstGeom prst="rect">
            <a:avLst/>
          </a:prstGeom>
        </p:spPr>
        <p:txBody>
          <a:bodyPr vert="horz" rtlCol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4163"/>
          </a:xfrm>
          <a:prstGeom prst="rect">
            <a:avLst/>
          </a:prstGeom>
        </p:spPr>
        <p:txBody>
          <a:bodyPr vert="horz" lIns="45720" rIns="45720" rtlCol="0" anchor="ctr"/>
          <a:p>
            <a:pPr algn="ctr"/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57200" y="1411288"/>
            <a:ext cx="8229600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6"/>
          <p:cNvSpPr>
            <a:spLocks noGrp="1"/>
          </p:cNvSpPr>
          <p:nvPr>
            <p:ph type="dt" sz="half" idx="12"/>
          </p:nvPr>
        </p:nvSpPr>
        <p:spPr>
          <a:xfrm>
            <a:off x="76200" y="6400800"/>
            <a:ext cx="3200400" cy="284163"/>
          </a:xfrm>
          <a:prstGeom prst="rect">
            <a:avLst/>
          </a:prstGeom>
        </p:spPr>
        <p:txBody>
          <a:bodyPr vert="horz" rtlCol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7"/>
          <p:cNvSpPr>
            <a:spLocks noGrp="1"/>
          </p:cNvSpPr>
          <p:nvPr>
            <p:ph type="ftr" sz="quarter" idx="13"/>
          </p:nvPr>
        </p:nvSpPr>
        <p:spPr>
          <a:xfrm>
            <a:off x="5334000" y="6400800"/>
            <a:ext cx="3733800" cy="284163"/>
          </a:xfrm>
          <a:prstGeom prst="rect">
            <a:avLst/>
          </a:prstGeom>
        </p:spPr>
        <p:txBody>
          <a:bodyPr vert="horz" rtlCol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4114800" y="6400800"/>
            <a:ext cx="914400" cy="284163"/>
          </a:xfrm>
          <a:prstGeom prst="rect">
            <a:avLst/>
          </a:prstGeom>
        </p:spPr>
        <p:txBody>
          <a:bodyPr vert="horz" lIns="45720" rIns="45720" rtlCol="0" anchor="ctr"/>
          <a:p>
            <a:pPr algn="ctr"/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57200" y="1411288"/>
            <a:ext cx="8229600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0" name="日期占位符 2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4163"/>
          </a:xfrm>
          <a:prstGeom prst="rect">
            <a:avLst/>
          </a:prstGeom>
        </p:spPr>
        <p:txBody>
          <a:bodyPr vert="horz" rtlCol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3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4163"/>
          </a:xfrm>
          <a:prstGeom prst="rect">
            <a:avLst/>
          </a:prstGeom>
        </p:spPr>
        <p:txBody>
          <a:bodyPr vert="horz" rtlCol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4163"/>
          </a:xfrm>
          <a:prstGeom prst="rect">
            <a:avLst/>
          </a:prstGeom>
        </p:spPr>
        <p:txBody>
          <a:bodyPr vert="horz" lIns="45720" rIns="45720" rtlCol="0" anchor="ctr"/>
          <a:p>
            <a:pPr algn="ctr"/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 bwMode="white"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1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4163"/>
          </a:xfrm>
          <a:prstGeom prst="rect">
            <a:avLst/>
          </a:prstGeom>
        </p:spPr>
        <p:txBody>
          <a:bodyPr vert="horz" rtlCol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页脚占位符 2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4163"/>
          </a:xfrm>
          <a:prstGeom prst="rect">
            <a:avLst/>
          </a:prstGeom>
        </p:spPr>
        <p:txBody>
          <a:bodyPr vert="horz" rtlCol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4163"/>
          </a:xfrm>
          <a:prstGeom prst="rect">
            <a:avLst/>
          </a:prstGeom>
        </p:spPr>
        <p:txBody>
          <a:bodyPr vert="horz" lIns="45720" rIns="45720" rtlCol="0" anchor="ctr"/>
          <a:p>
            <a:pPr algn="ctr"/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786063" y="1054100"/>
            <a:ext cx="5903913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86050" y="228600"/>
            <a:ext cx="5900752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86050" y="1142984"/>
            <a:ext cx="5900750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142984"/>
            <a:ext cx="2257408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4"/>
          <p:cNvSpPr>
            <a:spLocks noGrp="1"/>
          </p:cNvSpPr>
          <p:nvPr>
            <p:ph type="dt" sz="half" idx="12"/>
          </p:nvPr>
        </p:nvSpPr>
        <p:spPr>
          <a:xfrm>
            <a:off x="76200" y="6400800"/>
            <a:ext cx="3200400" cy="284163"/>
          </a:xfrm>
          <a:prstGeom prst="rect">
            <a:avLst/>
          </a:prstGeom>
        </p:spPr>
        <p:txBody>
          <a:bodyPr vert="horz" rtlCol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5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4163"/>
          </a:xfrm>
          <a:prstGeom prst="rect">
            <a:avLst/>
          </a:prstGeom>
        </p:spPr>
        <p:txBody>
          <a:bodyPr vert="horz" rtlCol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4163"/>
          </a:xfrm>
          <a:prstGeom prst="rect">
            <a:avLst/>
          </a:prstGeom>
        </p:spPr>
        <p:txBody>
          <a:bodyPr vert="horz" lIns="45720" rIns="45720" rtlCol="0" anchor="ctr"/>
          <a:p>
            <a:pPr algn="ctr"/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 bwMode="white"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400800" cy="68580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01552" y="1143000"/>
            <a:ext cx="7223248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 vert="horz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 panose="05020102010507070707"/>
              <a:buNone/>
              <a:defRPr/>
            </a:pPr>
            <a:r>
              <a:rPr kumimoji="0" lang="zh-CN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62200" y="5410200"/>
            <a:ext cx="5657888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9" name="日期占位符 4"/>
          <p:cNvSpPr>
            <a:spLocks noGrp="1"/>
          </p:cNvSpPr>
          <p:nvPr>
            <p:ph type="dt" sz="half" idx="12"/>
          </p:nvPr>
        </p:nvSpPr>
        <p:spPr>
          <a:xfrm>
            <a:off x="76200" y="6400800"/>
            <a:ext cx="3200400" cy="284163"/>
          </a:xfrm>
          <a:prstGeom prst="rect">
            <a:avLst/>
          </a:prstGeom>
        </p:spPr>
        <p:txBody>
          <a:bodyPr vert="horz" rtlCol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页脚占位符 5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4163"/>
          </a:xfrm>
          <a:prstGeom prst="rect">
            <a:avLst/>
          </a:prstGeom>
        </p:spPr>
        <p:txBody>
          <a:bodyPr vert="horz" rtlCol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4163"/>
          </a:xfrm>
          <a:prstGeom prst="rect">
            <a:avLst/>
          </a:prstGeom>
        </p:spPr>
        <p:txBody>
          <a:bodyPr vert="horz" lIns="45720" rIns="45720" rtlCol="0" anchor="ctr"/>
          <a:p>
            <a:pPr algn="ctr"/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Ref idx="1003">
        <a:schemeClr val="bg2"/>
      </p:bgRef>
    </p:bg>
    <p:spTree>
      <p:nvGrpSpPr>
        <p:cNvPr id="1" name=""/>
        <p:cNvGrpSpPr/>
        <p:nvPr/>
      </p:nvGrpSpPr>
      <p:grpSpPr/>
      <p:sp>
        <p:nvSpPr>
          <p:cNvPr id="7" name="矩形 6"/>
          <p:cNvSpPr/>
          <p:nvPr/>
        </p:nvSpPr>
        <p:spPr>
          <a:xfrm>
            <a:off x="0" y="6678613"/>
            <a:ext cx="9144000" cy="179388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7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1028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863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alt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4163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4163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4163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>
              <a:defRPr sz="1100">
                <a:solidFill>
                  <a:srgbClr val="636363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en-US" altLang="zh-CN" dirty="0">
                <a:latin typeface="Comic Sans MS" panose="030F0702030302020204" pitchFamily="66" charset="0"/>
              </a:rPr>
            </a:fld>
            <a:endParaRPr lang="en-US" altLang="zh-CN" dirty="0">
              <a:latin typeface="Comic Sans MS" panose="030F0702030302020204" pitchFamily="66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10795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 panose="05020102010507070707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 panose="05020102010507070707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 panose="05020102010507070707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 panose="05020102010507070707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 panose="05020102010507070707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slide" Target="slide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slide" Target="slide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slide" Target="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slide" Target="slide16.xml"/><Relationship Id="rId6" Type="http://schemas.openxmlformats.org/officeDocument/2006/relationships/slide" Target="slide15.xml"/><Relationship Id="rId5" Type="http://schemas.openxmlformats.org/officeDocument/2006/relationships/slide" Target="slide9.xml"/><Relationship Id="rId4" Type="http://schemas.openxmlformats.org/officeDocument/2006/relationships/slide" Target="slide14.xml"/><Relationship Id="rId3" Type="http://schemas.openxmlformats.org/officeDocument/2006/relationships/slide" Target="slide11.xml"/><Relationship Id="rId2" Type="http://schemas.openxmlformats.org/officeDocument/2006/relationships/slide" Target="slide10.xml"/><Relationship Id="rId1" Type="http://schemas.openxmlformats.org/officeDocument/2006/relationships/slide" Target="slide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anchor="ctr"/>
          <a:p>
            <a:endParaRPr lang="zh-CN" altLang="zh-CN" dirty="0"/>
          </a:p>
        </p:txBody>
      </p:sp>
      <p:pic>
        <p:nvPicPr>
          <p:cNvPr id="12291" name="Picture 3" descr="图片1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  <p:sp>
        <p:nvSpPr>
          <p:cNvPr id="12292" name="Rectangle 4"/>
          <p:cNvSpPr/>
          <p:nvPr/>
        </p:nvSpPr>
        <p:spPr>
          <a:xfrm>
            <a:off x="468313" y="2060575"/>
            <a:ext cx="8675687" cy="1433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8800" b="1" dirty="0">
                <a:latin typeface="Comic Sans MS" panose="030F0702030302020204" pitchFamily="66" charset="0"/>
                <a:ea typeface="隶书" panose="02010509060101010101" pitchFamily="49" charset="-122"/>
              </a:rPr>
              <a:t>如何做阅读批注</a:t>
            </a:r>
            <a:endParaRPr lang="zh-CN" altLang="en-US" sz="8800" b="1" dirty="0">
              <a:latin typeface="Comic Sans MS" panose="030F0702030302020204" pitchFamily="66" charset="0"/>
              <a:ea typeface="隶书" panose="020105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Text Box 2"/>
          <p:cNvSpPr txBox="1"/>
          <p:nvPr/>
        </p:nvSpPr>
        <p:spPr>
          <a:xfrm>
            <a:off x="381000" y="304800"/>
            <a:ext cx="7848600" cy="5568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dirty="0">
                <a:latin typeface="Comic Sans MS" panose="030F0702030302020204" pitchFamily="66" charset="0"/>
              </a:rPr>
              <a:t>    </a:t>
            </a:r>
            <a:r>
              <a:rPr lang="en-US" altLang="en-US" dirty="0">
                <a:latin typeface="Comic Sans MS" panose="030F0702030302020204" pitchFamily="66" charset="0"/>
              </a:rPr>
              <a:t>◆</a:t>
            </a:r>
            <a:r>
              <a:rPr lang="en-US" altLang="zh-CN" sz="2400" dirty="0">
                <a:latin typeface="Comic Sans MS" panose="030F0702030302020204" pitchFamily="66" charset="0"/>
              </a:rPr>
              <a:t>《</a:t>
            </a:r>
            <a:r>
              <a:rPr lang="zh-CN" altLang="en-US" sz="2400" dirty="0">
                <a:latin typeface="Comic Sans MS" panose="030F0702030302020204" pitchFamily="66" charset="0"/>
              </a:rPr>
              <a:t>水浒传</a:t>
            </a:r>
            <a:r>
              <a:rPr lang="en-US" altLang="zh-CN" sz="2400" dirty="0">
                <a:latin typeface="Comic Sans MS" panose="030F0702030302020204" pitchFamily="66" charset="0"/>
              </a:rPr>
              <a:t>》</a:t>
            </a:r>
            <a:r>
              <a:rPr lang="zh-CN" altLang="en-US" sz="2400" dirty="0">
                <a:latin typeface="Comic Sans MS" panose="030F0702030302020204" pitchFamily="66" charset="0"/>
              </a:rPr>
              <a:t>只是写人粗卤处，便有许多写法。如鲁达粗卤是性急，史进粗卤是少年任气，李逵粗卤是蛮，武松粗卤是豪杰不受羁靮（</a:t>
            </a:r>
            <a:r>
              <a:rPr lang="en-US" altLang="zh-CN" sz="2400" dirty="0">
                <a:latin typeface="Comic Sans MS" panose="030F0702030302020204" pitchFamily="66" charset="0"/>
              </a:rPr>
              <a:t>d</a:t>
            </a:r>
            <a:r>
              <a:rPr lang="en-US" altLang="zh-CN" sz="2400" dirty="0">
                <a:latin typeface="Arial" panose="020B0604020202020204" pitchFamily="34" charset="0"/>
              </a:rPr>
              <a:t>í</a:t>
            </a:r>
            <a:r>
              <a:rPr lang="zh-CN" altLang="en-US" sz="2400" dirty="0">
                <a:latin typeface="Comic Sans MS" panose="030F0702030302020204" pitchFamily="66" charset="0"/>
              </a:rPr>
              <a:t>，马缰绳</a:t>
            </a:r>
            <a:r>
              <a:rPr lang="en-US" altLang="zh-CN" sz="2400" dirty="0">
                <a:latin typeface="Arial" panose="020B0604020202020204" pitchFamily="34" charset="0"/>
              </a:rPr>
              <a:t>——</a:t>
            </a:r>
            <a:r>
              <a:rPr lang="zh-CN" altLang="en-US" sz="2400" dirty="0">
                <a:latin typeface="Comic Sans MS" panose="030F0702030302020204" pitchFamily="66" charset="0"/>
              </a:rPr>
              <a:t>李子东注），阮小七粗卤是悲愤无说处，焦挺粗卤是气质不好。 </a:t>
            </a:r>
            <a:br>
              <a:rPr lang="zh-CN" altLang="en-US" sz="2400" dirty="0">
                <a:latin typeface="Comic Sans MS" panose="030F0702030302020204" pitchFamily="66" charset="0"/>
              </a:rPr>
            </a:br>
            <a:r>
              <a:rPr lang="zh-CN" altLang="en-US" sz="2400" dirty="0">
                <a:latin typeface="Comic Sans MS" panose="030F0702030302020204" pitchFamily="66" charset="0"/>
              </a:rPr>
              <a:t>　</a:t>
            </a:r>
            <a:r>
              <a:rPr lang="en-US" altLang="en-US" dirty="0">
                <a:latin typeface="Comic Sans MS" panose="030F0702030302020204" pitchFamily="66" charset="0"/>
              </a:rPr>
              <a:t>◆</a:t>
            </a:r>
            <a:r>
              <a:rPr lang="zh-CN" altLang="en-US" sz="2400" dirty="0">
                <a:latin typeface="Comic Sans MS" panose="030F0702030302020204" pitchFamily="66" charset="0"/>
              </a:rPr>
              <a:t>李逵是上上人物，写得真是一片天真烂漫到底，看他意思，便是山泊中一百七人，无一个入得他眼。</a:t>
            </a:r>
            <a:r>
              <a:rPr lang="en-US" altLang="zh-CN" sz="2400" dirty="0">
                <a:latin typeface="Comic Sans MS" panose="030F0702030302020204" pitchFamily="66" charset="0"/>
              </a:rPr>
              <a:t>《</a:t>
            </a:r>
            <a:r>
              <a:rPr lang="zh-CN" altLang="en-US" sz="2400" dirty="0">
                <a:latin typeface="Comic Sans MS" panose="030F0702030302020204" pitchFamily="66" charset="0"/>
              </a:rPr>
              <a:t>孟子</a:t>
            </a:r>
            <a:r>
              <a:rPr lang="en-US" altLang="zh-CN" sz="2400" dirty="0">
                <a:latin typeface="Comic Sans MS" panose="030F0702030302020204" pitchFamily="66" charset="0"/>
              </a:rPr>
              <a:t>》</a:t>
            </a:r>
            <a:r>
              <a:rPr lang="en-US" altLang="zh-CN" sz="2400" dirty="0">
                <a:latin typeface="Arial" panose="020B0604020202020204" pitchFamily="34" charset="0"/>
              </a:rPr>
              <a:t>“</a:t>
            </a:r>
            <a:r>
              <a:rPr lang="zh-CN" altLang="en-US" sz="2400" dirty="0">
                <a:latin typeface="Comic Sans MS" panose="030F0702030302020204" pitchFamily="66" charset="0"/>
              </a:rPr>
              <a:t>富贵不能淫，贫贱不能移，威武不能屈</a:t>
            </a:r>
            <a:r>
              <a:rPr lang="zh-CN" altLang="en-US" sz="2400" dirty="0">
                <a:latin typeface="Arial" panose="020B0604020202020204" pitchFamily="34" charset="0"/>
              </a:rPr>
              <a:t>”</a:t>
            </a:r>
            <a:r>
              <a:rPr lang="zh-CN" altLang="en-US" sz="2400" dirty="0">
                <a:latin typeface="Comic Sans MS" panose="030F0702030302020204" pitchFamily="66" charset="0"/>
              </a:rPr>
              <a:t>，正是他好批语。 </a:t>
            </a:r>
            <a:br>
              <a:rPr lang="zh-CN" altLang="en-US" sz="2400" dirty="0">
                <a:latin typeface="Comic Sans MS" panose="030F0702030302020204" pitchFamily="66" charset="0"/>
              </a:rPr>
            </a:br>
            <a:r>
              <a:rPr lang="zh-CN" altLang="en-US" sz="2400" dirty="0">
                <a:latin typeface="Comic Sans MS" panose="030F0702030302020204" pitchFamily="66" charset="0"/>
              </a:rPr>
              <a:t>　 </a:t>
            </a:r>
            <a:r>
              <a:rPr lang="en-US" altLang="en-US" dirty="0">
                <a:latin typeface="Comic Sans MS" panose="030F0702030302020204" pitchFamily="66" charset="0"/>
              </a:rPr>
              <a:t>◆</a:t>
            </a:r>
            <a:r>
              <a:rPr lang="zh-CN" altLang="en-US" dirty="0">
                <a:latin typeface="Comic Sans MS" panose="030F0702030302020204" pitchFamily="66" charset="0"/>
              </a:rPr>
              <a:t> </a:t>
            </a:r>
            <a:r>
              <a:rPr lang="zh-CN" altLang="en-US" sz="2400" dirty="0">
                <a:latin typeface="Comic Sans MS" panose="030F0702030302020204" pitchFamily="66" charset="0"/>
              </a:rPr>
              <a:t>林冲自然是上上人物，写得只是太狠。看他算得到，熬得住，把得牢，做得彻，都使人怕。这般人在世上，定做得事业来。然琢削元气也不少。 </a:t>
            </a:r>
            <a:br>
              <a:rPr lang="zh-CN" altLang="en-US" sz="2400" dirty="0">
                <a:latin typeface="Comic Sans MS" panose="030F0702030302020204" pitchFamily="66" charset="0"/>
              </a:rPr>
            </a:br>
            <a:r>
              <a:rPr lang="zh-CN" altLang="en-US" sz="2400" dirty="0">
                <a:latin typeface="Comic Sans MS" panose="030F0702030302020204" pitchFamily="66" charset="0"/>
              </a:rPr>
              <a:t>　</a:t>
            </a:r>
            <a:r>
              <a:rPr lang="en-US" altLang="en-US" dirty="0">
                <a:latin typeface="Comic Sans MS" panose="030F0702030302020204" pitchFamily="66" charset="0"/>
              </a:rPr>
              <a:t>◆</a:t>
            </a:r>
            <a:r>
              <a:rPr lang="zh-CN" altLang="en-US" sz="2400" dirty="0">
                <a:latin typeface="Comic Sans MS" panose="030F0702030302020204" pitchFamily="66" charset="0"/>
              </a:rPr>
              <a:t>吴用定然是上上人物。他奸滑便与宋江一般，只是比宋江却心地端正。 宋江是纯用术数去笼络人，吴用便明明白白驱策群力，有军师体。吴用与宋江差处，只是吴用却肯明白说自家是智多星，宋江定要说自家志诚质朴。 </a:t>
            </a:r>
            <a:br>
              <a:rPr lang="zh-CN" altLang="en-US" sz="2400" dirty="0">
                <a:latin typeface="Comic Sans MS" panose="030F0702030302020204" pitchFamily="66" charset="0"/>
              </a:rPr>
            </a:br>
            <a:r>
              <a:rPr lang="zh-CN" altLang="en-US" sz="2400" dirty="0">
                <a:latin typeface="Comic Sans MS" panose="030F0702030302020204" pitchFamily="66" charset="0"/>
              </a:rPr>
              <a:t>　　</a:t>
            </a:r>
            <a:endParaRPr lang="zh-CN" altLang="en-US" sz="2400" dirty="0">
              <a:latin typeface="Comic Sans MS" panose="030F0702030302020204" pitchFamily="66" charset="0"/>
            </a:endParaRPr>
          </a:p>
        </p:txBody>
      </p:sp>
      <p:sp>
        <p:nvSpPr>
          <p:cNvPr id="21507" name="AutoShape 3">
            <a:hlinkClick r:id="rId1" action="ppaction://hlinksldjump"/>
          </p:cNvPr>
          <p:cNvSpPr/>
          <p:nvPr/>
        </p:nvSpPr>
        <p:spPr>
          <a:xfrm>
            <a:off x="7848600" y="6019800"/>
            <a:ext cx="304800" cy="381000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Text Box 2"/>
          <p:cNvSpPr txBox="1"/>
          <p:nvPr/>
        </p:nvSpPr>
        <p:spPr>
          <a:xfrm>
            <a:off x="838200" y="990600"/>
            <a:ext cx="7696200" cy="4340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dirty="0">
                <a:latin typeface="Comic Sans MS" panose="030F0702030302020204" pitchFamily="66" charset="0"/>
                <a:ea typeface="PMingLiU" panose="02020500000000000000" pitchFamily="18" charset="-120"/>
              </a:rPr>
              <a:t>联想式批注</a:t>
            </a:r>
            <a:endParaRPr lang="zh-CN" altLang="zh-CN" sz="2400" dirty="0">
              <a:latin typeface="Comic Sans MS" panose="030F0702030302020204" pitchFamily="66" charset="0"/>
              <a:ea typeface="PMingLiU" panose="02020500000000000000" pitchFamily="18" charset="-120"/>
            </a:endParaRPr>
          </a:p>
          <a:p>
            <a:pPr>
              <a:spcBef>
                <a:spcPct val="50000"/>
              </a:spcBef>
            </a:pPr>
            <a:r>
              <a:rPr lang="zh-CN" altLang="en-US" sz="2400" dirty="0">
                <a:latin typeface="Comic Sans MS" panose="030F0702030302020204" pitchFamily="66" charset="0"/>
                <a:ea typeface="PMingLiU" panose="02020500000000000000" pitchFamily="18" charset="-120"/>
              </a:rPr>
              <a:t>例如阅读朱自清的</a:t>
            </a:r>
            <a:r>
              <a:rPr lang="en-US" altLang="zh-CN" sz="2400" dirty="0">
                <a:latin typeface="Comic Sans MS" panose="030F0702030302020204" pitchFamily="66" charset="0"/>
                <a:ea typeface="PMingLiU" panose="02020500000000000000" pitchFamily="18" charset="-120"/>
              </a:rPr>
              <a:t>《</a:t>
            </a:r>
            <a:r>
              <a:rPr lang="zh-CN" altLang="en-US" sz="2400" dirty="0">
                <a:latin typeface="Comic Sans MS" panose="030F0702030302020204" pitchFamily="66" charset="0"/>
                <a:ea typeface="PMingLiU" panose="02020500000000000000" pitchFamily="18" charset="-120"/>
              </a:rPr>
              <a:t>春</a:t>
            </a:r>
            <a:r>
              <a:rPr lang="en-US" altLang="zh-CN" sz="2400" dirty="0">
                <a:latin typeface="Comic Sans MS" panose="030F0702030302020204" pitchFamily="66" charset="0"/>
                <a:ea typeface="PMingLiU" panose="02020500000000000000" pitchFamily="18" charset="-120"/>
              </a:rPr>
              <a:t>》</a:t>
            </a:r>
            <a:r>
              <a:rPr lang="zh-CN" altLang="en-US" sz="2400" dirty="0">
                <a:latin typeface="Comic Sans MS" panose="030F0702030302020204" pitchFamily="66" charset="0"/>
                <a:ea typeface="PMingLiU" panose="02020500000000000000" pitchFamily="18" charset="-120"/>
              </a:rPr>
              <a:t>，可以用许多古人的诗句进行批注，</a:t>
            </a:r>
            <a:r>
              <a:rPr lang="zh-CN" altLang="en-US" sz="2400" dirty="0">
                <a:latin typeface="Arial" panose="020B0604020202020204" pitchFamily="34" charset="0"/>
                <a:ea typeface="PMingLiU" panose="02020500000000000000" pitchFamily="18" charset="-120"/>
              </a:rPr>
              <a:t>“</a:t>
            </a:r>
            <a:r>
              <a:rPr lang="zh-CN" altLang="en-US" sz="2400" dirty="0">
                <a:latin typeface="Comic Sans MS" panose="030F0702030302020204" pitchFamily="66" charset="0"/>
                <a:ea typeface="PMingLiU" panose="02020500000000000000" pitchFamily="18" charset="-120"/>
              </a:rPr>
              <a:t>黄四娘家花满蹊，千朵万朵压枝低。</a:t>
            </a:r>
            <a:r>
              <a:rPr lang="zh-CN" altLang="en-US" sz="2400" dirty="0">
                <a:latin typeface="Arial" panose="020B0604020202020204" pitchFamily="34" charset="0"/>
                <a:ea typeface="PMingLiU" panose="02020500000000000000" pitchFamily="18" charset="-120"/>
              </a:rPr>
              <a:t>”</a:t>
            </a:r>
            <a:r>
              <a:rPr lang="zh-CN" altLang="en-US" sz="2400" dirty="0">
                <a:latin typeface="Comic Sans MS" panose="030F0702030302020204" pitchFamily="66" charset="0"/>
                <a:ea typeface="PMingLiU" panose="02020500000000000000" pitchFamily="18" charset="-120"/>
              </a:rPr>
              <a:t>、</a:t>
            </a:r>
            <a:r>
              <a:rPr lang="zh-CN" altLang="en-US" sz="2400" dirty="0">
                <a:latin typeface="Arial" panose="020B0604020202020204" pitchFamily="34" charset="0"/>
                <a:ea typeface="PMingLiU" panose="02020500000000000000" pitchFamily="18" charset="-120"/>
              </a:rPr>
              <a:t>“</a:t>
            </a:r>
            <a:r>
              <a:rPr lang="zh-CN" altLang="en-US" sz="2400" dirty="0">
                <a:latin typeface="Comic Sans MS" panose="030F0702030302020204" pitchFamily="66" charset="0"/>
                <a:ea typeface="PMingLiU" panose="02020500000000000000" pitchFamily="18" charset="-120"/>
              </a:rPr>
              <a:t>好雨知时节，当春乃发生。</a:t>
            </a:r>
            <a:r>
              <a:rPr lang="zh-CN" altLang="en-US" sz="2400" dirty="0">
                <a:latin typeface="Arial" panose="020B0604020202020204" pitchFamily="34" charset="0"/>
                <a:ea typeface="PMingLiU" panose="02020500000000000000" pitchFamily="18" charset="-120"/>
              </a:rPr>
              <a:t>”</a:t>
            </a:r>
            <a:r>
              <a:rPr lang="zh-CN" altLang="en-US" sz="2400" dirty="0">
                <a:latin typeface="Comic Sans MS" panose="030F0702030302020204" pitchFamily="66" charset="0"/>
                <a:ea typeface="PMingLiU" panose="02020500000000000000" pitchFamily="18" charset="-120"/>
              </a:rPr>
              <a:t>、</a:t>
            </a:r>
            <a:r>
              <a:rPr lang="zh-CN" altLang="en-US" sz="2400" dirty="0">
                <a:latin typeface="Arial" panose="020B0604020202020204" pitchFamily="34" charset="0"/>
                <a:ea typeface="PMingLiU" panose="02020500000000000000" pitchFamily="18" charset="-120"/>
              </a:rPr>
              <a:t>“</a:t>
            </a:r>
            <a:r>
              <a:rPr lang="zh-CN" altLang="en-US" sz="2400" dirty="0">
                <a:latin typeface="Comic Sans MS" panose="030F0702030302020204" pitchFamily="66" charset="0"/>
                <a:ea typeface="PMingLiU" panose="02020500000000000000" pitchFamily="18" charset="-120"/>
              </a:rPr>
              <a:t>儿童散学归来早，忙趁东风放纸鸢。</a:t>
            </a:r>
            <a:r>
              <a:rPr lang="zh-CN" altLang="en-US" sz="2400" dirty="0">
                <a:latin typeface="Arial" panose="020B0604020202020204" pitchFamily="34" charset="0"/>
                <a:ea typeface="PMingLiU" panose="02020500000000000000" pitchFamily="18" charset="-120"/>
              </a:rPr>
              <a:t>”</a:t>
            </a:r>
            <a:r>
              <a:rPr lang="en-US" altLang="zh-CN" sz="2400" dirty="0">
                <a:latin typeface="Arial" panose="020B0604020202020204" pitchFamily="34" charset="0"/>
                <a:ea typeface="PMingLiU" panose="02020500000000000000" pitchFamily="18" charset="-120"/>
              </a:rPr>
              <a:t>……</a:t>
            </a:r>
            <a:r>
              <a:rPr lang="zh-CN" altLang="en-US" sz="2400" dirty="0">
                <a:latin typeface="Comic Sans MS" panose="030F0702030302020204" pitchFamily="66" charset="0"/>
                <a:ea typeface="PMingLiU" panose="02020500000000000000" pitchFamily="18" charset="-120"/>
              </a:rPr>
              <a:t>用韩愈的</a:t>
            </a:r>
            <a:r>
              <a:rPr lang="zh-CN" altLang="en-US" sz="2400" dirty="0">
                <a:latin typeface="Arial" panose="020B0604020202020204" pitchFamily="34" charset="0"/>
                <a:ea typeface="PMingLiU" panose="02020500000000000000" pitchFamily="18" charset="-120"/>
              </a:rPr>
              <a:t>“</a:t>
            </a:r>
            <a:r>
              <a:rPr lang="zh-CN" altLang="en-US" sz="2400" dirty="0">
                <a:latin typeface="Comic Sans MS" panose="030F0702030302020204" pitchFamily="66" charset="0"/>
                <a:ea typeface="PMingLiU" panose="02020500000000000000" pitchFamily="18" charset="-120"/>
              </a:rPr>
              <a:t>江作青罗带，山如碧玉簪</a:t>
            </a:r>
            <a:r>
              <a:rPr lang="zh-CN" altLang="en-US" sz="2400" dirty="0">
                <a:latin typeface="Arial" panose="020B0604020202020204" pitchFamily="34" charset="0"/>
                <a:ea typeface="PMingLiU" panose="02020500000000000000" pitchFamily="18" charset="-120"/>
              </a:rPr>
              <a:t>”</a:t>
            </a:r>
            <a:r>
              <a:rPr lang="zh-CN" altLang="en-US" sz="2400" dirty="0">
                <a:latin typeface="Comic Sans MS" panose="030F0702030302020204" pitchFamily="66" charset="0"/>
                <a:ea typeface="PMingLiU" panose="02020500000000000000" pitchFamily="18" charset="-120"/>
              </a:rPr>
              <a:t>给</a:t>
            </a:r>
            <a:r>
              <a:rPr lang="en-US" altLang="zh-CN" sz="2400" dirty="0">
                <a:latin typeface="Comic Sans MS" panose="030F0702030302020204" pitchFamily="66" charset="0"/>
                <a:ea typeface="PMingLiU" panose="02020500000000000000" pitchFamily="18" charset="-120"/>
              </a:rPr>
              <a:t>《</a:t>
            </a:r>
            <a:r>
              <a:rPr lang="zh-CN" altLang="en-US" sz="2400" dirty="0">
                <a:latin typeface="Comic Sans MS" panose="030F0702030302020204" pitchFamily="66" charset="0"/>
                <a:ea typeface="PMingLiU" panose="02020500000000000000" pitchFamily="18" charset="-120"/>
              </a:rPr>
              <a:t>桂林山水</a:t>
            </a:r>
            <a:r>
              <a:rPr lang="en-US" altLang="zh-CN" sz="2400" dirty="0">
                <a:latin typeface="Comic Sans MS" panose="030F0702030302020204" pitchFamily="66" charset="0"/>
                <a:ea typeface="PMingLiU" panose="02020500000000000000" pitchFamily="18" charset="-120"/>
              </a:rPr>
              <a:t>》</a:t>
            </a:r>
            <a:r>
              <a:rPr lang="zh-CN" altLang="en-US" sz="2400" dirty="0">
                <a:latin typeface="Comic Sans MS" panose="030F0702030302020204" pitchFamily="66" charset="0"/>
                <a:ea typeface="PMingLiU" panose="02020500000000000000" pitchFamily="18" charset="-120"/>
              </a:rPr>
              <a:t>作批注。</a:t>
            </a:r>
            <a:endParaRPr lang="zh-CN" altLang="zh-CN" sz="2400" dirty="0">
              <a:latin typeface="Comic Sans MS" panose="030F0702030302020204" pitchFamily="66" charset="0"/>
              <a:ea typeface="PMingLiU" panose="02020500000000000000" pitchFamily="18" charset="-120"/>
            </a:endParaRPr>
          </a:p>
          <a:p>
            <a:pPr>
              <a:spcBef>
                <a:spcPct val="50000"/>
              </a:spcBef>
            </a:pPr>
            <a:r>
              <a:rPr lang="zh-CN" altLang="en-US" sz="2400" dirty="0">
                <a:latin typeface="Comic Sans MS" panose="030F0702030302020204" pitchFamily="66" charset="0"/>
                <a:ea typeface="PMingLiU" panose="02020500000000000000" pitchFamily="18" charset="-120"/>
              </a:rPr>
              <a:t>读着秦始皇兵马俑那威武雄壮的军阵，联想到辛弃疾的</a:t>
            </a:r>
            <a:r>
              <a:rPr lang="zh-CN" altLang="en-US" sz="2400" dirty="0">
                <a:latin typeface="Arial" panose="020B0604020202020204" pitchFamily="34" charset="0"/>
                <a:ea typeface="PMingLiU" panose="02020500000000000000" pitchFamily="18" charset="-120"/>
              </a:rPr>
              <a:t>“</a:t>
            </a:r>
            <a:r>
              <a:rPr lang="zh-CN" altLang="en-US" sz="2400" dirty="0">
                <a:latin typeface="Comic Sans MS" panose="030F0702030302020204" pitchFamily="66" charset="0"/>
                <a:ea typeface="PMingLiU" panose="02020500000000000000" pitchFamily="18" charset="-120"/>
              </a:rPr>
              <a:t>金戈铁马，气吞万里如虎。</a:t>
            </a:r>
            <a:r>
              <a:rPr lang="zh-CN" altLang="en-US" sz="2400" dirty="0">
                <a:latin typeface="Arial" panose="020B0604020202020204" pitchFamily="34" charset="0"/>
                <a:ea typeface="PMingLiU" panose="02020500000000000000" pitchFamily="18" charset="-120"/>
              </a:rPr>
              <a:t>”</a:t>
            </a:r>
            <a:endParaRPr lang="zh-CN" altLang="zh-CN" sz="2400" dirty="0">
              <a:latin typeface="Comic Sans MS" panose="030F0702030302020204" pitchFamily="66" charset="0"/>
              <a:ea typeface="PMingLiU" panose="02020500000000000000" pitchFamily="18" charset="-120"/>
            </a:endParaRPr>
          </a:p>
          <a:p>
            <a:pPr>
              <a:spcBef>
                <a:spcPct val="50000"/>
              </a:spcBef>
            </a:pPr>
            <a:r>
              <a:rPr lang="zh-CN" altLang="en-US" sz="2400" dirty="0">
                <a:latin typeface="Comic Sans MS" panose="030F0702030302020204" pitchFamily="66" charset="0"/>
                <a:ea typeface="PMingLiU" panose="02020500000000000000" pitchFamily="18" charset="-120"/>
              </a:rPr>
              <a:t>解读</a:t>
            </a:r>
            <a:r>
              <a:rPr lang="en-US" altLang="zh-CN" sz="2400" dirty="0">
                <a:latin typeface="Comic Sans MS" panose="030F0702030302020204" pitchFamily="66" charset="0"/>
                <a:ea typeface="PMingLiU" panose="02020500000000000000" pitchFamily="18" charset="-120"/>
              </a:rPr>
              <a:t>《</a:t>
            </a:r>
            <a:r>
              <a:rPr lang="zh-CN" altLang="en-US" sz="2400" dirty="0">
                <a:latin typeface="Comic Sans MS" panose="030F0702030302020204" pitchFamily="66" charset="0"/>
                <a:ea typeface="PMingLiU" panose="02020500000000000000" pitchFamily="18" charset="-120"/>
              </a:rPr>
              <a:t>我的伯父鲁迅先生</a:t>
            </a:r>
            <a:r>
              <a:rPr lang="en-US" altLang="zh-CN" sz="2400" dirty="0">
                <a:latin typeface="Comic Sans MS" panose="030F0702030302020204" pitchFamily="66" charset="0"/>
                <a:ea typeface="PMingLiU" panose="02020500000000000000" pitchFamily="18" charset="-120"/>
              </a:rPr>
              <a:t>》</a:t>
            </a:r>
            <a:r>
              <a:rPr lang="zh-CN" altLang="en-US" sz="2400" dirty="0">
                <a:latin typeface="Comic Sans MS" panose="030F0702030302020204" pitchFamily="66" charset="0"/>
                <a:ea typeface="PMingLiU" panose="02020500000000000000" pitchFamily="18" charset="-120"/>
              </a:rPr>
              <a:t>，用诗人臧克家</a:t>
            </a:r>
            <a:r>
              <a:rPr lang="en-US" altLang="zh-CN" sz="2400" dirty="0">
                <a:latin typeface="Comic Sans MS" panose="030F0702030302020204" pitchFamily="66" charset="0"/>
                <a:ea typeface="PMingLiU" panose="02020500000000000000" pitchFamily="18" charset="-120"/>
              </a:rPr>
              <a:t>《</a:t>
            </a:r>
            <a:r>
              <a:rPr lang="zh-CN" altLang="en-US" sz="2400" dirty="0">
                <a:latin typeface="Comic Sans MS" panose="030F0702030302020204" pitchFamily="66" charset="0"/>
                <a:ea typeface="PMingLiU" panose="02020500000000000000" pitchFamily="18" charset="-120"/>
              </a:rPr>
              <a:t>有的人</a:t>
            </a:r>
            <a:r>
              <a:rPr lang="en-US" altLang="zh-CN" sz="2400" dirty="0">
                <a:latin typeface="Comic Sans MS" panose="030F0702030302020204" pitchFamily="66" charset="0"/>
                <a:ea typeface="PMingLiU" panose="02020500000000000000" pitchFamily="18" charset="-120"/>
              </a:rPr>
              <a:t>》</a:t>
            </a:r>
            <a:r>
              <a:rPr lang="zh-CN" altLang="en-US" sz="2400" dirty="0">
                <a:latin typeface="Comic Sans MS" panose="030F0702030302020204" pitchFamily="66" charset="0"/>
                <a:ea typeface="PMingLiU" panose="02020500000000000000" pitchFamily="18" charset="-120"/>
              </a:rPr>
              <a:t>中的诗句作评注，</a:t>
            </a:r>
            <a:r>
              <a:rPr lang="zh-CN" altLang="en-US" sz="2400" dirty="0">
                <a:latin typeface="Comic Sans MS" panose="030F0702030302020204" pitchFamily="66" charset="0"/>
              </a:rPr>
              <a:t> </a:t>
            </a:r>
            <a:endParaRPr lang="zh-CN" altLang="en-US" sz="2400" dirty="0">
              <a:latin typeface="Comic Sans MS" panose="030F0702030302020204" pitchFamily="66" charset="0"/>
            </a:endParaRPr>
          </a:p>
        </p:txBody>
      </p:sp>
      <p:sp>
        <p:nvSpPr>
          <p:cNvPr id="22531" name="AutoShape 3">
            <a:hlinkClick r:id="rId1" action="ppaction://hlinksldjump"/>
          </p:cNvPr>
          <p:cNvSpPr/>
          <p:nvPr/>
        </p:nvSpPr>
        <p:spPr>
          <a:xfrm>
            <a:off x="7848600" y="6019800"/>
            <a:ext cx="304800" cy="381000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矩形 7"/>
          <p:cNvSpPr/>
          <p:nvPr/>
        </p:nvSpPr>
        <p:spPr>
          <a:xfrm>
            <a:off x="0" y="4795838"/>
            <a:ext cx="9144000" cy="20621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b="1" dirty="0">
                <a:latin typeface="Comic Sans MS" panose="030F0702030302020204" pitchFamily="66" charset="0"/>
              </a:rPr>
              <a:t>          （ </a:t>
            </a:r>
            <a:r>
              <a:rPr lang="zh-CN" altLang="en-US" sz="3200" b="1" dirty="0">
                <a:solidFill>
                  <a:srgbClr val="0000FF"/>
                </a:solidFill>
                <a:latin typeface="Comic Sans MS" panose="030F0702030302020204" pitchFamily="66" charset="0"/>
                <a:ea typeface="楷体" panose="02010609060101010101" pitchFamily="49" charset="-122"/>
              </a:rPr>
              <a:t>这句话用了比喻的修辞手法，把水池比作彩带，颜色特别好看；把水池比作镰刀、盘子、莲花和葫芦，形状千奇百怪。读着有一种身临其境的感觉。</a:t>
            </a:r>
            <a:r>
              <a:rPr lang="zh-CN" altLang="en-US" sz="3200" b="1" dirty="0">
                <a:latin typeface="Comic Sans MS" panose="030F0702030302020204" pitchFamily="66" charset="0"/>
              </a:rPr>
              <a:t>）   </a:t>
            </a:r>
            <a:endParaRPr lang="zh-CN" altLang="en-US" sz="3200" dirty="0">
              <a:latin typeface="Comic Sans MS" panose="030F0702030302020204" pitchFamily="66" charset="0"/>
            </a:endParaRPr>
          </a:p>
        </p:txBody>
      </p:sp>
      <p:sp>
        <p:nvSpPr>
          <p:cNvPr id="16388" name="Text Box 4"/>
          <p:cNvSpPr txBox="1"/>
          <p:nvPr/>
        </p:nvSpPr>
        <p:spPr>
          <a:xfrm>
            <a:off x="0" y="0"/>
            <a:ext cx="9144000" cy="6494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Comic Sans MS" panose="030F0702030302020204" pitchFamily="66" charset="0"/>
              </a:rPr>
              <a:t>★</a:t>
            </a:r>
            <a:r>
              <a:rPr lang="en-US" altLang="zh-CN" sz="3200" b="1" dirty="0">
                <a:latin typeface="Arial" panose="020B0604020202020204" pitchFamily="34" charset="0"/>
              </a:rPr>
              <a:t>“</a:t>
            </a:r>
            <a:r>
              <a:rPr lang="zh-CN" altLang="en-US" sz="3200" b="1" dirty="0">
                <a:latin typeface="Comic Sans MS" panose="030F0702030302020204" pitchFamily="66" charset="0"/>
              </a:rPr>
              <a:t>没想到今年夏天去四川松潘旅游，在藏龙山上，我真的看到了像瑶池那样神奇的五彩池。</a:t>
            </a:r>
            <a:r>
              <a:rPr lang="zh-CN" altLang="en-US" sz="3200" b="1" dirty="0">
                <a:latin typeface="Arial" panose="020B0604020202020204" pitchFamily="34" charset="0"/>
              </a:rPr>
              <a:t>”</a:t>
            </a:r>
            <a:endParaRPr lang="en-US" altLang="zh-CN" sz="32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Comic Sans MS" panose="030F0702030302020204" pitchFamily="66" charset="0"/>
              </a:rPr>
              <a:t> </a:t>
            </a:r>
            <a:br>
              <a:rPr lang="zh-CN" altLang="en-US" sz="3200" b="1" dirty="0">
                <a:latin typeface="Comic Sans MS" panose="030F0702030302020204" pitchFamily="66" charset="0"/>
              </a:rPr>
            </a:br>
            <a:r>
              <a:rPr lang="en-US" altLang="zh-CN" sz="3200" b="1" dirty="0">
                <a:latin typeface="Comic Sans MS" panose="030F0702030302020204" pitchFamily="66" charset="0"/>
              </a:rPr>
              <a:t>★</a:t>
            </a:r>
            <a:r>
              <a:rPr lang="zh-CN" altLang="en-US" sz="3200" b="1" dirty="0">
                <a:latin typeface="Arial" panose="020B0604020202020204" pitchFamily="34" charset="0"/>
              </a:rPr>
              <a:t>“</a:t>
            </a:r>
            <a:r>
              <a:rPr lang="zh-CN" altLang="en-US" sz="3200" b="1" dirty="0">
                <a:latin typeface="Comic Sans MS" panose="030F0702030302020204" pitchFamily="66" charset="0"/>
              </a:rPr>
              <a:t>等孩子一浮上来，水手们就立刻抓住了他，把他救上了甲板。</a:t>
            </a:r>
            <a:r>
              <a:rPr lang="zh-CN" altLang="en-US" sz="3200" b="1" dirty="0">
                <a:latin typeface="Arial" panose="020B0604020202020204" pitchFamily="34" charset="0"/>
              </a:rPr>
              <a:t>”</a:t>
            </a:r>
            <a:r>
              <a:rPr lang="zh-CN" altLang="en-US" sz="3200" b="1" dirty="0">
                <a:latin typeface="Comic Sans MS" panose="030F0702030302020204" pitchFamily="66" charset="0"/>
              </a:rPr>
              <a:t> </a:t>
            </a:r>
            <a:br>
              <a:rPr lang="zh-CN" altLang="en-US" sz="3200" b="1" dirty="0">
                <a:latin typeface="Comic Sans MS" panose="030F0702030302020204" pitchFamily="66" charset="0"/>
              </a:rPr>
            </a:br>
            <a:endParaRPr lang="en-US" altLang="zh-CN" sz="3200" b="1" dirty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Comic Sans MS" panose="030F0702030302020204" pitchFamily="66" charset="0"/>
              </a:rPr>
              <a:t>★ </a:t>
            </a:r>
            <a:r>
              <a:rPr lang="zh-CN" altLang="en-US" sz="3200" b="1" dirty="0">
                <a:latin typeface="Arial" panose="020B0604020202020204" pitchFamily="34" charset="0"/>
              </a:rPr>
              <a:t>“</a:t>
            </a:r>
            <a:r>
              <a:rPr lang="zh-CN" altLang="en-US" sz="3200" b="1" dirty="0">
                <a:latin typeface="Comic Sans MS" panose="030F0702030302020204" pitchFamily="66" charset="0"/>
              </a:rPr>
              <a:t>池边是金黄色的石粉凝成的，像一圈圈彩带，把大大小小的水池围成各种不同的形状，有像葫芦的，有像镰刀的，有像盘子的，有像莲花的</a:t>
            </a:r>
            <a:r>
              <a:rPr lang="en-US" altLang="zh-CN" sz="3200" b="1" dirty="0">
                <a:latin typeface="Arial" panose="020B0604020202020204" pitchFamily="34" charset="0"/>
              </a:rPr>
              <a:t>……”</a:t>
            </a:r>
            <a:r>
              <a:rPr lang="zh-CN" altLang="en-US" sz="3200" b="1" dirty="0">
                <a:latin typeface="Comic Sans MS" panose="030F0702030302020204" pitchFamily="66" charset="0"/>
              </a:rPr>
              <a:t> </a:t>
            </a:r>
            <a:br>
              <a:rPr lang="zh-CN" altLang="en-US" sz="3200" b="1" dirty="0">
                <a:latin typeface="Comic Sans MS" panose="030F0702030302020204" pitchFamily="66" charset="0"/>
              </a:rPr>
            </a:br>
            <a:br>
              <a:rPr lang="zh-CN" altLang="en-US" sz="3200" b="1" dirty="0">
                <a:latin typeface="Comic Sans MS" panose="030F0702030302020204" pitchFamily="66" charset="0"/>
              </a:rPr>
            </a:br>
            <a:endParaRPr lang="zh-CN" altLang="en-US" sz="3200" b="1" dirty="0">
              <a:latin typeface="Comic Sans MS" panose="030F0702030302020204" pitchFamily="66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838200"/>
            <a:ext cx="9144000" cy="1077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dirty="0">
                <a:latin typeface="Comic Sans MS" panose="030F0702030302020204" pitchFamily="66" charset="0"/>
              </a:rPr>
              <a:t>（ </a:t>
            </a:r>
            <a:r>
              <a:rPr lang="zh-CN" altLang="en-US" sz="32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3200" dirty="0">
                <a:solidFill>
                  <a:srgbClr val="0000FF"/>
                </a:solidFill>
                <a:latin typeface="Comic Sans MS" panose="030F0702030302020204" pitchFamily="66" charset="0"/>
                <a:ea typeface="楷体" panose="02010609060101010101" pitchFamily="49" charset="-122"/>
              </a:rPr>
              <a:t>没想到和真的</a:t>
            </a:r>
            <a:r>
              <a:rPr lang="zh-CN" altLang="en-US" sz="32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3200" dirty="0">
                <a:solidFill>
                  <a:srgbClr val="0000FF"/>
                </a:solidFill>
                <a:latin typeface="Comic Sans MS" panose="030F0702030302020204" pitchFamily="66" charset="0"/>
                <a:ea typeface="楷体" panose="02010609060101010101" pitchFamily="49" charset="-122"/>
              </a:rPr>
              <a:t>这两个词语，写出了自己看到五彩池惊喜的心情。</a:t>
            </a:r>
            <a:r>
              <a:rPr lang="zh-CN" altLang="en-US" sz="3200" dirty="0">
                <a:latin typeface="Comic Sans MS" panose="030F0702030302020204" pitchFamily="66" charset="0"/>
              </a:rPr>
              <a:t>）</a:t>
            </a:r>
            <a:endParaRPr lang="zh-CN" altLang="en-US" sz="3200" dirty="0">
              <a:latin typeface="Comic Sans MS" panose="030F0702030302020204" pitchFamily="66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514600"/>
            <a:ext cx="9144000" cy="1077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dirty="0">
                <a:latin typeface="Comic Sans MS" panose="030F0702030302020204" pitchFamily="66" charset="0"/>
              </a:rPr>
              <a:t>（</a:t>
            </a:r>
            <a:r>
              <a:rPr lang="zh-CN" altLang="en-US" sz="3200" dirty="0">
                <a:solidFill>
                  <a:srgbClr val="0000FF"/>
                </a:solidFill>
                <a:latin typeface="Comic Sans MS" panose="030F0702030302020204" pitchFamily="66" charset="0"/>
                <a:ea typeface="楷体" panose="02010609060101010101" pitchFamily="49" charset="-122"/>
              </a:rPr>
              <a:t>关联词</a:t>
            </a:r>
            <a:r>
              <a:rPr lang="zh-CN" altLang="en-US" sz="32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3200" dirty="0">
                <a:solidFill>
                  <a:srgbClr val="0000FF"/>
                </a:solidFill>
                <a:latin typeface="Comic Sans MS" panose="030F0702030302020204" pitchFamily="66" charset="0"/>
                <a:ea typeface="楷体" panose="02010609060101010101" pitchFamily="49" charset="-122"/>
              </a:rPr>
              <a:t>一</a:t>
            </a:r>
            <a:r>
              <a:rPr lang="en-US" altLang="zh-CN" sz="32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3200" dirty="0">
                <a:solidFill>
                  <a:srgbClr val="0000FF"/>
                </a:solidFill>
                <a:latin typeface="Comic Sans MS" panose="030F0702030302020204" pitchFamily="66" charset="0"/>
                <a:ea typeface="楷体" panose="02010609060101010101" pitchFamily="49" charset="-122"/>
              </a:rPr>
              <a:t>就</a:t>
            </a:r>
            <a:r>
              <a:rPr lang="en-US" altLang="zh-CN" sz="32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……”</a:t>
            </a:r>
            <a:r>
              <a:rPr lang="zh-CN" altLang="en-US" sz="3200" dirty="0">
                <a:solidFill>
                  <a:srgbClr val="0000FF"/>
                </a:solidFill>
                <a:latin typeface="Comic Sans MS" panose="030F0702030302020204" pitchFamily="66" charset="0"/>
                <a:ea typeface="楷体" panose="02010609060101010101" pitchFamily="49" charset="-122"/>
              </a:rPr>
              <a:t>写出了水手们救人时急切的心情和快速的动作。</a:t>
            </a:r>
            <a:r>
              <a:rPr lang="zh-CN" altLang="en-US" sz="3200" dirty="0">
                <a:latin typeface="Comic Sans MS" panose="030F0702030302020204" pitchFamily="66" charset="0"/>
              </a:rPr>
              <a:t>） </a:t>
            </a:r>
            <a:endParaRPr lang="zh-CN" altLang="en-US" sz="32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charRg st="43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8">
                                            <p:txEl>
                                              <p:charRg st="43" end="7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charRg st="78" end="1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388">
                                            <p:txEl>
                                              <p:charRg st="78" end="14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矩形 1"/>
          <p:cNvSpPr/>
          <p:nvPr/>
        </p:nvSpPr>
        <p:spPr>
          <a:xfrm>
            <a:off x="228600" y="381000"/>
            <a:ext cx="8458200" cy="4032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 b="1" dirty="0">
                <a:latin typeface="Comic Sans MS" panose="030F0702030302020204" pitchFamily="66" charset="0"/>
              </a:rPr>
              <a:t>★</a:t>
            </a:r>
            <a:r>
              <a:rPr lang="zh-CN" altLang="en-US" sz="3200" dirty="0">
                <a:latin typeface="Comic Sans MS" panose="030F0702030302020204" pitchFamily="66" charset="0"/>
              </a:rPr>
              <a:t>明明是清水，为什么在水池里会显出不同的颜色来呢？原来池底长着许多石笋，有的像起伏的丘陵，有的像险峻的山峰，有的像矗立的宝塔，有的像成簇的珊瑚。石笋表面凝结着一层细腻的透明的石粉。阳光透过池射到池底，石笋就像高低不平的折光镜，把阳光折射成各种不同的色彩。水池周围的树木花草长得很茂盛，五光十色的倒影使池水更加瑰丽。</a:t>
            </a:r>
            <a:endParaRPr lang="zh-CN" altLang="en-US" sz="3200" dirty="0">
              <a:latin typeface="Comic Sans MS" panose="030F0702030302020204" pitchFamily="66" charset="0"/>
            </a:endParaRPr>
          </a:p>
        </p:txBody>
      </p:sp>
      <p:sp>
        <p:nvSpPr>
          <p:cNvPr id="24579" name="AutoShape 5">
            <a:hlinkClick r:id="rId1" action="ppaction://hlinksldjump"/>
          </p:cNvPr>
          <p:cNvSpPr/>
          <p:nvPr/>
        </p:nvSpPr>
        <p:spPr>
          <a:xfrm>
            <a:off x="8458200" y="6477000"/>
            <a:ext cx="304800" cy="381000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Comic Sans MS" panose="030F0702030302020204" pitchFamily="66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57200" y="4495800"/>
            <a:ext cx="7924800" cy="2124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4400" dirty="0">
                <a:latin typeface="Comic Sans MS" panose="030F0702030302020204" pitchFamily="66" charset="0"/>
              </a:rPr>
              <a:t>（</a:t>
            </a:r>
            <a:r>
              <a:rPr lang="zh-CN" altLang="en-US" sz="4400" dirty="0">
                <a:solidFill>
                  <a:srgbClr val="0000FF"/>
                </a:solidFill>
                <a:latin typeface="Comic Sans MS" panose="030F0702030302020204" pitchFamily="66" charset="0"/>
                <a:ea typeface="楷体" panose="02010609060101010101" pitchFamily="49" charset="-122"/>
              </a:rPr>
              <a:t>这里运用了设问的修辞手法，一问一答，让我明白了五彩池这么美丽的缘由。</a:t>
            </a:r>
            <a:r>
              <a:rPr lang="zh-CN" altLang="en-US" sz="4400" dirty="0">
                <a:latin typeface="Comic Sans MS" panose="030F0702030302020204" pitchFamily="66" charset="0"/>
              </a:rPr>
              <a:t>）</a:t>
            </a:r>
            <a:endParaRPr lang="zh-CN" altLang="en-US" sz="44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Text Box 4"/>
          <p:cNvSpPr txBox="1"/>
          <p:nvPr/>
        </p:nvSpPr>
        <p:spPr>
          <a:xfrm>
            <a:off x="152400" y="228600"/>
            <a:ext cx="8610600" cy="31702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000" dirty="0">
                <a:latin typeface="Comic Sans MS" panose="030F0702030302020204" pitchFamily="66" charset="0"/>
              </a:rPr>
              <a:t>雨果的</a:t>
            </a:r>
            <a:r>
              <a:rPr lang="en-US" altLang="zh-CN" sz="2000" dirty="0">
                <a:latin typeface="Comic Sans MS" panose="030F0702030302020204" pitchFamily="66" charset="0"/>
              </a:rPr>
              <a:t>《</a:t>
            </a:r>
            <a:r>
              <a:rPr lang="en-US" altLang="zh-CN" sz="2000" dirty="0">
                <a:latin typeface="Arial" panose="020B0604020202020204" pitchFamily="34" charset="0"/>
              </a:rPr>
              <a:t>“</a:t>
            </a:r>
            <a:r>
              <a:rPr lang="zh-CN" altLang="en-US" sz="2000" dirty="0">
                <a:latin typeface="Comic Sans MS" panose="030F0702030302020204" pitchFamily="66" charset="0"/>
              </a:rPr>
              <a:t>诺曼底</a:t>
            </a:r>
            <a:r>
              <a:rPr lang="zh-CN" altLang="en-US" sz="2000" dirty="0">
                <a:latin typeface="Arial" panose="020B0604020202020204" pitchFamily="34" charset="0"/>
              </a:rPr>
              <a:t>”</a:t>
            </a:r>
            <a:r>
              <a:rPr lang="zh-CN" altLang="en-US" sz="2000" dirty="0">
                <a:latin typeface="Comic Sans MS" panose="030F0702030302020204" pitchFamily="66" charset="0"/>
              </a:rPr>
              <a:t>号遇难记</a:t>
            </a:r>
            <a:r>
              <a:rPr lang="en-US" altLang="zh-CN" sz="2000" dirty="0">
                <a:latin typeface="Comic Sans MS" panose="030F0702030302020204" pitchFamily="66" charset="0"/>
              </a:rPr>
              <a:t>》</a:t>
            </a:r>
            <a:r>
              <a:rPr lang="zh-CN" altLang="en-US" sz="2000" dirty="0">
                <a:latin typeface="Comic Sans MS" panose="030F0702030302020204" pitchFamily="66" charset="0"/>
              </a:rPr>
              <a:t>中有这样一段对话</a:t>
            </a:r>
            <a:r>
              <a:rPr lang="en-US" altLang="zh-CN" sz="2000" dirty="0">
                <a:latin typeface="Arial" panose="020B0604020202020204" pitchFamily="34" charset="0"/>
              </a:rPr>
              <a:t>——</a:t>
            </a:r>
            <a:br>
              <a:rPr lang="en-US" altLang="zh-CN" sz="2000" dirty="0">
                <a:latin typeface="Comic Sans MS" panose="030F0702030302020204" pitchFamily="66" charset="0"/>
              </a:rPr>
            </a:br>
            <a:r>
              <a:rPr lang="en-US" altLang="zh-CN" sz="2000" dirty="0">
                <a:latin typeface="Arial" panose="020B0604020202020204" pitchFamily="34" charset="0"/>
              </a:rPr>
              <a:t>“</a:t>
            </a:r>
            <a:r>
              <a:rPr lang="zh-CN" altLang="en-US" sz="2000" dirty="0">
                <a:latin typeface="Comic Sans MS" panose="030F0702030302020204" pitchFamily="66" charset="0"/>
              </a:rPr>
              <a:t>洛克机械师在哪儿？</a:t>
            </a:r>
            <a:r>
              <a:rPr lang="zh-CN" altLang="en-US" sz="2000" dirty="0">
                <a:latin typeface="Arial" panose="020B0604020202020204" pitchFamily="34" charset="0"/>
              </a:rPr>
              <a:t>”</a:t>
            </a:r>
            <a:br>
              <a:rPr lang="zh-CN" altLang="en-US" sz="2000" dirty="0">
                <a:latin typeface="Comic Sans MS" panose="030F0702030302020204" pitchFamily="66" charset="0"/>
              </a:rPr>
            </a:br>
            <a:r>
              <a:rPr lang="zh-CN" altLang="en-US" sz="2000" dirty="0">
                <a:latin typeface="Arial" panose="020B0604020202020204" pitchFamily="34" charset="0"/>
              </a:rPr>
              <a:t>“</a:t>
            </a:r>
            <a:r>
              <a:rPr lang="zh-CN" altLang="en-US" sz="2000" dirty="0">
                <a:latin typeface="Comic Sans MS" panose="030F0702030302020204" pitchFamily="66" charset="0"/>
              </a:rPr>
              <a:t>船长叫我吗？</a:t>
            </a:r>
            <a:r>
              <a:rPr lang="zh-CN" altLang="en-US" sz="2000" dirty="0">
                <a:latin typeface="Arial" panose="020B0604020202020204" pitchFamily="34" charset="0"/>
              </a:rPr>
              <a:t>”</a:t>
            </a:r>
            <a:br>
              <a:rPr lang="zh-CN" altLang="en-US" sz="2000" dirty="0">
                <a:latin typeface="Comic Sans MS" panose="030F0702030302020204" pitchFamily="66" charset="0"/>
              </a:rPr>
            </a:br>
            <a:r>
              <a:rPr lang="zh-CN" altLang="en-US" sz="2000" dirty="0">
                <a:latin typeface="Arial" panose="020B0604020202020204" pitchFamily="34" charset="0"/>
              </a:rPr>
              <a:t>“</a:t>
            </a:r>
            <a:r>
              <a:rPr lang="zh-CN" altLang="en-US" sz="2000" dirty="0">
                <a:latin typeface="Comic Sans MS" panose="030F0702030302020204" pitchFamily="66" charset="0"/>
              </a:rPr>
              <a:t>炉子怎么样了？</a:t>
            </a:r>
            <a:r>
              <a:rPr lang="zh-CN" altLang="en-US" sz="2000" dirty="0">
                <a:latin typeface="Arial" panose="020B0604020202020204" pitchFamily="34" charset="0"/>
              </a:rPr>
              <a:t>”</a:t>
            </a:r>
            <a:br>
              <a:rPr lang="zh-CN" altLang="en-US" sz="2000" dirty="0">
                <a:latin typeface="Comic Sans MS" panose="030F0702030302020204" pitchFamily="66" charset="0"/>
              </a:rPr>
            </a:br>
            <a:r>
              <a:rPr lang="zh-CN" altLang="en-US" sz="2000" dirty="0">
                <a:latin typeface="Arial" panose="020B0604020202020204" pitchFamily="34" charset="0"/>
              </a:rPr>
              <a:t>“</a:t>
            </a:r>
            <a:r>
              <a:rPr lang="zh-CN" altLang="en-US" sz="2000" dirty="0">
                <a:latin typeface="Comic Sans MS" panose="030F0702030302020204" pitchFamily="66" charset="0"/>
              </a:rPr>
              <a:t>海水淹了。</a:t>
            </a:r>
            <a:r>
              <a:rPr lang="zh-CN" altLang="en-US" sz="2000" dirty="0">
                <a:latin typeface="Arial" panose="020B0604020202020204" pitchFamily="34" charset="0"/>
              </a:rPr>
              <a:t>”</a:t>
            </a:r>
            <a:br>
              <a:rPr lang="zh-CN" altLang="en-US" sz="2000" dirty="0">
                <a:latin typeface="Comic Sans MS" panose="030F0702030302020204" pitchFamily="66" charset="0"/>
              </a:rPr>
            </a:br>
            <a:r>
              <a:rPr lang="zh-CN" altLang="en-US" sz="2000" dirty="0">
                <a:latin typeface="Arial" panose="020B0604020202020204" pitchFamily="34" charset="0"/>
              </a:rPr>
              <a:t>“</a:t>
            </a:r>
            <a:r>
              <a:rPr lang="zh-CN" altLang="en-US" sz="2000" dirty="0">
                <a:latin typeface="Comic Sans MS" panose="030F0702030302020204" pitchFamily="66" charset="0"/>
              </a:rPr>
              <a:t>火呢？</a:t>
            </a:r>
            <a:r>
              <a:rPr lang="zh-CN" altLang="en-US" sz="2000" dirty="0">
                <a:latin typeface="Arial" panose="020B0604020202020204" pitchFamily="34" charset="0"/>
              </a:rPr>
              <a:t>”</a:t>
            </a:r>
            <a:br>
              <a:rPr lang="zh-CN" altLang="en-US" sz="2000" dirty="0">
                <a:latin typeface="Comic Sans MS" panose="030F0702030302020204" pitchFamily="66" charset="0"/>
              </a:rPr>
            </a:br>
            <a:r>
              <a:rPr lang="zh-CN" altLang="en-US" sz="2000" dirty="0">
                <a:latin typeface="Arial" panose="020B0604020202020204" pitchFamily="34" charset="0"/>
              </a:rPr>
              <a:t>“</a:t>
            </a:r>
            <a:r>
              <a:rPr lang="zh-CN" altLang="en-US" sz="2000" dirty="0">
                <a:latin typeface="Comic Sans MS" panose="030F0702030302020204" pitchFamily="66" charset="0"/>
              </a:rPr>
              <a:t>灭了。</a:t>
            </a:r>
            <a:r>
              <a:rPr lang="zh-CN" altLang="en-US" sz="2000" dirty="0">
                <a:latin typeface="Arial" panose="020B0604020202020204" pitchFamily="34" charset="0"/>
              </a:rPr>
              <a:t>”</a:t>
            </a:r>
            <a:br>
              <a:rPr lang="zh-CN" altLang="en-US" sz="2000" dirty="0">
                <a:latin typeface="Comic Sans MS" panose="030F0702030302020204" pitchFamily="66" charset="0"/>
              </a:rPr>
            </a:br>
            <a:r>
              <a:rPr lang="zh-CN" altLang="en-US" sz="2000" dirty="0">
                <a:latin typeface="Arial" panose="020B0604020202020204" pitchFamily="34" charset="0"/>
              </a:rPr>
              <a:t>“</a:t>
            </a:r>
            <a:r>
              <a:rPr lang="zh-CN" altLang="en-US" sz="2000" dirty="0">
                <a:latin typeface="Comic Sans MS" panose="030F0702030302020204" pitchFamily="66" charset="0"/>
              </a:rPr>
              <a:t>机器怎样？</a:t>
            </a:r>
            <a:r>
              <a:rPr lang="zh-CN" altLang="en-US" sz="2000" dirty="0">
                <a:latin typeface="Arial" panose="020B0604020202020204" pitchFamily="34" charset="0"/>
              </a:rPr>
              <a:t>”</a:t>
            </a:r>
            <a:br>
              <a:rPr lang="zh-CN" altLang="en-US" sz="2000" dirty="0">
                <a:latin typeface="Comic Sans MS" panose="030F0702030302020204" pitchFamily="66" charset="0"/>
              </a:rPr>
            </a:br>
            <a:r>
              <a:rPr lang="zh-CN" altLang="en-US" sz="2000" dirty="0">
                <a:latin typeface="Arial" panose="020B0604020202020204" pitchFamily="34" charset="0"/>
              </a:rPr>
              <a:t>“</a:t>
            </a:r>
            <a:r>
              <a:rPr lang="zh-CN" altLang="en-US" sz="2000" dirty="0">
                <a:latin typeface="Comic Sans MS" panose="030F0702030302020204" pitchFamily="66" charset="0"/>
              </a:rPr>
              <a:t>停了。</a:t>
            </a:r>
            <a:r>
              <a:rPr lang="zh-CN" altLang="en-US" sz="2000" dirty="0">
                <a:latin typeface="Arial" panose="020B0604020202020204" pitchFamily="34" charset="0"/>
              </a:rPr>
              <a:t>”</a:t>
            </a:r>
            <a:r>
              <a:rPr lang="zh-CN" altLang="en-US" sz="2000" dirty="0">
                <a:latin typeface="Comic Sans MS" panose="030F0702030302020204" pitchFamily="66" charset="0"/>
              </a:rPr>
              <a:t> </a:t>
            </a:r>
            <a:br>
              <a:rPr lang="zh-CN" altLang="en-US" sz="2000" dirty="0">
                <a:latin typeface="Comic Sans MS" panose="030F0702030302020204" pitchFamily="66" charset="0"/>
              </a:rPr>
            </a:br>
            <a:endParaRPr lang="zh-CN" altLang="en-US" sz="2000" dirty="0">
              <a:latin typeface="Comic Sans MS" panose="030F0702030302020204" pitchFamily="66" charset="0"/>
            </a:endParaRPr>
          </a:p>
        </p:txBody>
      </p:sp>
      <p:sp>
        <p:nvSpPr>
          <p:cNvPr id="25603" name="AutoShape 5">
            <a:hlinkClick r:id="rId1" action="ppaction://hlinksldjump"/>
          </p:cNvPr>
          <p:cNvSpPr/>
          <p:nvPr/>
        </p:nvSpPr>
        <p:spPr>
          <a:xfrm>
            <a:off x="8839200" y="6477000"/>
            <a:ext cx="304800" cy="381000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Comic Sans MS" panose="030F0702030302020204" pitchFamily="66" charset="0"/>
            </a:endParaRPr>
          </a:p>
        </p:txBody>
      </p:sp>
      <p:sp>
        <p:nvSpPr>
          <p:cNvPr id="25604" name="Text Box 6"/>
          <p:cNvSpPr txBox="1"/>
          <p:nvPr/>
        </p:nvSpPr>
        <p:spPr>
          <a:xfrm>
            <a:off x="0" y="3200400"/>
            <a:ext cx="9144000" cy="30464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dirty="0">
                <a:latin typeface="Comic Sans MS" panose="030F0702030302020204" pitchFamily="66" charset="0"/>
              </a:rPr>
              <a:t>　　 他重新振作起来，继续前进，心里又产生了一种新的恐惧。这不是害怕他会束手无策地死于断粮的恐惧，而是害怕饥饿还没有耗尽他的最后一点求生力，而他已经给凶残地摧毁了。这地方的狼很多。狼嚎的声音在荒原上飘来飘去，在空中交织成一片危险的罗网，好像伸手就可以摸到，吓得他不由举起双手把它向后推去，仿佛它是给风刮紧了的帐篷。 （</a:t>
            </a:r>
            <a:r>
              <a:rPr lang="zh-CN" altLang="en-US" sz="2400" dirty="0">
                <a:latin typeface="Arial" panose="020B0604020202020204" pitchFamily="34" charset="0"/>
              </a:rPr>
              <a:t>“</a:t>
            </a:r>
            <a:r>
              <a:rPr lang="zh-CN" altLang="en-US" sz="2400" dirty="0">
                <a:latin typeface="Comic Sans MS" panose="030F0702030302020204" pitchFamily="66" charset="0"/>
              </a:rPr>
              <a:t>荒原觅食</a:t>
            </a:r>
            <a:r>
              <a:rPr lang="zh-CN" altLang="en-US" sz="2400" dirty="0">
                <a:latin typeface="Arial" panose="020B0604020202020204" pitchFamily="34" charset="0"/>
              </a:rPr>
              <a:t>”</a:t>
            </a:r>
            <a:r>
              <a:rPr lang="zh-CN" altLang="en-US" sz="2400" dirty="0">
                <a:latin typeface="Comic Sans MS" panose="030F0702030302020204" pitchFamily="66" charset="0"/>
              </a:rPr>
              <a:t>片断） </a:t>
            </a:r>
            <a:br>
              <a:rPr lang="zh-CN" altLang="en-US" sz="2400" dirty="0">
                <a:latin typeface="Comic Sans MS" panose="030F0702030302020204" pitchFamily="66" charset="0"/>
              </a:rPr>
            </a:br>
            <a:br>
              <a:rPr lang="zh-CN" altLang="en-US" sz="2400" dirty="0">
                <a:latin typeface="Comic Sans MS" panose="030F0702030302020204" pitchFamily="66" charset="0"/>
              </a:rPr>
            </a:br>
            <a:r>
              <a:rPr lang="zh-CN" altLang="en-US" sz="2400" dirty="0">
                <a:latin typeface="Comic Sans MS" panose="030F0702030302020204" pitchFamily="66" charset="0"/>
              </a:rPr>
              <a:t>　　          批注：</a:t>
            </a:r>
            <a:endParaRPr lang="zh-CN" altLang="en-US" sz="2400" dirty="0">
              <a:latin typeface="Comic Sans MS" panose="030F0702030302020204" pitchFamily="66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895600" y="914400"/>
            <a:ext cx="5791200" cy="1816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dirty="0">
                <a:latin typeface="Comic Sans MS" panose="030F0702030302020204" pitchFamily="66" charset="0"/>
              </a:rPr>
              <a:t>（</a:t>
            </a:r>
            <a:r>
              <a:rPr lang="zh-CN" altLang="en-US" sz="2800" dirty="0">
                <a:solidFill>
                  <a:srgbClr val="0000FF"/>
                </a:solidFill>
                <a:latin typeface="Comic Sans MS" panose="030F0702030302020204" pitchFamily="66" charset="0"/>
                <a:ea typeface="楷体" panose="02010609060101010101" pitchFamily="49" charset="-122"/>
              </a:rPr>
              <a:t>这里没有介绍谁说话，有的句子甚至不完成，但它却写出了当时情况的紧急和船长的镇定自若。我喜欢这简短有力的对话。</a:t>
            </a:r>
            <a:r>
              <a:rPr lang="zh-CN" altLang="en-US" sz="2800" dirty="0">
                <a:latin typeface="Comic Sans MS" panose="030F0702030302020204" pitchFamily="66" charset="0"/>
              </a:rPr>
              <a:t>） 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209800" y="5287963"/>
            <a:ext cx="6629400" cy="1570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对狼嚎声音的描写，形象地写出了“他”在孤独无助的状态下，荒野给“他”造成的心理压力。</a:t>
            </a:r>
            <a:r>
              <a:rPr lang="zh-CN" altLang="en-US" sz="3200" dirty="0">
                <a:latin typeface="Comic Sans MS" panose="030F0702030302020204" pitchFamily="66" charset="0"/>
              </a:rPr>
              <a:t> </a:t>
            </a:r>
            <a:endParaRPr lang="zh-CN" altLang="en-US" sz="32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Text Box 4"/>
          <p:cNvSpPr txBox="1"/>
          <p:nvPr/>
        </p:nvSpPr>
        <p:spPr>
          <a:xfrm>
            <a:off x="609600" y="685800"/>
            <a:ext cx="7848600" cy="54308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dirty="0">
                <a:latin typeface="Comic Sans MS" panose="030F0702030302020204" pitchFamily="66" charset="0"/>
              </a:rPr>
              <a:t>★</a:t>
            </a:r>
            <a:r>
              <a:rPr lang="en-US" altLang="zh-CN" sz="2800" dirty="0">
                <a:latin typeface="Arial" panose="020B0604020202020204" pitchFamily="34" charset="0"/>
              </a:rPr>
              <a:t>“</a:t>
            </a:r>
            <a:r>
              <a:rPr lang="zh-CN" altLang="en-US" sz="2800" dirty="0">
                <a:latin typeface="Comic Sans MS" panose="030F0702030302020204" pitchFamily="66" charset="0"/>
              </a:rPr>
              <a:t>池里的水好看极了，有五种颜色，红的，黄的，绿的，蓝的，紫的。</a:t>
            </a:r>
            <a:r>
              <a:rPr lang="zh-CN" altLang="en-US" sz="2800" dirty="0">
                <a:latin typeface="Arial" panose="020B0604020202020204" pitchFamily="34" charset="0"/>
              </a:rPr>
              <a:t>”</a:t>
            </a:r>
            <a:r>
              <a:rPr lang="zh-CN" altLang="en-US" sz="2800" dirty="0">
                <a:latin typeface="Comic Sans MS" panose="030F0702030302020204" pitchFamily="66" charset="0"/>
              </a:rPr>
              <a:t>（</a:t>
            </a:r>
            <a:r>
              <a:rPr lang="zh-CN" altLang="en-US" sz="2800" dirty="0">
                <a:solidFill>
                  <a:srgbClr val="0000FF"/>
                </a:solidFill>
                <a:latin typeface="Comic Sans MS" panose="030F0702030302020204" pitchFamily="66" charset="0"/>
                <a:ea typeface="楷体" panose="02010609060101010101" pitchFamily="49" charset="-122"/>
              </a:rPr>
              <a:t>这里红的、黄的、绿的、蓝的之间为什么不用顿号，而用逗号呢？是为了表达池水好看吗？</a:t>
            </a:r>
            <a:r>
              <a:rPr lang="zh-CN" altLang="en-US" sz="2800" dirty="0">
                <a:latin typeface="Comic Sans MS" panose="030F0702030302020204" pitchFamily="66" charset="0"/>
              </a:rPr>
              <a:t>）</a:t>
            </a:r>
            <a:br>
              <a:rPr lang="zh-CN" altLang="en-US" sz="2800" dirty="0">
                <a:latin typeface="Comic Sans MS" panose="030F0702030302020204" pitchFamily="66" charset="0"/>
              </a:rPr>
            </a:br>
            <a:endParaRPr lang="zh-CN" altLang="en-US" sz="2800" dirty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2800" dirty="0">
                <a:latin typeface="Comic Sans MS" panose="030F0702030302020204" pitchFamily="66" charset="0"/>
              </a:rPr>
              <a:t> </a:t>
            </a:r>
            <a:r>
              <a:rPr lang="zh-CN" altLang="en-US" dirty="0">
                <a:latin typeface="Comic Sans MS" panose="030F0702030302020204" pitchFamily="66" charset="0"/>
              </a:rPr>
              <a:t>★ </a:t>
            </a:r>
            <a:r>
              <a:rPr lang="zh-CN" altLang="en-US" sz="2800" dirty="0">
                <a:latin typeface="Arial" panose="020B0604020202020204" pitchFamily="34" charset="0"/>
              </a:rPr>
              <a:t>“</a:t>
            </a:r>
            <a:r>
              <a:rPr lang="zh-CN" altLang="en-US" sz="2800" dirty="0">
                <a:latin typeface="Comic Sans MS" panose="030F0702030302020204" pitchFamily="66" charset="0"/>
              </a:rPr>
              <a:t>哈尔威船长，他屹立在舰桥上，一个手势也没有做，一句话也没有说，犹如铁铸，纹丝不动，随着轮船一起沉入了深渊。人们透过阴惨惨的薄雾，凝视着这尊黑色的雕像徐徐沉进大海。</a:t>
            </a:r>
            <a:r>
              <a:rPr lang="zh-CN" altLang="en-US" sz="2800" dirty="0">
                <a:latin typeface="Arial" panose="020B0604020202020204" pitchFamily="34" charset="0"/>
              </a:rPr>
              <a:t>”</a:t>
            </a:r>
            <a:r>
              <a:rPr lang="zh-CN" altLang="en-US" sz="2800" dirty="0">
                <a:latin typeface="Comic Sans MS" panose="030F0702030302020204" pitchFamily="66" charset="0"/>
              </a:rPr>
              <a:t>（</a:t>
            </a:r>
            <a:r>
              <a:rPr lang="zh-CN" altLang="en-US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船长为什么随着轮船沉入海底？人们就这么凝视着他这样沉进大海？见死不救？</a:t>
            </a:r>
            <a:r>
              <a:rPr lang="zh-CN" altLang="en-US" sz="2800" dirty="0">
                <a:latin typeface="Comic Sans MS" panose="030F0702030302020204" pitchFamily="66" charset="0"/>
              </a:rPr>
              <a:t>）</a:t>
            </a:r>
            <a:br>
              <a:rPr lang="zh-CN" altLang="en-US" sz="2800" dirty="0">
                <a:latin typeface="Comic Sans MS" panose="030F0702030302020204" pitchFamily="66" charset="0"/>
              </a:rPr>
            </a:b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26627" name="AutoShape 5">
            <a:hlinkClick r:id="rId1" action="ppaction://hlinksldjump"/>
          </p:cNvPr>
          <p:cNvSpPr/>
          <p:nvPr/>
        </p:nvSpPr>
        <p:spPr>
          <a:xfrm>
            <a:off x="7848600" y="6019800"/>
            <a:ext cx="304800" cy="381000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Text Box 2"/>
          <p:cNvSpPr txBox="1"/>
          <p:nvPr/>
        </p:nvSpPr>
        <p:spPr>
          <a:xfrm>
            <a:off x="0" y="457200"/>
            <a:ext cx="8534400" cy="6324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1600" dirty="0">
                <a:latin typeface="Comic Sans MS" panose="030F0702030302020204" pitchFamily="66" charset="0"/>
              </a:rPr>
              <a:t>阅读</a:t>
            </a:r>
            <a:r>
              <a:rPr lang="en-US" altLang="zh-CN" sz="1600" dirty="0">
                <a:latin typeface="Comic Sans MS" panose="030F0702030302020204" pitchFamily="66" charset="0"/>
              </a:rPr>
              <a:t>《</a:t>
            </a:r>
            <a:r>
              <a:rPr lang="zh-CN" altLang="en-US" sz="1600" dirty="0">
                <a:latin typeface="Comic Sans MS" panose="030F0702030302020204" pitchFamily="66" charset="0"/>
              </a:rPr>
              <a:t>慈善的不是钱，是心</a:t>
            </a:r>
            <a:r>
              <a:rPr lang="en-US" altLang="zh-CN" sz="1600" dirty="0">
                <a:latin typeface="Comic Sans MS" panose="030F0702030302020204" pitchFamily="66" charset="0"/>
              </a:rPr>
              <a:t>》</a:t>
            </a:r>
            <a:r>
              <a:rPr lang="zh-CN" altLang="en-US" sz="1600" dirty="0">
                <a:latin typeface="Comic Sans MS" panose="030F0702030302020204" pitchFamily="66" charset="0"/>
              </a:rPr>
              <a:t>，完成相关问题。</a:t>
            </a:r>
            <a:br>
              <a:rPr lang="zh-CN" altLang="en-US" sz="1600" dirty="0">
                <a:latin typeface="Comic Sans MS" panose="030F0702030302020204" pitchFamily="66" charset="0"/>
              </a:rPr>
            </a:br>
            <a:r>
              <a:rPr lang="zh-CN" altLang="en-US" sz="1600" dirty="0">
                <a:latin typeface="Comic Sans MS" panose="030F0702030302020204" pitchFamily="66" charset="0"/>
              </a:rPr>
              <a:t>       </a:t>
            </a:r>
            <a:r>
              <a:rPr lang="en-US" altLang="zh-CN" sz="1600" dirty="0">
                <a:latin typeface="Comic Sans MS" panose="030F0702030302020204" pitchFamily="66" charset="0"/>
              </a:rPr>
              <a:t>2007</a:t>
            </a:r>
            <a:r>
              <a:rPr lang="zh-CN" altLang="en-US" sz="1600" dirty="0">
                <a:latin typeface="Comic Sans MS" panose="030F0702030302020204" pitchFamily="66" charset="0"/>
              </a:rPr>
              <a:t>年</a:t>
            </a:r>
            <a:r>
              <a:rPr lang="en-US" altLang="zh-CN" sz="1600" dirty="0">
                <a:latin typeface="Comic Sans MS" panose="030F0702030302020204" pitchFamily="66" charset="0"/>
              </a:rPr>
              <a:t>2</a:t>
            </a:r>
            <a:r>
              <a:rPr lang="zh-CN" altLang="en-US" sz="1600" dirty="0">
                <a:latin typeface="Comic Sans MS" panose="030F0702030302020204" pitchFamily="66" charset="0"/>
              </a:rPr>
              <a:t>月</a:t>
            </a:r>
            <a:r>
              <a:rPr lang="en-US" altLang="zh-CN" sz="1600" dirty="0">
                <a:latin typeface="Comic Sans MS" panose="030F0702030302020204" pitchFamily="66" charset="0"/>
              </a:rPr>
              <a:t>16</a:t>
            </a:r>
            <a:r>
              <a:rPr lang="zh-CN" altLang="en-US" sz="1600" dirty="0">
                <a:latin typeface="Comic Sans MS" panose="030F0702030302020204" pitchFamily="66" charset="0"/>
              </a:rPr>
              <a:t>日，刚刚卸任的联合国秘书长安南，在得克萨斯州的一个庄园里举行了一场慈善晚宴，旨在为非洲贫困儿童募捐。应邀参加晚宴的都是富商和社会名流。在晚宴将要开始的时候，一位老妇人领着一个小女孩来到了庄园的入口处，小女孩手里捧着一个看上去很精致的瓷罐。</a:t>
            </a:r>
            <a:br>
              <a:rPr lang="zh-CN" altLang="en-US" sz="1600" dirty="0">
                <a:latin typeface="Comic Sans MS" panose="030F0702030302020204" pitchFamily="66" charset="0"/>
              </a:rPr>
            </a:br>
            <a:r>
              <a:rPr lang="zh-CN" altLang="en-US" sz="1600" dirty="0">
                <a:latin typeface="Comic Sans MS" panose="030F0702030302020204" pitchFamily="66" charset="0"/>
              </a:rPr>
              <a:t>      守在庄园入口处的保安安东尼拦住了这一老一少。</a:t>
            </a:r>
            <a:r>
              <a:rPr lang="zh-CN" altLang="en-US" sz="1600" dirty="0">
                <a:latin typeface="Arial" panose="020B0604020202020204" pitchFamily="34" charset="0"/>
              </a:rPr>
              <a:t>“</a:t>
            </a:r>
            <a:r>
              <a:rPr lang="zh-CN" altLang="en-US" sz="1600" dirty="0">
                <a:latin typeface="Comic Sans MS" panose="030F0702030302020204" pitchFamily="66" charset="0"/>
              </a:rPr>
              <a:t>欢迎你，请出示请柬，谢谢。</a:t>
            </a:r>
            <a:r>
              <a:rPr lang="zh-CN" altLang="en-US" sz="1600" dirty="0">
                <a:latin typeface="Arial" panose="020B0604020202020204" pitchFamily="34" charset="0"/>
              </a:rPr>
              <a:t>”</a:t>
            </a:r>
            <a:r>
              <a:rPr lang="zh-CN" altLang="en-US" sz="1600" dirty="0">
                <a:latin typeface="Comic Sans MS" panose="030F0702030302020204" pitchFamily="66" charset="0"/>
              </a:rPr>
              <a:t>安东尼说。</a:t>
            </a:r>
            <a:br>
              <a:rPr lang="zh-CN" altLang="en-US" sz="1600" dirty="0">
                <a:latin typeface="Comic Sans MS" panose="030F0702030302020204" pitchFamily="66" charset="0"/>
              </a:rPr>
            </a:br>
            <a:r>
              <a:rPr lang="zh-CN" altLang="en-US" sz="1600" dirty="0">
                <a:latin typeface="Comic Sans MS" panose="030F0702030302020204" pitchFamily="66" charset="0"/>
              </a:rPr>
              <a:t>      </a:t>
            </a:r>
            <a:r>
              <a:rPr lang="zh-CN" altLang="en-US" sz="1600" dirty="0">
                <a:latin typeface="Arial" panose="020B0604020202020204" pitchFamily="34" charset="0"/>
              </a:rPr>
              <a:t>“</a:t>
            </a:r>
            <a:r>
              <a:rPr lang="zh-CN" altLang="en-US" sz="1600" dirty="0">
                <a:latin typeface="Comic Sans MS" panose="030F0702030302020204" pitchFamily="66" charset="0"/>
              </a:rPr>
              <a:t>请柬，对不起，我们没有接到邀请，是她要来，我陪她来的。</a:t>
            </a:r>
            <a:r>
              <a:rPr lang="zh-CN" altLang="en-US" sz="1600" dirty="0">
                <a:latin typeface="Arial" panose="020B0604020202020204" pitchFamily="34" charset="0"/>
              </a:rPr>
              <a:t>”</a:t>
            </a:r>
            <a:r>
              <a:rPr lang="zh-CN" altLang="en-US" sz="1600" dirty="0">
                <a:latin typeface="Comic Sans MS" panose="030F0702030302020204" pitchFamily="66" charset="0"/>
              </a:rPr>
              <a:t>老妇人抚摸着小女孩的头对安东尼说。</a:t>
            </a:r>
            <a:br>
              <a:rPr lang="zh-CN" altLang="en-US" sz="1600" dirty="0">
                <a:latin typeface="Comic Sans MS" panose="030F0702030302020204" pitchFamily="66" charset="0"/>
              </a:rPr>
            </a:br>
            <a:r>
              <a:rPr lang="zh-CN" altLang="en-US" sz="1600" dirty="0">
                <a:latin typeface="Comic Sans MS" panose="030F0702030302020204" pitchFamily="66" charset="0"/>
              </a:rPr>
              <a:t>      </a:t>
            </a:r>
            <a:r>
              <a:rPr lang="zh-CN" altLang="en-US" sz="1600" dirty="0">
                <a:latin typeface="Arial" panose="020B0604020202020204" pitchFamily="34" charset="0"/>
              </a:rPr>
              <a:t>“</a:t>
            </a:r>
            <a:r>
              <a:rPr lang="zh-CN" altLang="en-US" sz="1600" dirty="0">
                <a:latin typeface="Comic Sans MS" panose="030F0702030302020204" pitchFamily="66" charset="0"/>
              </a:rPr>
              <a:t>很抱歉，除了工作人员。没有请柬的人不能进去。</a:t>
            </a:r>
            <a:r>
              <a:rPr lang="zh-CN" altLang="en-US" sz="1600" dirty="0">
                <a:latin typeface="Arial" panose="020B0604020202020204" pitchFamily="34" charset="0"/>
              </a:rPr>
              <a:t>”</a:t>
            </a:r>
            <a:r>
              <a:rPr lang="zh-CN" altLang="en-US" sz="1600" dirty="0">
                <a:latin typeface="Comic Sans MS" panose="030F0702030302020204" pitchFamily="66" charset="0"/>
              </a:rPr>
              <a:t>安东尼说。</a:t>
            </a:r>
            <a:br>
              <a:rPr lang="zh-CN" altLang="en-US" sz="1600" dirty="0">
                <a:latin typeface="Comic Sans MS" panose="030F0702030302020204" pitchFamily="66" charset="0"/>
              </a:rPr>
            </a:br>
            <a:r>
              <a:rPr lang="zh-CN" altLang="en-US" sz="1600" dirty="0">
                <a:latin typeface="Comic Sans MS" panose="030F0702030302020204" pitchFamily="66" charset="0"/>
              </a:rPr>
              <a:t>       </a:t>
            </a:r>
            <a:r>
              <a:rPr lang="zh-CN" altLang="en-US" sz="1600" dirty="0">
                <a:latin typeface="Arial" panose="020B0604020202020204" pitchFamily="34" charset="0"/>
              </a:rPr>
              <a:t>“</a:t>
            </a:r>
            <a:r>
              <a:rPr lang="zh-CN" altLang="en-US" sz="1600" dirty="0">
                <a:latin typeface="Comic Sans MS" panose="030F0702030302020204" pitchFamily="66" charset="0"/>
              </a:rPr>
              <a:t>为什么</a:t>
            </a:r>
            <a:r>
              <a:rPr lang="en-US" altLang="zh-CN" sz="1600" dirty="0">
                <a:latin typeface="Comic Sans MS" panose="030F0702030302020204" pitchFamily="66" charset="0"/>
              </a:rPr>
              <a:t>?</a:t>
            </a:r>
            <a:r>
              <a:rPr lang="zh-CN" altLang="en-US" sz="1600" dirty="0">
                <a:latin typeface="Comic Sans MS" panose="030F0702030302020204" pitchFamily="66" charset="0"/>
              </a:rPr>
              <a:t>这里不是举行慈善晚宴吗</a:t>
            </a:r>
            <a:r>
              <a:rPr lang="en-US" altLang="zh-CN" sz="1600" dirty="0">
                <a:latin typeface="Comic Sans MS" panose="030F0702030302020204" pitchFamily="66" charset="0"/>
              </a:rPr>
              <a:t>?</a:t>
            </a:r>
            <a:r>
              <a:rPr lang="zh-CN" altLang="en-US" sz="1600" dirty="0">
                <a:latin typeface="Comic Sans MS" panose="030F0702030302020204" pitchFamily="66" charset="0"/>
              </a:rPr>
              <a:t>我们是来表示我们的心意的，难道不可以吗</a:t>
            </a:r>
            <a:r>
              <a:rPr lang="en-US" altLang="zh-CN" sz="1600" dirty="0">
                <a:latin typeface="Comic Sans MS" panose="030F0702030302020204" pitchFamily="66" charset="0"/>
              </a:rPr>
              <a:t>?</a:t>
            </a:r>
            <a:r>
              <a:rPr lang="en-US" altLang="zh-CN" sz="1600" dirty="0">
                <a:latin typeface="Arial" panose="020B0604020202020204" pitchFamily="34" charset="0"/>
              </a:rPr>
              <a:t>”</a:t>
            </a:r>
            <a:r>
              <a:rPr lang="zh-CN" altLang="en-US" sz="1600" dirty="0">
                <a:latin typeface="Comic Sans MS" panose="030F0702030302020204" pitchFamily="66" charset="0"/>
              </a:rPr>
              <a:t>老妇人的表情很严肃，</a:t>
            </a:r>
            <a:r>
              <a:rPr lang="zh-CN" altLang="en-US" sz="1600" dirty="0">
                <a:latin typeface="Arial" panose="020B0604020202020204" pitchFamily="34" charset="0"/>
              </a:rPr>
              <a:t>“</a:t>
            </a:r>
            <a:r>
              <a:rPr lang="zh-CN" altLang="en-US" sz="1600" dirty="0">
                <a:latin typeface="Comic Sans MS" panose="030F0702030302020204" pitchFamily="66" charset="0"/>
              </a:rPr>
              <a:t>可爱的小露西，从电视上知道了这里要为非洲的孩子们举行慈善活动。她很想为那些可怜的孩子做点事。决定把自己储钱罐里所有的钱都拿出来，我可以不进去，真的不能让她进去吗</a:t>
            </a:r>
            <a:r>
              <a:rPr lang="en-US" altLang="zh-CN" sz="1600" dirty="0">
                <a:latin typeface="Comic Sans MS" panose="030F0702030302020204" pitchFamily="66" charset="0"/>
              </a:rPr>
              <a:t>?</a:t>
            </a:r>
            <a:r>
              <a:rPr lang="en-US" altLang="zh-CN" sz="1600" dirty="0">
                <a:latin typeface="Arial" panose="020B0604020202020204" pitchFamily="34" charset="0"/>
              </a:rPr>
              <a:t>”</a:t>
            </a:r>
            <a:br>
              <a:rPr lang="en-US" altLang="zh-CN" sz="1600" dirty="0">
                <a:latin typeface="Comic Sans MS" panose="030F0702030302020204" pitchFamily="66" charset="0"/>
              </a:rPr>
            </a:br>
            <a:r>
              <a:rPr lang="en-US" altLang="zh-CN" sz="1600" dirty="0">
                <a:latin typeface="Comic Sans MS" panose="030F0702030302020204" pitchFamily="66" charset="0"/>
              </a:rPr>
              <a:t>        </a:t>
            </a:r>
            <a:r>
              <a:rPr lang="en-US" altLang="zh-CN" sz="1600" dirty="0">
                <a:latin typeface="Arial" panose="020B0604020202020204" pitchFamily="34" charset="0"/>
              </a:rPr>
              <a:t>“</a:t>
            </a:r>
            <a:r>
              <a:rPr lang="zh-CN" altLang="en-US" sz="1600" dirty="0">
                <a:latin typeface="Comic Sans MS" panose="030F0702030302020204" pitchFamily="66" charset="0"/>
              </a:rPr>
              <a:t>是的，这里将要举行一场慈善晚宴，应邀参加的都是很重要的人士，他们将为非洲的孩子慷慨解囊。很高兴你们带着爱心来到这里，但是，我想这场合不适合你们进去。</a:t>
            </a:r>
            <a:r>
              <a:rPr lang="zh-CN" altLang="en-US" sz="1600" dirty="0">
                <a:latin typeface="Arial" panose="020B0604020202020204" pitchFamily="34" charset="0"/>
              </a:rPr>
              <a:t>”</a:t>
            </a:r>
            <a:r>
              <a:rPr lang="zh-CN" altLang="en-US" sz="1600" dirty="0">
                <a:latin typeface="Comic Sans MS" panose="030F0702030302020204" pitchFamily="66" charset="0"/>
              </a:rPr>
              <a:t>安东尼解释说。</a:t>
            </a:r>
            <a:br>
              <a:rPr lang="zh-CN" altLang="en-US" sz="1600" dirty="0">
                <a:latin typeface="Comic Sans MS" panose="030F0702030302020204" pitchFamily="66" charset="0"/>
              </a:rPr>
            </a:br>
            <a:r>
              <a:rPr lang="zh-CN" altLang="en-US" sz="1600" dirty="0">
                <a:latin typeface="Comic Sans MS" panose="030F0702030302020204" pitchFamily="66" charset="0"/>
              </a:rPr>
              <a:t>      </a:t>
            </a:r>
            <a:r>
              <a:rPr lang="zh-CN" altLang="en-US" sz="1600" dirty="0">
                <a:latin typeface="Arial" panose="020B0604020202020204" pitchFamily="34" charset="0"/>
              </a:rPr>
              <a:t>“</a:t>
            </a:r>
            <a:r>
              <a:rPr lang="zh-CN" altLang="en-US" sz="1600" dirty="0">
                <a:latin typeface="Comic Sans MS" panose="030F0702030302020204" pitchFamily="66" charset="0"/>
              </a:rPr>
              <a:t>叔叔，慈善的不是钱，是心，对吗</a:t>
            </a:r>
            <a:r>
              <a:rPr lang="en-US" altLang="zh-CN" sz="1600" dirty="0">
                <a:latin typeface="Comic Sans MS" panose="030F0702030302020204" pitchFamily="66" charset="0"/>
              </a:rPr>
              <a:t>?</a:t>
            </a:r>
            <a:r>
              <a:rPr lang="en-US" altLang="zh-CN" sz="1600" dirty="0">
                <a:latin typeface="Arial" panose="020B0604020202020204" pitchFamily="34" charset="0"/>
              </a:rPr>
              <a:t>”</a:t>
            </a:r>
            <a:r>
              <a:rPr lang="zh-CN" altLang="en-US" sz="1600" dirty="0">
                <a:latin typeface="Comic Sans MS" panose="030F0702030302020204" pitchFamily="66" charset="0"/>
              </a:rPr>
              <a:t>一直没有说话的小女孩露西问安东尼。她的话让安东尼愣住了。</a:t>
            </a:r>
            <a:br>
              <a:rPr lang="zh-CN" altLang="en-US" sz="1600" dirty="0">
                <a:latin typeface="Comic Sans MS" panose="030F0702030302020204" pitchFamily="66" charset="0"/>
              </a:rPr>
            </a:br>
            <a:r>
              <a:rPr lang="zh-CN" altLang="en-US" sz="1600" dirty="0">
                <a:latin typeface="Comic Sans MS" panose="030F0702030302020204" pitchFamily="66" charset="0"/>
              </a:rPr>
              <a:t>                                                                （选自</a:t>
            </a:r>
            <a:r>
              <a:rPr lang="en-US" altLang="zh-CN" sz="1600" dirty="0">
                <a:latin typeface="Comic Sans MS" panose="030F0702030302020204" pitchFamily="66" charset="0"/>
              </a:rPr>
              <a:t>《</a:t>
            </a:r>
            <a:r>
              <a:rPr lang="zh-CN" altLang="en-US" sz="1600" dirty="0">
                <a:latin typeface="Comic Sans MS" panose="030F0702030302020204" pitchFamily="66" charset="0"/>
              </a:rPr>
              <a:t>读者俱乐部</a:t>
            </a:r>
            <a:r>
              <a:rPr lang="en-US" altLang="zh-CN" sz="1600" dirty="0">
                <a:latin typeface="Comic Sans MS" panose="030F0702030302020204" pitchFamily="66" charset="0"/>
              </a:rPr>
              <a:t>》2007</a:t>
            </a:r>
            <a:r>
              <a:rPr lang="zh-CN" altLang="en-US" sz="1600" dirty="0">
                <a:latin typeface="Comic Sans MS" panose="030F0702030302020204" pitchFamily="66" charset="0"/>
              </a:rPr>
              <a:t>年第</a:t>
            </a:r>
            <a:r>
              <a:rPr lang="en-US" altLang="zh-CN" sz="1600" dirty="0">
                <a:latin typeface="Comic Sans MS" panose="030F0702030302020204" pitchFamily="66" charset="0"/>
              </a:rPr>
              <a:t>6</a:t>
            </a:r>
            <a:r>
              <a:rPr lang="zh-CN" altLang="en-US" sz="1600" dirty="0">
                <a:latin typeface="Comic Sans MS" panose="030F0702030302020204" pitchFamily="66" charset="0"/>
              </a:rPr>
              <a:t>期，有改动）</a:t>
            </a:r>
            <a:br>
              <a:rPr lang="zh-CN" altLang="en-US" sz="1600" dirty="0">
                <a:latin typeface="Comic Sans MS" panose="030F0702030302020204" pitchFamily="66" charset="0"/>
              </a:rPr>
            </a:br>
            <a:r>
              <a:rPr lang="zh-CN" altLang="en-US" dirty="0">
                <a:solidFill>
                  <a:schemeClr val="tx2"/>
                </a:solidFill>
                <a:latin typeface="Comic Sans MS" panose="030F0702030302020204" pitchFamily="66" charset="0"/>
                <a:ea typeface="楷体" panose="02010609060101010101" pitchFamily="49" charset="-122"/>
              </a:rPr>
              <a:t>不动笔墨不读书，批注是一种很好的学习方法。请给第一段画线句作批注。</a:t>
            </a:r>
            <a:br>
              <a:rPr lang="zh-CN" altLang="en-US" dirty="0">
                <a:solidFill>
                  <a:schemeClr val="tx2"/>
                </a:solidFill>
                <a:latin typeface="Comic Sans MS" panose="030F0702030302020204" pitchFamily="66" charset="0"/>
                <a:ea typeface="楷体" panose="02010609060101010101" pitchFamily="49" charset="-122"/>
              </a:rPr>
            </a:br>
            <a:r>
              <a:rPr lang="zh-CN" altLang="en-US" dirty="0">
                <a:solidFill>
                  <a:schemeClr val="tx2"/>
                </a:solidFill>
                <a:latin typeface="Comic Sans MS" panose="030F0702030302020204" pitchFamily="66" charset="0"/>
                <a:ea typeface="楷体" panose="02010609060101010101" pitchFamily="49" charset="-122"/>
              </a:rPr>
              <a:t>                                  画线句：小女孩手里捧着一个看上去很精致的瓷罐。</a:t>
            </a:r>
            <a:br>
              <a:rPr lang="zh-CN" altLang="en-US" dirty="0">
                <a:solidFill>
                  <a:schemeClr val="tx2"/>
                </a:solidFill>
                <a:latin typeface="Comic Sans MS" panose="030F0702030302020204" pitchFamily="66" charset="0"/>
                <a:ea typeface="楷体" panose="02010609060101010101" pitchFamily="49" charset="-122"/>
              </a:rPr>
            </a:br>
            <a:r>
              <a:rPr lang="zh-CN" altLang="en-US" dirty="0">
                <a:solidFill>
                  <a:schemeClr val="tx2"/>
                </a:solidFill>
                <a:latin typeface="Comic Sans MS" panose="030F0702030302020204" pitchFamily="66" charset="0"/>
                <a:ea typeface="楷体" panose="02010609060101010101" pitchFamily="49" charset="-122"/>
              </a:rPr>
              <a:t>                                      批注：</a:t>
            </a:r>
            <a:r>
              <a:rPr lang="zh-CN" altLang="en-US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                                      </a:t>
            </a:r>
            <a:br>
              <a:rPr lang="zh-CN" altLang="en-US" dirty="0">
                <a:solidFill>
                  <a:schemeClr val="tx2"/>
                </a:solidFill>
                <a:latin typeface="Comic Sans MS" panose="030F0702030302020204" pitchFamily="66" charset="0"/>
                <a:ea typeface="楷体" panose="02010609060101010101" pitchFamily="49" charset="-122"/>
              </a:rPr>
            </a:br>
            <a:r>
              <a:rPr lang="zh-CN" altLang="en-US" dirty="0">
                <a:solidFill>
                  <a:schemeClr val="tx2"/>
                </a:solidFill>
                <a:latin typeface="Comic Sans MS" panose="030F0702030302020204" pitchFamily="66" charset="0"/>
                <a:ea typeface="楷体" panose="02010609060101010101" pitchFamily="49" charset="-122"/>
              </a:rPr>
              <a:t>                                                           </a:t>
            </a:r>
            <a:r>
              <a:rPr lang="zh-CN" altLang="en-US" sz="1600" dirty="0">
                <a:latin typeface="Comic Sans MS" panose="030F0702030302020204" pitchFamily="66" charset="0"/>
              </a:rPr>
              <a:t>（选自</a:t>
            </a:r>
            <a:r>
              <a:rPr lang="en-US" altLang="zh-CN" sz="1600" dirty="0">
                <a:latin typeface="Comic Sans MS" panose="030F0702030302020204" pitchFamily="66" charset="0"/>
              </a:rPr>
              <a:t>2008 </a:t>
            </a:r>
            <a:r>
              <a:rPr lang="zh-CN" altLang="en-US" sz="1600" dirty="0">
                <a:latin typeface="Comic Sans MS" panose="030F0702030302020204" pitchFamily="66" charset="0"/>
              </a:rPr>
              <a:t>年内蒙古锡林郭勒盟中考语文试题）</a:t>
            </a:r>
            <a:br>
              <a:rPr lang="zh-CN" altLang="en-US" sz="1600" dirty="0">
                <a:latin typeface="Comic Sans MS" panose="030F0702030302020204" pitchFamily="66" charset="0"/>
              </a:rPr>
            </a:br>
            <a:endParaRPr lang="zh-CN" altLang="en-US" sz="16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ext Box 2"/>
          <p:cNvSpPr txBox="1"/>
          <p:nvPr/>
        </p:nvSpPr>
        <p:spPr>
          <a:xfrm>
            <a:off x="304800" y="363538"/>
            <a:ext cx="8839200" cy="64944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Comic Sans MS" panose="030F0702030302020204" pitchFamily="66" charset="0"/>
              </a:rPr>
              <a:t>     作为开放性阅读试题的一种选择，在近几年的中考试卷中越来越多看到它的身影。</a:t>
            </a:r>
            <a:r>
              <a:rPr lang="zh-CN" altLang="en-US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批注题这种题型主要考查学生自主阅读文章的能力，能引发学生独立思考，最能体现考生的个性和才情。</a:t>
            </a:r>
            <a:endParaRPr lang="zh-CN" altLang="en-US" sz="32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Comic Sans MS" panose="030F0702030302020204" pitchFamily="66" charset="0"/>
              </a:rPr>
              <a:t>     这道批注题写批注的对象是文中的一个句子，</a:t>
            </a:r>
            <a:r>
              <a:rPr lang="zh-CN" altLang="en-US" sz="3200" b="1" dirty="0">
                <a:solidFill>
                  <a:srgbClr val="FFC000"/>
                </a:solidFill>
                <a:latin typeface="Comic Sans MS" panose="030F0702030302020204" pitchFamily="66" charset="0"/>
              </a:rPr>
              <a:t>答题的角度是多元的</a:t>
            </a:r>
            <a:r>
              <a:rPr lang="zh-CN" altLang="en-US" sz="3200" b="1" dirty="0">
                <a:latin typeface="Comic Sans MS" panose="030F0702030302020204" pitchFamily="66" charset="0"/>
              </a:rPr>
              <a:t>，可以结合小露西的心理分析，也可以从语言运用、描写方法、内容理解等某一角度作恰当的点评。</a:t>
            </a:r>
            <a:endParaRPr lang="en-US" altLang="zh-CN" sz="3200" b="1" dirty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Comic Sans MS" panose="030F0702030302020204" pitchFamily="66" charset="0"/>
              </a:rPr>
              <a:t>示例：</a:t>
            </a:r>
            <a:r>
              <a:rPr lang="zh-CN" alt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动词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“</a:t>
            </a:r>
            <a:r>
              <a:rPr lang="zh-CN" alt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捧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”</a:t>
            </a:r>
            <a:r>
              <a:rPr lang="zh-CN" alt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用得妙，用动作描写的方法准确地表现了小露西对瓷罐的小心翼翼，以及对慈善活动的虔诚、庄重的态度。</a:t>
            </a:r>
            <a:br>
              <a:rPr lang="zh-CN" alt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endParaRPr lang="zh-CN" altLang="en-US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88" end="1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charRg st="88" end="16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167" end="2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charRg st="167" end="2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9698" name="Picture 3" descr="rong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7596188" y="5595938"/>
            <a:ext cx="1547812" cy="1262062"/>
          </a:xfrm>
          <a:ln/>
        </p:spPr>
      </p:pic>
      <p:sp>
        <p:nvSpPr>
          <p:cNvPr id="29699" name="Text Box 5"/>
          <p:cNvSpPr txBox="1"/>
          <p:nvPr/>
        </p:nvSpPr>
        <p:spPr>
          <a:xfrm>
            <a:off x="611188" y="2781300"/>
            <a:ext cx="7921625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zh-CN" altLang="zh-CN" dirty="0">
              <a:latin typeface="Comic Sans MS" panose="030F0702030302020204" pitchFamily="66" charset="0"/>
            </a:endParaRPr>
          </a:p>
        </p:txBody>
      </p:sp>
      <p:sp>
        <p:nvSpPr>
          <p:cNvPr id="49160" name="Text Box 8"/>
          <p:cNvSpPr txBox="1"/>
          <p:nvPr/>
        </p:nvSpPr>
        <p:spPr>
          <a:xfrm>
            <a:off x="4932363" y="1557338"/>
            <a:ext cx="3744912" cy="2298700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隶书" panose="02010509060101010101" pitchFamily="49" charset="-122"/>
                <a:ea typeface="隶书" panose="02010509060101010101" pitchFamily="49" charset="-122"/>
              </a:rPr>
              <a:t>绝</a:t>
            </a:r>
            <a:r>
              <a:rPr lang="en-US" altLang="zh-CN" sz="3600" b="1" dirty="0">
                <a:latin typeface="隶书" panose="02010509060101010101" pitchFamily="49" charset="-122"/>
                <a:ea typeface="隶书" panose="02010509060101010101" pitchFamily="49" charset="-122"/>
              </a:rPr>
              <a:t>,</a:t>
            </a:r>
            <a:r>
              <a:rPr lang="zh-CN" altLang="en-US" sz="3600" b="1" dirty="0">
                <a:latin typeface="隶书" panose="02010509060101010101" pitchFamily="49" charset="-122"/>
                <a:ea typeface="隶书" panose="02010509060101010101" pitchFamily="49" charset="-122"/>
              </a:rPr>
              <a:t>以皮肤的黑与脂粉作对比</a:t>
            </a:r>
            <a:r>
              <a:rPr lang="en-US" altLang="zh-CN" sz="3600" b="1" dirty="0">
                <a:latin typeface="隶书" panose="02010509060101010101" pitchFamily="49" charset="-122"/>
                <a:ea typeface="隶书" panose="02010509060101010101" pitchFamily="49" charset="-122"/>
              </a:rPr>
              <a:t>,</a:t>
            </a:r>
            <a:r>
              <a:rPr lang="zh-CN" altLang="en-US" sz="3600" b="1" dirty="0">
                <a:latin typeface="隶书" panose="02010509060101010101" pitchFamily="49" charset="-122"/>
                <a:ea typeface="隶书" panose="02010509060101010101" pitchFamily="49" charset="-122"/>
              </a:rPr>
              <a:t>又把霜比作脂粉</a:t>
            </a:r>
            <a:r>
              <a:rPr lang="en-US" altLang="zh-CN" sz="3600" b="1" dirty="0">
                <a:latin typeface="隶书" panose="02010509060101010101" pitchFamily="49" charset="-122"/>
                <a:ea typeface="隶书" panose="02010509060101010101" pitchFamily="49" charset="-122"/>
              </a:rPr>
              <a:t>,</a:t>
            </a:r>
            <a:r>
              <a:rPr lang="zh-CN" altLang="en-US" sz="3600" b="1" dirty="0">
                <a:latin typeface="隶书" panose="02010509060101010101" pitchFamily="49" charset="-122"/>
                <a:ea typeface="隶书" panose="02010509060101010101" pitchFamily="49" charset="-122"/>
              </a:rPr>
              <a:t>写出霜白。</a:t>
            </a:r>
            <a:endParaRPr lang="zh-CN" altLang="en-US" sz="36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9701" name="AutoShape 11"/>
          <p:cNvSpPr/>
          <p:nvPr/>
        </p:nvSpPr>
        <p:spPr>
          <a:xfrm>
            <a:off x="539750" y="1557338"/>
            <a:ext cx="215900" cy="360362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Comic Sans MS" panose="030F0702030302020204" pitchFamily="66" charset="0"/>
            </a:endParaRPr>
          </a:p>
        </p:txBody>
      </p:sp>
      <p:sp>
        <p:nvSpPr>
          <p:cNvPr id="29702" name="Line 14"/>
          <p:cNvSpPr/>
          <p:nvPr/>
        </p:nvSpPr>
        <p:spPr>
          <a:xfrm>
            <a:off x="5003800" y="188913"/>
            <a:ext cx="0" cy="59055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9703" name="Text Box 15"/>
          <p:cNvSpPr txBox="1"/>
          <p:nvPr/>
        </p:nvSpPr>
        <p:spPr>
          <a:xfrm>
            <a:off x="611188" y="476250"/>
            <a:ext cx="2881312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Comic Sans MS" panose="030F0702030302020204" pitchFamily="66" charset="0"/>
              </a:rPr>
              <a:t>第二段：</a:t>
            </a:r>
            <a:endParaRPr lang="zh-CN" altLang="en-US" sz="3600" b="1" dirty="0">
              <a:latin typeface="Comic Sans MS" panose="030F0702030302020204" pitchFamily="66" charset="0"/>
            </a:endParaRPr>
          </a:p>
        </p:txBody>
      </p:sp>
      <p:sp>
        <p:nvSpPr>
          <p:cNvPr id="49169" name="Text Box 17"/>
          <p:cNvSpPr txBox="1"/>
          <p:nvPr/>
        </p:nvSpPr>
        <p:spPr>
          <a:xfrm>
            <a:off x="5076825" y="188913"/>
            <a:ext cx="2087563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Comic Sans MS" panose="030F0702030302020204" pitchFamily="66" charset="0"/>
              </a:rPr>
              <a:t>参考：</a:t>
            </a:r>
            <a:endParaRPr lang="zh-CN" altLang="en-US" sz="2800" b="1" dirty="0">
              <a:latin typeface="Comic Sans MS" panose="030F0702030302020204" pitchFamily="66" charset="0"/>
            </a:endParaRPr>
          </a:p>
        </p:txBody>
      </p:sp>
      <p:sp>
        <p:nvSpPr>
          <p:cNvPr id="49192" name="Text Box 40"/>
          <p:cNvSpPr txBox="1">
            <a:spLocks noChangeArrowheads="1"/>
          </p:cNvSpPr>
          <p:nvPr/>
        </p:nvSpPr>
        <p:spPr bwMode="auto">
          <a:xfrm>
            <a:off x="539750" y="1412875"/>
            <a:ext cx="3959225" cy="3749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4000" b="1" kern="1200" cap="none" spc="0" normalizeH="0" baseline="0" noProof="0" smtClean="0"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到得灰云扫尽</a:t>
            </a:r>
            <a:r>
              <a:rPr kumimoji="0" lang="en-US" altLang="zh-CN" sz="4000" b="1" kern="1200" cap="none" spc="0" normalizeH="0" baseline="0" noProof="0" smtClean="0"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,</a:t>
            </a:r>
            <a:r>
              <a:rPr kumimoji="0" lang="zh-CN" altLang="en-US" sz="4000" b="1" kern="1200" cap="none" spc="0" normalizeH="0" baseline="0" noProof="0" smtClean="0"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落叶满街</a:t>
            </a:r>
            <a:r>
              <a:rPr kumimoji="0" lang="en-US" altLang="zh-CN" sz="4000" b="1" kern="1200" cap="none" spc="0" normalizeH="0" baseline="0" noProof="0" smtClean="0"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,</a:t>
            </a:r>
            <a:r>
              <a:rPr kumimoji="0" lang="zh-CN" altLang="en-US" sz="4000" b="1" kern="1200" cap="none" spc="0" normalizeH="0" baseline="0" noProof="0" smtClean="0">
                <a:solidFill>
                  <a:srgbClr val="FF3399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晨霜白得象黑女脸上的脂粉似的清早</a:t>
            </a:r>
            <a:r>
              <a:rPr kumimoji="0" lang="en-US" altLang="zh-CN" sz="4000" b="1" kern="1200" cap="none" spc="0" normalizeH="0" baseline="0" noProof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,</a:t>
            </a:r>
            <a:r>
              <a:rPr kumimoji="0" lang="zh-CN" altLang="en-US" sz="4000" b="1" kern="1200" cap="none" spc="0" normalizeH="0" baseline="0" noProof="0" smtClean="0"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太阳一上屋檐</a:t>
            </a:r>
            <a:r>
              <a:rPr kumimoji="0" lang="en-US" altLang="zh-CN" sz="4000" b="1" kern="1200" cap="none" spc="0" normalizeH="0" baseline="0" noProof="0" smtClean="0"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,</a:t>
            </a:r>
            <a:r>
              <a:rPr kumimoji="0" lang="zh-CN" altLang="en-US" sz="4000" b="1" kern="1200" cap="none" spc="0" normalizeH="0" baseline="0" noProof="0" smtClean="0"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鸟雀便又在吱叫</a:t>
            </a:r>
            <a:r>
              <a:rPr kumimoji="0" lang="en-US" altLang="zh-CN" sz="4000" b="1" kern="1200" cap="none" spc="0" normalizeH="0" baseline="0" noProof="0" smtClean="0"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,</a:t>
            </a:r>
            <a:endParaRPr kumimoji="0" lang="en-US" altLang="zh-CN" sz="4000" b="1" kern="1200" cap="none" spc="0" normalizeH="0" baseline="0" noProof="0" smtClean="0"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9194" name="Text Box 42"/>
          <p:cNvSpPr txBox="1">
            <a:spLocks noChangeArrowheads="1"/>
          </p:cNvSpPr>
          <p:nvPr/>
        </p:nvSpPr>
        <p:spPr bwMode="auto">
          <a:xfrm>
            <a:off x="755650" y="1989138"/>
            <a:ext cx="5616575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altLang="zh-CN" sz="3600" kern="1200" cap="none" spc="0" normalizeH="0" baseline="0" noProof="0" smtClean="0">
                <a:solidFill>
                  <a:srgbClr val="FF3399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          </a:t>
            </a:r>
            <a:endParaRPr kumimoji="0" lang="en-US" altLang="zh-CN" sz="3600" kern="1200" cap="none" spc="0" normalizeH="0" baseline="0" noProof="0" smtClean="0">
              <a:solidFill>
                <a:srgbClr val="FF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0" grpId="0" animBg="1"/>
      <p:bldP spid="4916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941388"/>
          </a:xfrm>
          <a:ln/>
        </p:spPr>
        <p:txBody>
          <a:bodyPr vert="horz" wrap="square" anchor="ctr"/>
          <a:p>
            <a:r>
              <a:rPr lang="zh-CN" altLang="en-US" b="1" dirty="0">
                <a:solidFill>
                  <a:schemeClr val="tx1"/>
                </a:solidFill>
              </a:rPr>
              <a:t>第五段：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pic>
        <p:nvPicPr>
          <p:cNvPr id="30723" name="Picture 3" descr="rong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6804025" y="4868863"/>
            <a:ext cx="2159000" cy="1760537"/>
          </a:xfrm>
          <a:ln/>
        </p:spPr>
      </p:pic>
      <p:sp>
        <p:nvSpPr>
          <p:cNvPr id="62468" name="Text Box 4"/>
          <p:cNvSpPr txBox="1"/>
          <p:nvPr/>
        </p:nvSpPr>
        <p:spPr>
          <a:xfrm>
            <a:off x="179388" y="1557338"/>
            <a:ext cx="4824412" cy="3749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dirty="0">
                <a:latin typeface="Comic Sans MS" panose="030F0702030302020204" pitchFamily="66" charset="0"/>
              </a:rPr>
              <a:t>        </a:t>
            </a:r>
            <a:r>
              <a:rPr lang="zh-CN" altLang="en-US" sz="4000" dirty="0">
                <a:latin typeface="Comic Sans MS" panose="030F0702030302020204" pitchFamily="66" charset="0"/>
              </a:rPr>
              <a:t>江南的地质</a:t>
            </a:r>
            <a:r>
              <a:rPr lang="zh-CN" altLang="en-US" sz="4000" dirty="0">
                <a:solidFill>
                  <a:srgbClr val="FF3399"/>
                </a:solidFill>
                <a:latin typeface="Comic Sans MS" panose="030F0702030302020204" pitchFamily="66" charset="0"/>
              </a:rPr>
              <a:t>丰腴</a:t>
            </a:r>
            <a:r>
              <a:rPr lang="zh-CN" altLang="en-US" sz="4000" dirty="0">
                <a:latin typeface="Comic Sans MS" panose="030F0702030302020204" pitchFamily="66" charset="0"/>
              </a:rPr>
              <a:t>而</a:t>
            </a:r>
            <a:r>
              <a:rPr lang="zh-CN" altLang="en-US" sz="4000" dirty="0">
                <a:solidFill>
                  <a:srgbClr val="FF3399"/>
                </a:solidFill>
                <a:latin typeface="Comic Sans MS" panose="030F0702030302020204" pitchFamily="66" charset="0"/>
              </a:rPr>
              <a:t>润泽</a:t>
            </a:r>
            <a:r>
              <a:rPr lang="zh-CN" altLang="en-US" sz="4000" dirty="0">
                <a:latin typeface="Comic Sans MS" panose="030F0702030302020204" pitchFamily="66" charset="0"/>
              </a:rPr>
              <a:t>，所以</a:t>
            </a:r>
            <a:r>
              <a:rPr lang="zh-CN" altLang="en-US" sz="4000" dirty="0">
                <a:solidFill>
                  <a:srgbClr val="FF3399"/>
                </a:solidFill>
                <a:latin typeface="Comic Sans MS" panose="030F0702030302020204" pitchFamily="66" charset="0"/>
              </a:rPr>
              <a:t>含</a:t>
            </a:r>
            <a:r>
              <a:rPr lang="zh-CN" altLang="en-US" sz="4000" dirty="0">
                <a:latin typeface="Comic Sans MS" panose="030F0702030302020204" pitchFamily="66" charset="0"/>
              </a:rPr>
              <a:t>得住热气，养地住植物，因而长江一带，芦花可以到冬至而不败</a:t>
            </a:r>
            <a:r>
              <a:rPr lang="en-US" altLang="en-US" sz="4000" dirty="0">
                <a:latin typeface="Comic Sans MS" panose="030F0702030302020204" pitchFamily="66" charset="0"/>
              </a:rPr>
              <a:t>‥‥</a:t>
            </a:r>
            <a:r>
              <a:rPr lang="en-US" altLang="zh-CN" sz="4000" dirty="0">
                <a:latin typeface="Comic Sans MS" panose="030F0702030302020204" pitchFamily="66" charset="0"/>
              </a:rPr>
              <a:t>‥</a:t>
            </a:r>
            <a:endParaRPr lang="en-US" altLang="zh-CN" sz="4000" dirty="0">
              <a:latin typeface="Comic Sans MS" panose="030F0702030302020204" pitchFamily="66" charset="0"/>
            </a:endParaRPr>
          </a:p>
        </p:txBody>
      </p:sp>
      <p:sp>
        <p:nvSpPr>
          <p:cNvPr id="30725" name="Text Box 5"/>
          <p:cNvSpPr txBox="1"/>
          <p:nvPr/>
        </p:nvSpPr>
        <p:spPr>
          <a:xfrm>
            <a:off x="900113" y="2708275"/>
            <a:ext cx="7921625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zh-CN" altLang="zh-CN" dirty="0">
              <a:latin typeface="Comic Sans MS" panose="030F0702030302020204" pitchFamily="66" charset="0"/>
            </a:endParaRPr>
          </a:p>
        </p:txBody>
      </p:sp>
      <p:sp>
        <p:nvSpPr>
          <p:cNvPr id="30726" name="Text Box 6"/>
          <p:cNvSpPr txBox="1"/>
          <p:nvPr/>
        </p:nvSpPr>
        <p:spPr>
          <a:xfrm>
            <a:off x="468313" y="2349500"/>
            <a:ext cx="7991475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zh-CN" altLang="zh-CN" dirty="0">
              <a:latin typeface="Comic Sans MS" panose="030F0702030302020204" pitchFamily="66" charset="0"/>
            </a:endParaRPr>
          </a:p>
        </p:txBody>
      </p:sp>
      <p:sp>
        <p:nvSpPr>
          <p:cNvPr id="30727" name="Line 11"/>
          <p:cNvSpPr/>
          <p:nvPr/>
        </p:nvSpPr>
        <p:spPr>
          <a:xfrm>
            <a:off x="5003800" y="260350"/>
            <a:ext cx="0" cy="59055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728" name="AutoShape 12"/>
          <p:cNvSpPr/>
          <p:nvPr/>
        </p:nvSpPr>
        <p:spPr>
          <a:xfrm>
            <a:off x="755650" y="1773238"/>
            <a:ext cx="215900" cy="360362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Comic Sans MS" panose="030F0702030302020204" pitchFamily="66" charset="0"/>
            </a:endParaRPr>
          </a:p>
        </p:txBody>
      </p:sp>
      <p:sp>
        <p:nvSpPr>
          <p:cNvPr id="30729" name="Rectangle 15"/>
          <p:cNvSpPr/>
          <p:nvPr/>
        </p:nvSpPr>
        <p:spPr>
          <a:xfrm>
            <a:off x="5364163" y="333375"/>
            <a:ext cx="1655762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latin typeface="Comic Sans MS" panose="030F0702030302020204" pitchFamily="66" charset="0"/>
              </a:rPr>
              <a:t>参考：</a:t>
            </a:r>
            <a:endParaRPr lang="zh-CN" altLang="en-US" sz="2800" b="1" dirty="0">
              <a:latin typeface="Comic Sans MS" panose="030F0702030302020204" pitchFamily="66" charset="0"/>
            </a:endParaRPr>
          </a:p>
        </p:txBody>
      </p:sp>
      <p:sp>
        <p:nvSpPr>
          <p:cNvPr id="30730" name="Rectangle 16"/>
          <p:cNvSpPr/>
          <p:nvPr/>
        </p:nvSpPr>
        <p:spPr>
          <a:xfrm>
            <a:off x="684213" y="5516563"/>
            <a:ext cx="4751387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lang="zh-CN" altLang="zh-CN" sz="4400" b="1" dirty="0">
              <a:solidFill>
                <a:srgbClr val="0000CC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62487" name="Text Box 23"/>
          <p:cNvSpPr txBox="1"/>
          <p:nvPr/>
        </p:nvSpPr>
        <p:spPr>
          <a:xfrm>
            <a:off x="5148263" y="1484313"/>
            <a:ext cx="3527425" cy="3016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Comic Sans MS" panose="030F0702030302020204" pitchFamily="66" charset="0"/>
              </a:rPr>
              <a:t>妙，以通常形容体态、皮肤的“丰腴”、“润泽”表现江南冬天气候温暖湿润的特点，“含”字有包容性</a:t>
            </a:r>
            <a:endParaRPr lang="zh-CN" altLang="en-US" sz="3200" b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" grpId="0"/>
      <p:bldP spid="6248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anchor="ctr"/>
          <a:p>
            <a:endParaRPr lang="zh-CN" altLang="zh-CN" dirty="0"/>
          </a:p>
        </p:txBody>
      </p:sp>
      <p:pic>
        <p:nvPicPr>
          <p:cNvPr id="13315" name="Picture 3" descr="ANIM0001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23813"/>
            <a:ext cx="9144000" cy="6834187"/>
          </a:xfrm>
          <a:ln/>
        </p:spPr>
      </p:pic>
      <p:sp>
        <p:nvSpPr>
          <p:cNvPr id="13316" name="Rectangle 4"/>
          <p:cNvSpPr/>
          <p:nvPr/>
        </p:nvSpPr>
        <p:spPr>
          <a:xfrm>
            <a:off x="609600" y="855663"/>
            <a:ext cx="7848600" cy="5048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4600" b="1" dirty="0">
                <a:solidFill>
                  <a:srgbClr val="FF0066"/>
                </a:solidFill>
                <a:latin typeface="Comic Sans MS" panose="030F0702030302020204" pitchFamily="66" charset="0"/>
              </a:rPr>
              <a:t>批注</a:t>
            </a:r>
            <a:r>
              <a:rPr lang="zh-CN" altLang="en-US" sz="4600" b="1" dirty="0">
                <a:latin typeface="Comic Sans MS" panose="030F0702030302020204" pitchFamily="66" charset="0"/>
              </a:rPr>
              <a:t>：</a:t>
            </a:r>
            <a:r>
              <a:rPr lang="zh-CN" altLang="en-US" sz="4600" dirty="0">
                <a:latin typeface="Comic Sans MS" panose="030F0702030302020204" pitchFamily="66" charset="0"/>
              </a:rPr>
              <a:t>常用的读书方法。阅读的时候把</a:t>
            </a:r>
            <a:r>
              <a:rPr lang="zh-CN" altLang="en-US" sz="4600" dirty="0">
                <a:solidFill>
                  <a:srgbClr val="FF0000"/>
                </a:solidFill>
                <a:latin typeface="Comic Sans MS" panose="030F0702030302020204" pitchFamily="66" charset="0"/>
              </a:rPr>
              <a:t>读书感想、疑难问题</a:t>
            </a:r>
            <a:r>
              <a:rPr lang="zh-CN" altLang="en-US" sz="4600" dirty="0">
                <a:latin typeface="Comic Sans MS" panose="030F0702030302020204" pitchFamily="66" charset="0"/>
              </a:rPr>
              <a:t>，</a:t>
            </a:r>
            <a:r>
              <a:rPr lang="zh-CN" altLang="en-US" sz="4600" dirty="0">
                <a:solidFill>
                  <a:srgbClr val="FF0000"/>
                </a:solidFill>
                <a:latin typeface="Comic Sans MS" panose="030F0702030302020204" pitchFamily="66" charset="0"/>
              </a:rPr>
              <a:t>随手批写在书中的空白地方，以帮助理解，深入思考。</a:t>
            </a:r>
            <a:endParaRPr lang="en-US" altLang="zh-CN" sz="46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US" altLang="zh-CN" sz="4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           </a:t>
            </a:r>
            <a:r>
              <a:rPr lang="zh-CN" altLang="en-US" sz="4600" b="1" dirty="0">
                <a:latin typeface="Comic Sans MS" panose="030F0702030302020204" pitchFamily="66" charset="0"/>
              </a:rPr>
              <a:t>圈圈点点，心有所感，笔墨追录，三言两语，生动传神。</a:t>
            </a:r>
            <a:endParaRPr lang="zh-CN" altLang="en-US" sz="4600" b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anchor="ctr"/>
          <a:p>
            <a:r>
              <a:rPr lang="zh-CN" altLang="en-US" b="1" dirty="0">
                <a:solidFill>
                  <a:schemeClr val="tx1"/>
                </a:solidFill>
              </a:rPr>
              <a:t>第七段：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pic>
        <p:nvPicPr>
          <p:cNvPr id="31747" name="Picture 3" descr="rong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6804025" y="4868863"/>
            <a:ext cx="2159000" cy="1760537"/>
          </a:xfrm>
          <a:ln/>
        </p:spPr>
      </p:pic>
      <p:sp>
        <p:nvSpPr>
          <p:cNvPr id="31748" name="Text Box 5"/>
          <p:cNvSpPr txBox="1"/>
          <p:nvPr/>
        </p:nvSpPr>
        <p:spPr>
          <a:xfrm>
            <a:off x="611188" y="2781300"/>
            <a:ext cx="7921625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zh-CN" altLang="zh-CN" dirty="0">
              <a:latin typeface="Comic Sans MS" panose="030F0702030302020204" pitchFamily="66" charset="0"/>
            </a:endParaRPr>
          </a:p>
        </p:txBody>
      </p:sp>
      <p:sp>
        <p:nvSpPr>
          <p:cNvPr id="64519" name="Text Box 7"/>
          <p:cNvSpPr txBox="1"/>
          <p:nvPr/>
        </p:nvSpPr>
        <p:spPr>
          <a:xfrm>
            <a:off x="5148263" y="1484313"/>
            <a:ext cx="3995737" cy="2530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000" dirty="0">
                <a:latin typeface="隶书" panose="02010509060101010101" pitchFamily="49" charset="-122"/>
                <a:ea typeface="隶书" panose="02010509060101010101" pitchFamily="49" charset="-122"/>
              </a:rPr>
              <a:t>一系列动词，简约，用颜色表示灯光，象美术画一样。</a:t>
            </a:r>
            <a:endParaRPr lang="zh-CN" altLang="en-US" sz="40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31750" name="AutoShape 9"/>
          <p:cNvSpPr/>
          <p:nvPr/>
        </p:nvSpPr>
        <p:spPr>
          <a:xfrm>
            <a:off x="395288" y="1412875"/>
            <a:ext cx="215900" cy="360363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Comic Sans MS" panose="030F0702030302020204" pitchFamily="66" charset="0"/>
            </a:endParaRPr>
          </a:p>
        </p:txBody>
      </p:sp>
      <p:sp>
        <p:nvSpPr>
          <p:cNvPr id="31751" name="Line 13"/>
          <p:cNvSpPr/>
          <p:nvPr/>
        </p:nvSpPr>
        <p:spPr>
          <a:xfrm>
            <a:off x="5219700" y="260350"/>
            <a:ext cx="0" cy="59055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1752" name="Text Box 14"/>
          <p:cNvSpPr txBox="1"/>
          <p:nvPr/>
        </p:nvSpPr>
        <p:spPr>
          <a:xfrm>
            <a:off x="4716463" y="6165850"/>
            <a:ext cx="1655762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zh-CN" altLang="zh-CN" sz="3600" b="1" dirty="0">
              <a:latin typeface="Comic Sans MS" panose="030F0702030302020204" pitchFamily="66" charset="0"/>
            </a:endParaRPr>
          </a:p>
        </p:txBody>
      </p:sp>
      <p:sp>
        <p:nvSpPr>
          <p:cNvPr id="64527" name="Rectangle 15"/>
          <p:cNvSpPr/>
          <p:nvPr/>
        </p:nvSpPr>
        <p:spPr>
          <a:xfrm>
            <a:off x="5580063" y="765175"/>
            <a:ext cx="1871662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latin typeface="Comic Sans MS" panose="030F0702030302020204" pitchFamily="66" charset="0"/>
              </a:rPr>
              <a:t>参考：</a:t>
            </a:r>
            <a:endParaRPr lang="zh-CN" altLang="en-US" sz="2800" b="1" dirty="0">
              <a:latin typeface="Comic Sans MS" panose="030F0702030302020204" pitchFamily="66" charset="0"/>
            </a:endParaRPr>
          </a:p>
        </p:txBody>
      </p:sp>
      <p:sp>
        <p:nvSpPr>
          <p:cNvPr id="31754" name="Text Box 6"/>
          <p:cNvSpPr txBox="1"/>
          <p:nvPr/>
        </p:nvSpPr>
        <p:spPr>
          <a:xfrm>
            <a:off x="539750" y="1268413"/>
            <a:ext cx="4610100" cy="5578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000" b="1" dirty="0">
                <a:latin typeface="Comic Sans MS" panose="030F0702030302020204" pitchFamily="66" charset="0"/>
              </a:rPr>
              <a:t>若再要</a:t>
            </a:r>
            <a:r>
              <a:rPr lang="zh-CN" altLang="en-US" sz="4000" b="1" dirty="0">
                <a:solidFill>
                  <a:srgbClr val="FF3399"/>
                </a:solidFill>
                <a:latin typeface="Comic Sans MS" panose="030F0702030302020204" pitchFamily="66" charset="0"/>
              </a:rPr>
              <a:t>点</a:t>
            </a:r>
            <a:r>
              <a:rPr lang="zh-CN" altLang="en-US" sz="4000" b="1" dirty="0">
                <a:latin typeface="Comic Sans MS" panose="030F0702030302020204" pitchFamily="66" charset="0"/>
              </a:rPr>
              <a:t>些景致进去，则门前可以泊一只乌篷小船，茅屋里可以再</a:t>
            </a:r>
            <a:r>
              <a:rPr lang="zh-CN" altLang="en-US" sz="4000" b="1" dirty="0">
                <a:solidFill>
                  <a:srgbClr val="FF3399"/>
                </a:solidFill>
                <a:latin typeface="Comic Sans MS" panose="030F0702030302020204" pitchFamily="66" charset="0"/>
              </a:rPr>
              <a:t>添</a:t>
            </a:r>
            <a:r>
              <a:rPr lang="zh-CN" altLang="en-US" sz="4000" b="1" dirty="0">
                <a:latin typeface="Comic Sans MS" panose="030F0702030302020204" pitchFamily="66" charset="0"/>
              </a:rPr>
              <a:t>几个</a:t>
            </a:r>
            <a:r>
              <a:rPr lang="zh-CN" altLang="en-US" sz="4000" b="1" dirty="0">
                <a:solidFill>
                  <a:srgbClr val="FF3399"/>
                </a:solidFill>
                <a:latin typeface="Comic Sans MS" panose="030F0702030302020204" pitchFamily="66" charset="0"/>
              </a:rPr>
              <a:t>喧哗</a:t>
            </a:r>
            <a:r>
              <a:rPr lang="zh-CN" altLang="en-US" sz="4000" b="1" dirty="0">
                <a:latin typeface="Comic Sans MS" panose="030F0702030302020204" pitchFamily="66" charset="0"/>
              </a:rPr>
              <a:t>的酒客，天垂暮了，还可以</a:t>
            </a:r>
            <a:r>
              <a:rPr lang="zh-CN" altLang="en-US" sz="4000" b="1" dirty="0">
                <a:solidFill>
                  <a:srgbClr val="FF3399"/>
                </a:solidFill>
                <a:latin typeface="Comic Sans MS" panose="030F0702030302020204" pitchFamily="66" charset="0"/>
              </a:rPr>
              <a:t>加</a:t>
            </a:r>
            <a:r>
              <a:rPr lang="zh-CN" altLang="en-US" sz="4000" b="1" dirty="0">
                <a:latin typeface="Comic Sans MS" panose="030F0702030302020204" pitchFamily="66" charset="0"/>
              </a:rPr>
              <a:t>一味</a:t>
            </a:r>
            <a:r>
              <a:rPr lang="zh-CN" altLang="en-US" sz="4000" b="1" dirty="0">
                <a:solidFill>
                  <a:srgbClr val="FF3399"/>
                </a:solidFill>
                <a:latin typeface="Comic Sans MS" panose="030F0702030302020204" pitchFamily="66" charset="0"/>
              </a:rPr>
              <a:t>红黄</a:t>
            </a:r>
            <a:r>
              <a:rPr lang="zh-CN" altLang="en-US" sz="4000" b="1" dirty="0">
                <a:latin typeface="Comic Sans MS" panose="030F0702030302020204" pitchFamily="66" charset="0"/>
              </a:rPr>
              <a:t>，在茅屋窗中</a:t>
            </a:r>
            <a:r>
              <a:rPr lang="zh-CN" altLang="en-US" sz="4000" b="1" dirty="0">
                <a:solidFill>
                  <a:srgbClr val="FF3399"/>
                </a:solidFill>
                <a:latin typeface="Comic Sans MS" panose="030F0702030302020204" pitchFamily="66" charset="0"/>
              </a:rPr>
              <a:t>画</a:t>
            </a:r>
            <a:r>
              <a:rPr lang="zh-CN" altLang="en-US" sz="4000" b="1" dirty="0">
                <a:latin typeface="Comic Sans MS" panose="030F0702030302020204" pitchFamily="66" charset="0"/>
              </a:rPr>
              <a:t>上一圈</a:t>
            </a:r>
            <a:r>
              <a:rPr lang="zh-CN" altLang="en-US" sz="4000" b="1" dirty="0">
                <a:solidFill>
                  <a:srgbClr val="FF3399"/>
                </a:solidFill>
                <a:latin typeface="Comic Sans MS" panose="030F0702030302020204" pitchFamily="66" charset="0"/>
              </a:rPr>
              <a:t>暗示</a:t>
            </a:r>
            <a:r>
              <a:rPr lang="zh-CN" altLang="en-US" sz="4000" b="1" dirty="0">
                <a:latin typeface="Comic Sans MS" panose="030F0702030302020204" pitchFamily="66" charset="0"/>
              </a:rPr>
              <a:t>着灯光的月晕。</a:t>
            </a:r>
            <a:endParaRPr lang="zh-CN" altLang="en-US" sz="4000" b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9" grpId="0"/>
      <p:bldP spid="645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3"/>
          </a:xfrm>
        </p:spPr>
        <p:txBody>
          <a:bodyPr vert="horz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小结：怎样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做批注？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066800"/>
            <a:ext cx="8763000" cy="4525963"/>
          </a:xfrm>
        </p:spPr>
        <p:txBody>
          <a:bodyPr vert="horz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 panose="05020102010507070707"/>
              <a:buChar char="ß"/>
              <a:defRPr/>
            </a:pPr>
            <a:r>
              <a:rPr kumimoji="0" lang="en-US" altLang="zh-CN" sz="4000" b="1" i="0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1</a:t>
            </a:r>
            <a:r>
              <a:rPr kumimoji="0" lang="zh-CN" alt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、在哪里批？</a:t>
            </a:r>
            <a:endParaRPr kumimoji="0" lang="zh-CN" altLang="en-US" sz="4000" b="1" i="0" u="sng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 panose="05020102010507070707"/>
              <a:buChar char="ß"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——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自己有感想、见解、疑问的任何地方。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 panose="05020102010507070707"/>
              <a:buChar char="ß"/>
              <a:defRPr/>
            </a:pPr>
            <a:r>
              <a:rPr kumimoji="0" lang="en-US" altLang="zh-CN" sz="4000" b="1" i="0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2</a:t>
            </a:r>
            <a:r>
              <a:rPr kumimoji="0" lang="zh-CN" alt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、批什么？</a:t>
            </a:r>
            <a:endParaRPr kumimoji="0" lang="zh-CN" altLang="en-US" sz="4000" b="1" i="0" u="sng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 panose="05020102010507070707"/>
              <a:buChar char="ß"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——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文章字词句段的思想内容、修辞手法、表达方式、艺术效果以及文章的结构、思路等任何方面发表自己的看法。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charRg st="28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charRg st="28" end="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charRg st="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charRg st="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charRg st="35" end="8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charRg st="35" end="8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3"/>
          </a:xfrm>
        </p:spPr>
        <p:txBody>
          <a:bodyPr vert="horz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怎样做批注？</a:t>
            </a: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066800"/>
            <a:ext cx="8763000" cy="4525963"/>
          </a:xfrm>
        </p:spPr>
        <p:txBody>
          <a:bodyPr vert="horz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 panose="05020102010507070707"/>
              <a:buChar char="ß"/>
              <a:defRPr/>
            </a:pPr>
            <a:r>
              <a:rPr kumimoji="0" lang="en-US" altLang="zh-CN" sz="4000" b="1" i="0" u="sng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3</a:t>
            </a:r>
            <a:r>
              <a:rPr kumimoji="0" lang="zh-CN" altLang="en-US" sz="4000" b="1" i="0" u="sng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、在哪里注？</a:t>
            </a:r>
            <a:endParaRPr kumimoji="0" lang="zh-CN" altLang="en-US" sz="4000" b="1" i="0" u="sng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 panose="05020102010507070707"/>
              <a:buChar char="ß"/>
              <a:defRPr/>
            </a:pP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——</a:t>
            </a: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在不懂或不太懂的地方（如生僻字、熟语、典故等）。</a:t>
            </a: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 panose="05020102010507070707"/>
              <a:buChar char="ß"/>
              <a:defRPr/>
            </a:pPr>
            <a:r>
              <a:rPr kumimoji="0" lang="en-US" altLang="zh-CN" sz="4000" b="1" i="0" u="sng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4</a:t>
            </a:r>
            <a:r>
              <a:rPr kumimoji="0" lang="zh-CN" altLang="en-US" sz="4000" b="1" i="0" u="sng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、注什么？</a:t>
            </a:r>
            <a:endParaRPr kumimoji="0" lang="zh-CN" altLang="en-US" sz="4000" b="1" i="0" u="sng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 panose="05020102010507070707"/>
              <a:buChar char="ß"/>
              <a:defRPr/>
            </a:pP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——</a:t>
            </a: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自己通过翻阅工具书等资料查阅到的准确注音、释义、说明等信息。</a:t>
            </a: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charRg st="35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charRg st="35" end="4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charRg st="8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charRg st="8" end="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charRg st="42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charRg st="42" end="7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Rectangle 2"/>
          <p:cNvSpPr>
            <a:spLocks noGrp="1"/>
          </p:cNvSpPr>
          <p:nvPr>
            <p:ph type="title"/>
          </p:nvPr>
        </p:nvSpPr>
        <p:spPr>
          <a:xfrm>
            <a:off x="685800" y="0"/>
            <a:ext cx="7620000" cy="1143000"/>
          </a:xfrm>
          <a:ln/>
        </p:spPr>
        <p:txBody>
          <a:bodyPr vert="horz" wrap="square" anchor="ctr"/>
          <a:p>
            <a:pPr algn="l"/>
            <a:r>
              <a:rPr lang="zh-CN" altLang="en-US" sz="2800" b="1" dirty="0">
                <a:solidFill>
                  <a:srgbClr val="CC0000"/>
                </a:solidFill>
                <a:ea typeface="华文中宋" panose="02010600040101010101" pitchFamily="2" charset="-122"/>
              </a:rPr>
              <a:t>不同文体文章的批注，要突出它们各自的特点</a:t>
            </a:r>
            <a:r>
              <a:rPr lang="zh-CN" altLang="en-US" sz="4000" dirty="0"/>
              <a:t> </a:t>
            </a:r>
            <a:endParaRPr lang="zh-CN" altLang="en-US" sz="4000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839200" cy="4525963"/>
          </a:xfrm>
        </p:spPr>
        <p:txBody>
          <a:bodyPr vert="horz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None/>
              <a:defRPr/>
            </a:pPr>
            <a:r>
              <a:rPr kumimoji="0" lang="zh-CN" altLang="en-US" sz="3000" b="1" i="0" u="sng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小    说</a:t>
            </a:r>
            <a:r>
              <a:rPr kumimoji="0" lang="en-US" altLang="zh-CN" sz="3000" b="1" i="0" u="sng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:</a:t>
            </a:r>
            <a:r>
              <a:rPr kumimoji="0" lang="en-US" altLang="zh-CN" sz="3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  </a:t>
            </a:r>
            <a:r>
              <a:rPr kumimoji="0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突出对小说三要素（人物</a:t>
            </a:r>
            <a:r>
              <a:rPr kumimoji="0" lang="en-US" altLang="zh-CN" sz="3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﹑</a:t>
            </a:r>
            <a:r>
              <a:rPr kumimoji="0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情节和环境）等 内容的批注</a:t>
            </a: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None/>
              <a:defRPr/>
            </a:pPr>
            <a:r>
              <a:rPr kumimoji="0" lang="zh-CN" altLang="en-US" sz="3000" b="1" i="0" u="sng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议论文</a:t>
            </a:r>
            <a:r>
              <a:rPr kumimoji="0" lang="en-US" altLang="zh-CN" sz="3000" b="1" i="0" u="sng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:</a:t>
            </a:r>
            <a:r>
              <a:rPr kumimoji="0" lang="en-US" altLang="zh-CN" sz="3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  </a:t>
            </a:r>
            <a:r>
              <a:rPr kumimoji="0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突出对议论文三要素（论点</a:t>
            </a:r>
            <a:r>
              <a:rPr kumimoji="0" lang="en-US" altLang="zh-CN" sz="3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﹑</a:t>
            </a:r>
            <a:r>
              <a:rPr kumimoji="0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论据和论证方法）等内容的批注</a:t>
            </a: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None/>
              <a:defRPr/>
            </a:pPr>
            <a:r>
              <a:rPr kumimoji="0" lang="zh-CN" altLang="en-US" sz="3000" b="1" i="0" u="sng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说明文</a:t>
            </a:r>
            <a:r>
              <a:rPr kumimoji="0" lang="en-US" altLang="zh-CN" sz="3000" b="1" i="0" u="sng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:</a:t>
            </a:r>
            <a:r>
              <a:rPr kumimoji="0" lang="en-US" altLang="zh-CN" sz="3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  </a:t>
            </a:r>
            <a:r>
              <a:rPr kumimoji="0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突出对事物的特征</a:t>
            </a:r>
            <a:r>
              <a:rPr kumimoji="0" lang="en-US" altLang="zh-CN" sz="3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﹑</a:t>
            </a:r>
            <a:r>
              <a:rPr kumimoji="0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说明顺序</a:t>
            </a:r>
            <a:r>
              <a:rPr kumimoji="0" lang="en-US" altLang="zh-CN" sz="3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﹑</a:t>
            </a:r>
            <a:r>
              <a:rPr kumimoji="0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说明方法和说明 语言等内容的批注</a:t>
            </a: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None/>
              <a:defRPr/>
            </a:pPr>
            <a:r>
              <a:rPr kumimoji="0" lang="zh-CN" altLang="en-US" sz="3000" b="1" i="0" u="sng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写景散文</a:t>
            </a:r>
            <a:r>
              <a:rPr kumimoji="0" lang="en-US" altLang="zh-CN" sz="3000" b="1" i="0" u="sng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:</a:t>
            </a:r>
            <a:r>
              <a:rPr kumimoji="0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宜多用概括式和赏析式，多从景物的特点</a:t>
            </a:r>
            <a:r>
              <a:rPr kumimoji="0" lang="en-US" altLang="zh-CN" sz="3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﹑</a:t>
            </a:r>
            <a:r>
              <a:rPr kumimoji="0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所抒发的感情（含感情变化的过程）和所运用的  表现手法及修辞格等方面入手。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 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charRg st="0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charRg st="0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charRg st="0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charRg st="35" end="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charRg st="35" end="6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charRg st="35" end="6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charRg st="69" end="10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charRg st="69" end="10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charRg st="69" end="10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charRg st="106" end="1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charRg st="106" end="16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charRg st="106" end="16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anchor="ctr"/>
          <a:p>
            <a:r>
              <a:rPr lang="zh-CN" altLang="en-US" sz="3600" b="1" dirty="0">
                <a:solidFill>
                  <a:srgbClr val="FF0000"/>
                </a:solidFill>
                <a:ea typeface="黑体" panose="02010609060101010101" pitchFamily="2" charset="-122"/>
              </a:rPr>
              <a:t>批注要循序渐进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3555" name="Rectangle 3"/>
          <p:cNvSpPr>
            <a:spLocks noGrp="1"/>
          </p:cNvSpPr>
          <p:nvPr>
            <p:ph idx="1"/>
          </p:nvPr>
        </p:nvSpPr>
        <p:spPr>
          <a:xfrm>
            <a:off x="457200" y="2332038"/>
            <a:ext cx="8229600" cy="4525962"/>
          </a:xfrm>
          <a:ln/>
        </p:spPr>
        <p:txBody>
          <a:bodyPr vert="horz" wrap="square" anchor="t"/>
          <a:p>
            <a:pPr>
              <a:buNone/>
            </a:pPr>
            <a:r>
              <a:rPr lang="en-US" altLang="zh-CN" dirty="0"/>
              <a:t>          </a:t>
            </a:r>
            <a:r>
              <a:rPr lang="zh-CN" altLang="en-US" b="1" dirty="0">
                <a:ea typeface="华文中宋" panose="02010600040101010101" pitchFamily="2" charset="-122"/>
              </a:rPr>
              <a:t>读一篇写一至两处，明天你读另一篇文章就可能会写几处，今天你写的是对词语的理解，明天你可能会写对文本的感悟，需要慢慢积累。</a:t>
            </a:r>
            <a:endParaRPr lang="zh-CN" altLang="en-US" b="1" dirty="0">
              <a:ea typeface="华文中宋" panose="02010600040101010101" pitchFamily="2" charset="-122"/>
            </a:endParaRPr>
          </a:p>
        </p:txBody>
      </p:sp>
      <p:sp>
        <p:nvSpPr>
          <p:cNvPr id="23556" name="Text Box 4"/>
          <p:cNvSpPr txBox="1"/>
          <p:nvPr/>
        </p:nvSpPr>
        <p:spPr>
          <a:xfrm>
            <a:off x="1905000" y="1400175"/>
            <a:ext cx="4654550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200" b="1" dirty="0">
                <a:solidFill>
                  <a:srgbClr val="0000FF"/>
                </a:solidFill>
                <a:latin typeface="Comic Sans MS" panose="030F0702030302020204" pitchFamily="66" charset="0"/>
                <a:ea typeface="华文中宋" panose="02010600040101010101" pitchFamily="2" charset="-122"/>
              </a:rPr>
              <a:t>从今天读的文章开始吧！</a:t>
            </a:r>
            <a:endParaRPr lang="zh-CN" altLang="en-US" sz="3200" b="1" dirty="0">
              <a:solidFill>
                <a:srgbClr val="0000FF"/>
              </a:solidFill>
              <a:latin typeface="Comic Sans MS" panose="030F0702030302020204" pitchFamily="66" charset="0"/>
              <a:ea typeface="华文中宋" panose="02010600040101010101" pitchFamily="2" charset="-122"/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239838" y="4883150"/>
            <a:ext cx="6645275" cy="9159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0" lang="en-US" altLang="zh-CN" sz="3600" b="1" kern="1200" cap="none" spc="0" normalizeH="0" baseline="0" noProof="0" smtClean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zh-CN" altLang="en-US" sz="3600" b="1" kern="1200" cap="none" spc="0" normalizeH="0" baseline="0" noProof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楷体_GB2312" pitchFamily="49" charset="-122"/>
                <a:cs typeface="+mn-cs"/>
              </a:rPr>
              <a:t>量的积累必然会产生质的飞跃</a:t>
            </a:r>
            <a:endParaRPr kumimoji="0" lang="zh-CN" altLang="en-US" kern="1200" cap="none" spc="0" normalizeH="0" baseline="0" noProof="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  <a:ea typeface="楷体_GB2312" pitchFamily="49" charset="-122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endParaRPr kumimoji="0" lang="en-US" altLang="zh-CN" kern="1200" cap="none" spc="0" normalizeH="0" baseline="0" noProof="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  <a:ea typeface="楷体_GB2312" pitchFamily="49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charRg st="0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charRg st="0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charRg st="0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6" grpId="0"/>
      <p:bldP spid="2355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anchor="ctr"/>
          <a:p>
            <a:endParaRPr lang="zh-CN" altLang="zh-CN" dirty="0"/>
          </a:p>
        </p:txBody>
      </p:sp>
      <p:sp>
        <p:nvSpPr>
          <p:cNvPr id="36867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anchor="t"/>
          <a:p>
            <a:endParaRPr lang="zh-CN" altLang="zh-CN" dirty="0"/>
          </a:p>
        </p:txBody>
      </p:sp>
      <p:pic>
        <p:nvPicPr>
          <p:cNvPr id="5124" name="Picture 4" descr="IMG_20121128_1651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85800" y="0"/>
            <a:ext cx="51435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69" name="Picture 6" descr="IMG_20121128_16520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0"/>
            <a:ext cx="5657850" cy="7543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7890" name="Picture 3" descr="9031698017dfa4cdbd3e1e1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891" name="Text Box 2"/>
          <p:cNvSpPr txBox="1"/>
          <p:nvPr/>
        </p:nvSpPr>
        <p:spPr>
          <a:xfrm>
            <a:off x="250825" y="765175"/>
            <a:ext cx="8893175" cy="4711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5000"/>
              </a:lnSpc>
            </a:pPr>
            <a:r>
              <a:rPr lang="en-US" altLang="zh-CN" sz="4400" dirty="0">
                <a:latin typeface="Comic Sans MS" panose="030F0702030302020204" pitchFamily="66" charset="0"/>
              </a:rPr>
              <a:t>                   </a:t>
            </a:r>
            <a:r>
              <a:rPr lang="zh-CN" altLang="en-US" sz="4400" dirty="0">
                <a:latin typeface="Comic Sans MS" panose="030F0702030302020204" pitchFamily="66" charset="0"/>
              </a:rPr>
              <a:t>批注的分类</a:t>
            </a:r>
            <a:endParaRPr lang="zh-CN" altLang="en-US" sz="4400" dirty="0">
              <a:latin typeface="Comic Sans MS" panose="030F0702030302020204" pitchFamily="66" charset="0"/>
            </a:endParaRPr>
          </a:p>
          <a:p>
            <a:pPr>
              <a:lnSpc>
                <a:spcPct val="115000"/>
              </a:lnSpc>
            </a:pPr>
            <a:r>
              <a:rPr lang="zh-CN" altLang="en-US" sz="4400" dirty="0">
                <a:latin typeface="Comic Sans MS" panose="030F0702030302020204" pitchFamily="66" charset="0"/>
              </a:rPr>
              <a:t>          一、感想式批注</a:t>
            </a:r>
            <a:endParaRPr lang="zh-CN" altLang="en-US" sz="4400" dirty="0">
              <a:latin typeface="Comic Sans MS" panose="030F0702030302020204" pitchFamily="66" charset="0"/>
            </a:endParaRPr>
          </a:p>
          <a:p>
            <a:pPr>
              <a:lnSpc>
                <a:spcPct val="115000"/>
              </a:lnSpc>
            </a:pPr>
            <a:r>
              <a:rPr lang="zh-CN" altLang="en-US" sz="4400" dirty="0">
                <a:latin typeface="Comic Sans MS" panose="030F0702030302020204" pitchFamily="66" charset="0"/>
              </a:rPr>
              <a:t>              二、质疑式批注  </a:t>
            </a:r>
            <a:endParaRPr lang="zh-CN" altLang="en-US" sz="4400" dirty="0">
              <a:latin typeface="Comic Sans MS" panose="030F0702030302020204" pitchFamily="66" charset="0"/>
            </a:endParaRPr>
          </a:p>
          <a:p>
            <a:pPr>
              <a:lnSpc>
                <a:spcPct val="115000"/>
              </a:lnSpc>
            </a:pPr>
            <a:r>
              <a:rPr lang="zh-CN" altLang="en-US" sz="4400" dirty="0">
                <a:latin typeface="Comic Sans MS" panose="030F0702030302020204" pitchFamily="66" charset="0"/>
              </a:rPr>
              <a:t>                  三、联想式批注</a:t>
            </a:r>
            <a:endParaRPr lang="zh-CN" altLang="en-US" sz="4400" dirty="0">
              <a:latin typeface="Comic Sans MS" panose="030F0702030302020204" pitchFamily="66" charset="0"/>
            </a:endParaRPr>
          </a:p>
          <a:p>
            <a:pPr>
              <a:lnSpc>
                <a:spcPct val="115000"/>
              </a:lnSpc>
            </a:pPr>
            <a:r>
              <a:rPr lang="zh-CN" altLang="en-US" sz="4400" dirty="0">
                <a:latin typeface="Comic Sans MS" panose="030F0702030302020204" pitchFamily="66" charset="0"/>
              </a:rPr>
              <a:t>                      四、评价式批注</a:t>
            </a:r>
            <a:endParaRPr lang="zh-CN" altLang="en-US" sz="4400" dirty="0">
              <a:latin typeface="Comic Sans MS" panose="030F0702030302020204" pitchFamily="66" charset="0"/>
            </a:endParaRPr>
          </a:p>
          <a:p>
            <a:pPr>
              <a:lnSpc>
                <a:spcPct val="115000"/>
              </a:lnSpc>
            </a:pPr>
            <a:r>
              <a:rPr lang="zh-CN" altLang="en-US" sz="4400" dirty="0">
                <a:latin typeface="Comic Sans MS" panose="030F0702030302020204" pitchFamily="66" charset="0"/>
              </a:rPr>
              <a:t>                         五、补充式批注  </a:t>
            </a:r>
            <a:endParaRPr lang="zh-CN" altLang="en-US" sz="44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8914" name="Picture 3" descr="f2264c23780b51539258078b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797425"/>
            <a:ext cx="9144000" cy="2060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15" name="Rectangle 2"/>
          <p:cNvSpPr/>
          <p:nvPr/>
        </p:nvSpPr>
        <p:spPr>
          <a:xfrm>
            <a:off x="0" y="44450"/>
            <a:ext cx="9144000" cy="557847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zh-CN" altLang="en-US" sz="4000" dirty="0">
                <a:latin typeface="Comic Sans MS" panose="030F0702030302020204" pitchFamily="66" charset="0"/>
              </a:rPr>
              <a:t>一、感想式批注</a:t>
            </a:r>
            <a:endParaRPr lang="zh-CN" altLang="en-US" sz="4000" dirty="0">
              <a:latin typeface="Comic Sans MS" panose="030F0702030302020204" pitchFamily="66" charset="0"/>
            </a:endParaRPr>
          </a:p>
          <a:p>
            <a:r>
              <a:rPr lang="zh-CN" altLang="en-US" sz="4000" dirty="0">
                <a:latin typeface="Comic Sans MS" panose="030F0702030302020204" pitchFamily="66" charset="0"/>
              </a:rPr>
              <a:t>如有的学生在读了 </a:t>
            </a:r>
            <a:r>
              <a:rPr lang="en-US" altLang="zh-CN" sz="4000" dirty="0">
                <a:latin typeface="Comic Sans MS" panose="030F0702030302020204" pitchFamily="66" charset="0"/>
              </a:rPr>
              <a:t>&lt;&lt;</a:t>
            </a:r>
            <a:r>
              <a:rPr lang="zh-CN" altLang="en-US" sz="4000" dirty="0">
                <a:latin typeface="Comic Sans MS" panose="030F0702030302020204" pitchFamily="66" charset="0"/>
              </a:rPr>
              <a:t>送东阳马生序</a:t>
            </a:r>
            <a:r>
              <a:rPr lang="en-US" altLang="zh-CN" sz="4000" dirty="0">
                <a:latin typeface="Comic Sans MS" panose="030F0702030302020204" pitchFamily="66" charset="0"/>
              </a:rPr>
              <a:t>&gt;&gt;</a:t>
            </a:r>
            <a:r>
              <a:rPr lang="zh-CN" altLang="en-US" sz="4000" dirty="0">
                <a:latin typeface="Comic Sans MS" panose="030F0702030302020204" pitchFamily="66" charset="0"/>
              </a:rPr>
              <a:t>的第一段后写下这样的批注：“不经一番寒彻骨，哪有梅花扑鼻香？宋濂能取得如此大的成就，就因为他能经受得恶劣的环境的考验。现在正值冬天，这几天所处的环境有点和书中的环境相似，但我有时候却想打退堂鼓，看来只有吃得苦中若，才能方为人上人啊</a:t>
            </a:r>
            <a:r>
              <a:rPr lang="en-US" altLang="zh-CN" sz="4000" dirty="0">
                <a:latin typeface="Comic Sans MS" panose="030F0702030302020204" pitchFamily="66" charset="0"/>
              </a:rPr>
              <a:t>!” </a:t>
            </a:r>
            <a:endParaRPr lang="en-US" altLang="zh-CN" sz="40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9938" name="Picture 3" descr="f2264c23780b51539258078b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789363"/>
            <a:ext cx="9144000" cy="30686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939" name="Text Box 2"/>
          <p:cNvSpPr txBox="1"/>
          <p:nvPr/>
        </p:nvSpPr>
        <p:spPr>
          <a:xfrm>
            <a:off x="0" y="207963"/>
            <a:ext cx="9144000" cy="5584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dirty="0">
                <a:latin typeface="Comic Sans MS" panose="030F0702030302020204" pitchFamily="66" charset="0"/>
              </a:rPr>
              <a:t>        </a:t>
            </a:r>
            <a:r>
              <a:rPr lang="zh-CN" altLang="en-US" sz="3600" dirty="0">
                <a:latin typeface="Comic Sans MS" panose="030F0702030302020204" pitchFamily="66" charset="0"/>
              </a:rPr>
              <a:t>二、 质疑式批注 </a:t>
            </a:r>
            <a:br>
              <a:rPr lang="zh-CN" altLang="en-US" sz="3600" dirty="0">
                <a:latin typeface="Comic Sans MS" panose="030F0702030302020204" pitchFamily="66" charset="0"/>
              </a:rPr>
            </a:br>
            <a:r>
              <a:rPr lang="zh-CN" altLang="en-US" sz="3600" dirty="0">
                <a:latin typeface="Comic Sans MS" panose="030F0702030302020204" pitchFamily="66" charset="0"/>
              </a:rPr>
              <a:t>        “学者先要会疑”不疑不能激思，不疑不能增趣。带着问题读书，才会读进去，真正地走入文本，与文本、与作者进行对话。这种批注式阅读方法，有利于培养我们的怀疑与探究精神。质疑本身就是一种思考，一种挑战，一种探索。这种阅读方法适合于各类文体。 </a:t>
            </a:r>
            <a:endParaRPr lang="zh-CN" altLang="en-US" sz="3600" dirty="0">
              <a:latin typeface="Comic Sans MS" panose="030F0702030302020204" pitchFamily="66" charset="0"/>
            </a:endParaRPr>
          </a:p>
          <a:p>
            <a:r>
              <a:rPr lang="zh-CN" altLang="en-US" sz="3600" dirty="0">
                <a:latin typeface="Comic Sans MS" panose="030F0702030302020204" pitchFamily="66" charset="0"/>
              </a:rPr>
              <a:t>        质疑的问题可以是不明白的地方，也可以是与作者不同的观点。</a:t>
            </a:r>
            <a:endParaRPr lang="zh-CN" altLang="en-US" sz="36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62" name="Picture 3" descr="f2264c23780b51539258078b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221163"/>
            <a:ext cx="9144000" cy="26368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63" name="Text Box 2"/>
          <p:cNvSpPr txBox="1"/>
          <p:nvPr/>
        </p:nvSpPr>
        <p:spPr>
          <a:xfrm>
            <a:off x="107950" y="-26987"/>
            <a:ext cx="9056688" cy="5035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 dirty="0">
                <a:latin typeface="Comic Sans MS" panose="030F0702030302020204" pitchFamily="66" charset="0"/>
              </a:rPr>
              <a:t>三、联想式批注 </a:t>
            </a:r>
            <a:br>
              <a:rPr lang="zh-CN" altLang="en-US" sz="3600" dirty="0">
                <a:latin typeface="Comic Sans MS" panose="030F0702030302020204" pitchFamily="66" charset="0"/>
              </a:rPr>
            </a:br>
            <a:r>
              <a:rPr lang="zh-CN" altLang="en-US" sz="3600" dirty="0">
                <a:latin typeface="Comic Sans MS" panose="030F0702030302020204" pitchFamily="66" charset="0"/>
              </a:rPr>
              <a:t>       阅读最大的乐趣引起联想，能够由此及彼，能够自觉的由文本迁移到文外。这种阅读方法有注于我们知识的迁移、信息的归类整合。做到把知识进行归纳整理，触类旁通，真正的把知识学活，内化成自己的一种能力。从而使课内牵一发课外动一身。</a:t>
            </a:r>
            <a:endParaRPr lang="zh-CN" altLang="en-US" sz="3600" dirty="0">
              <a:latin typeface="Comic Sans MS" panose="030F0702030302020204" pitchFamily="66" charset="0"/>
            </a:endParaRPr>
          </a:p>
          <a:p>
            <a:r>
              <a:rPr lang="zh-CN" altLang="en-US" sz="3600" dirty="0">
                <a:latin typeface="Comic Sans MS" panose="030F0702030302020204" pitchFamily="66" charset="0"/>
              </a:rPr>
              <a:t>        联想的内容可以是各种形式的，诗歌、文章、图片、歌曲、视频等等。 </a:t>
            </a:r>
            <a:endParaRPr lang="zh-CN" altLang="en-US" sz="36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Rectangle 2"/>
          <p:cNvSpPr>
            <a:spLocks noGrp="1"/>
          </p:cNvSpPr>
          <p:nvPr>
            <p:ph idx="1"/>
          </p:nvPr>
        </p:nvSpPr>
        <p:spPr>
          <a:xfrm>
            <a:off x="304800" y="2332038"/>
            <a:ext cx="8229600" cy="4525962"/>
          </a:xfrm>
          <a:ln/>
        </p:spPr>
        <p:txBody>
          <a:bodyPr vert="horz" wrap="square" anchor="t"/>
          <a:p>
            <a:pPr>
              <a:buNone/>
            </a:pPr>
            <a:r>
              <a:rPr lang="en-US" altLang="zh-CN" b="1" dirty="0"/>
              <a:t>          </a:t>
            </a:r>
            <a:r>
              <a:rPr lang="zh-CN" altLang="en-US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阅读程度不够的原因，阅读太少是一个，阅读不得法尤其是重要的一个。多读固然重要，但尤其重要的是怎样读。</a:t>
            </a:r>
            <a:endParaRPr lang="zh-CN" altLang="en-US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buNone/>
            </a:pPr>
            <a:r>
              <a:rPr lang="zh-CN" altLang="en-US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                                          叶圣陶</a:t>
            </a:r>
            <a:endParaRPr lang="zh-CN" altLang="en-US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buNone/>
            </a:pPr>
            <a:endParaRPr lang="en-US" altLang="zh-CN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2291" name="Text Box 3"/>
          <p:cNvSpPr txBox="1"/>
          <p:nvPr/>
        </p:nvSpPr>
        <p:spPr>
          <a:xfrm>
            <a:off x="685800" y="1116013"/>
            <a:ext cx="8410575" cy="11287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4000" b="1" dirty="0">
                <a:solidFill>
                  <a:srgbClr val="FF0000"/>
                </a:solidFill>
                <a:latin typeface="Comic Sans MS" panose="030F0702030302020204" pitchFamily="66" charset="0"/>
                <a:ea typeface="华文中宋" panose="02010600040101010101" pitchFamily="2" charset="-122"/>
              </a:rPr>
              <a:t>圈点、批注的方法阅文章效果最佳。</a:t>
            </a:r>
            <a:r>
              <a:rPr lang="zh-CN" altLang="en-US" sz="2800" b="1" dirty="0">
                <a:latin typeface="Comic Sans MS" panose="030F0702030302020204" pitchFamily="66" charset="0"/>
              </a:rPr>
              <a:t> </a:t>
            </a:r>
            <a:br>
              <a:rPr lang="zh-CN" altLang="en-US" sz="2800" b="1" dirty="0">
                <a:latin typeface="Comic Sans MS" panose="030F0702030302020204" pitchFamily="66" charset="0"/>
              </a:rPr>
            </a:br>
            <a:endParaRPr lang="zh-CN" altLang="en-US" sz="2800" b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charRg st="0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>
                                            <p:txEl>
                                              <p:charRg st="0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>
                                            <p:txEl>
                                              <p:charRg st="0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charRg st="61" end="10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0">
                                            <p:txEl>
                                              <p:charRg st="61" end="10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0">
                                            <p:txEl>
                                              <p:charRg st="61" end="10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6" name="Text Box 2"/>
          <p:cNvSpPr txBox="1"/>
          <p:nvPr/>
        </p:nvSpPr>
        <p:spPr>
          <a:xfrm>
            <a:off x="-92075" y="207963"/>
            <a:ext cx="9236075" cy="3749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4000" dirty="0">
                <a:latin typeface="Comic Sans MS" panose="030F0702030302020204" pitchFamily="66" charset="0"/>
              </a:rPr>
              <a:t>       </a:t>
            </a:r>
            <a:r>
              <a:rPr lang="zh-CN" altLang="en-US" sz="4000" dirty="0">
                <a:latin typeface="Comic Sans MS" panose="030F0702030302020204" pitchFamily="66" charset="0"/>
              </a:rPr>
              <a:t>四、 评价式批注 </a:t>
            </a:r>
            <a:br>
              <a:rPr lang="zh-CN" altLang="en-US" sz="4000" dirty="0">
                <a:latin typeface="Comic Sans MS" panose="030F0702030302020204" pitchFamily="66" charset="0"/>
              </a:rPr>
            </a:br>
            <a:r>
              <a:rPr lang="zh-CN" altLang="en-US" sz="4000" dirty="0">
                <a:latin typeface="Comic Sans MS" panose="030F0702030302020204" pitchFamily="66" charset="0"/>
              </a:rPr>
              <a:t>       要充分发挥自己的主体作用，尊重自己的阅读体验，对阅读作出或褒或贬的评价，真正成为课堂的主人，成为读书的主人，你们有权利来评价书本和作者</a:t>
            </a:r>
            <a:r>
              <a:rPr lang="en-US" altLang="zh-CN" sz="4000" dirty="0">
                <a:latin typeface="Comic Sans MS" panose="030F0702030302020204" pitchFamily="66" charset="0"/>
              </a:rPr>
              <a:t>!  </a:t>
            </a:r>
            <a:endParaRPr lang="en-US" altLang="zh-CN" sz="4000" dirty="0">
              <a:latin typeface="Comic Sans MS" panose="030F0702030302020204" pitchFamily="66" charset="0"/>
            </a:endParaRPr>
          </a:p>
        </p:txBody>
      </p:sp>
      <p:pic>
        <p:nvPicPr>
          <p:cNvPr id="41987" name="Picture 3" descr="f2264c23780b51539258078b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221163"/>
            <a:ext cx="9144000" cy="26368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0" name="Text Box 2"/>
          <p:cNvSpPr txBox="1"/>
          <p:nvPr/>
        </p:nvSpPr>
        <p:spPr>
          <a:xfrm>
            <a:off x="0" y="0"/>
            <a:ext cx="9144000" cy="3387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dirty="0">
                <a:latin typeface="Comic Sans MS" panose="030F0702030302020204" pitchFamily="66" charset="0"/>
              </a:rPr>
              <a:t>       </a:t>
            </a:r>
            <a:r>
              <a:rPr lang="zh-CN" altLang="en-US" sz="3600" dirty="0">
                <a:latin typeface="Comic Sans MS" panose="030F0702030302020204" pitchFamily="66" charset="0"/>
              </a:rPr>
              <a:t>五、补充式批注 </a:t>
            </a:r>
            <a:br>
              <a:rPr lang="zh-CN" altLang="en-US" sz="3600" dirty="0">
                <a:latin typeface="Comic Sans MS" panose="030F0702030302020204" pitchFamily="66" charset="0"/>
              </a:rPr>
            </a:br>
            <a:r>
              <a:rPr lang="zh-CN" altLang="en-US" sz="3600" dirty="0">
                <a:latin typeface="Comic Sans MS" panose="030F0702030302020204" pitchFamily="66" charset="0"/>
              </a:rPr>
              <a:t>       这种阅读方法就是顺着作者的思路，依照作者的写法，接着为作者补充。也可以称得上仿写、续写，从而活跃自己的思维，打开自己的视野，学习作者的写作方法，快捷的提高写作能力。 </a:t>
            </a:r>
            <a:endParaRPr lang="zh-CN" altLang="en-US" sz="3600" dirty="0">
              <a:latin typeface="Comic Sans MS" panose="030F0702030302020204" pitchFamily="66" charset="0"/>
            </a:endParaRPr>
          </a:p>
        </p:txBody>
      </p:sp>
      <p:pic>
        <p:nvPicPr>
          <p:cNvPr id="43011" name="Picture 3" descr="f2264c23780b51539258078b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221163"/>
            <a:ext cx="9144000" cy="26368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4" name="Text Box 4"/>
          <p:cNvSpPr txBox="1"/>
          <p:nvPr/>
        </p:nvSpPr>
        <p:spPr>
          <a:xfrm>
            <a:off x="0" y="0"/>
            <a:ext cx="7924800" cy="64801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0000FF"/>
                </a:solidFill>
                <a:latin typeface="Comic Sans MS" panose="030F0702030302020204" pitchFamily="66" charset="0"/>
              </a:rPr>
              <a:t>读书笔记，是指人们在阅读书籍或文章时，遇到值得记录的东西和自己的心得、体会，随时随地把它写下来的一种文体。古人有条著名的读书治学经验，叫做读书要做到：眼到、口到、心到、手到。这</a:t>
            </a:r>
            <a:r>
              <a:rPr lang="zh-CN" altLang="en-US" b="1" dirty="0">
                <a:solidFill>
                  <a:srgbClr val="0000FF"/>
                </a:solidFill>
                <a:latin typeface="Arial" panose="020B0604020202020204" pitchFamily="34" charset="0"/>
              </a:rPr>
              <a:t>“</a:t>
            </a:r>
            <a:r>
              <a:rPr lang="zh-CN" altLang="en-US" b="1" dirty="0">
                <a:solidFill>
                  <a:srgbClr val="0000FF"/>
                </a:solidFill>
                <a:latin typeface="Comic Sans MS" panose="030F0702030302020204" pitchFamily="66" charset="0"/>
              </a:rPr>
              <a:t>手到</a:t>
            </a:r>
            <a:r>
              <a:rPr lang="zh-CN" altLang="en-US" b="1" dirty="0">
                <a:solidFill>
                  <a:srgbClr val="0000FF"/>
                </a:solidFill>
                <a:latin typeface="Arial" panose="020B0604020202020204" pitchFamily="34" charset="0"/>
              </a:rPr>
              <a:t>”</a:t>
            </a:r>
            <a:r>
              <a:rPr lang="zh-CN" altLang="en-US" b="1" dirty="0">
                <a:solidFill>
                  <a:srgbClr val="0000FF"/>
                </a:solidFill>
                <a:latin typeface="Comic Sans MS" panose="030F0702030302020204" pitchFamily="66" charset="0"/>
              </a:rPr>
              <a:t>就是读书笔记。读完一篇文章或一本书后，应根据不同情况，写好读书笔记。</a:t>
            </a:r>
            <a:endParaRPr lang="zh-CN" altLang="en-US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r>
              <a:rPr lang="zh-CN" altLang="en-US" b="1" dirty="0">
                <a:latin typeface="Comic Sans MS" panose="030F0702030302020204" pitchFamily="66" charset="0"/>
              </a:rPr>
              <a:t>常用的形式有： </a:t>
            </a:r>
            <a:br>
              <a:rPr lang="zh-CN" altLang="en-US" b="1" dirty="0">
                <a:latin typeface="Comic Sans MS" panose="030F0702030302020204" pitchFamily="66" charset="0"/>
              </a:rPr>
            </a:br>
            <a:r>
              <a:rPr lang="zh-CN" altLang="en-US" sz="2000" b="1" dirty="0">
                <a:latin typeface="Comic Sans MS" panose="030F0702030302020204" pitchFamily="66" charset="0"/>
              </a:rPr>
              <a:t>（一）</a:t>
            </a:r>
            <a:r>
              <a:rPr lang="zh-CN" altLang="en-US" sz="2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提纲式</a:t>
            </a:r>
            <a:r>
              <a:rPr lang="zh-CN" altLang="en-US" sz="2000" b="1" dirty="0">
                <a:latin typeface="Comic Sans MS" panose="030F0702030302020204" pitchFamily="66" charset="0"/>
              </a:rPr>
              <a:t>。以记住书的主要内容为目的。通过编写内容提纲，明确主要和次要的内容。 </a:t>
            </a:r>
            <a:br>
              <a:rPr lang="zh-CN" altLang="en-US" sz="2000" b="1" dirty="0">
                <a:latin typeface="Comic Sans MS" panose="030F0702030302020204" pitchFamily="66" charset="0"/>
              </a:rPr>
            </a:br>
            <a:r>
              <a:rPr lang="zh-CN" altLang="en-US" sz="2000" b="1" dirty="0">
                <a:latin typeface="Comic Sans MS" panose="030F0702030302020204" pitchFamily="66" charset="0"/>
              </a:rPr>
              <a:t>（二）</a:t>
            </a:r>
            <a:r>
              <a:rPr lang="zh-CN" altLang="en-US" sz="2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摘录式</a:t>
            </a:r>
            <a:r>
              <a:rPr lang="zh-CN" altLang="en-US" sz="2000" b="1" dirty="0">
                <a:latin typeface="Comic Sans MS" panose="030F0702030302020204" pitchFamily="66" charset="0"/>
              </a:rPr>
              <a:t>。主要是为了积累词汇、句子。可以摘录优美的词语，精彩的句子、段落、供日后熟读、背诵和运用。</a:t>
            </a:r>
            <a:br>
              <a:rPr lang="zh-CN" altLang="en-US" sz="2000" b="1" dirty="0">
                <a:latin typeface="Comic Sans MS" panose="030F0702030302020204" pitchFamily="66" charset="0"/>
              </a:rPr>
            </a:br>
            <a:r>
              <a:rPr lang="zh-CN" altLang="en-US" sz="2000" b="1" dirty="0">
                <a:latin typeface="Comic Sans MS" panose="030F0702030302020204" pitchFamily="66" charset="0"/>
              </a:rPr>
              <a:t>（三）</a:t>
            </a:r>
            <a:r>
              <a:rPr lang="zh-CN" altLang="en-US" sz="2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仿写式</a:t>
            </a:r>
            <a:r>
              <a:rPr lang="zh-CN" altLang="en-US" sz="2000" b="1" dirty="0">
                <a:latin typeface="Comic Sans MS" panose="030F0702030302020204" pitchFamily="66" charset="0"/>
              </a:rPr>
              <a:t>。为了能做到学以致用，可模仿所摘录的精彩句子，段落进行仿写，达到学会运用。</a:t>
            </a:r>
            <a:br>
              <a:rPr lang="zh-CN" altLang="en-US" sz="2000" b="1" dirty="0">
                <a:latin typeface="Comic Sans MS" panose="030F0702030302020204" pitchFamily="66" charset="0"/>
              </a:rPr>
            </a:br>
            <a:r>
              <a:rPr lang="zh-CN" altLang="en-US" sz="2000" b="1" dirty="0">
                <a:latin typeface="Comic Sans MS" panose="030F0702030302020204" pitchFamily="66" charset="0"/>
              </a:rPr>
              <a:t>（四）</a:t>
            </a:r>
            <a:r>
              <a:rPr lang="zh-CN" altLang="en-US" sz="2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评论式</a:t>
            </a:r>
            <a:r>
              <a:rPr lang="zh-CN" altLang="en-US" sz="2000" b="1" dirty="0">
                <a:latin typeface="Comic Sans MS" panose="030F0702030302020204" pitchFamily="66" charset="0"/>
              </a:rPr>
              <a:t>。主要是对读物中的人物、事件加以评论，以肯定其思想艺术价值如何。可分为书名、主要内容、评论意见。 </a:t>
            </a:r>
            <a:br>
              <a:rPr lang="zh-CN" altLang="en-US" sz="2000" b="1" dirty="0">
                <a:latin typeface="Comic Sans MS" panose="030F0702030302020204" pitchFamily="66" charset="0"/>
              </a:rPr>
            </a:br>
            <a:r>
              <a:rPr lang="zh-CN" altLang="en-US" sz="2000" b="1" dirty="0">
                <a:latin typeface="Comic Sans MS" panose="030F0702030302020204" pitchFamily="66" charset="0"/>
              </a:rPr>
              <a:t>（五）</a:t>
            </a:r>
            <a:r>
              <a:rPr lang="zh-CN" altLang="en-US" sz="2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心得式</a:t>
            </a:r>
            <a:r>
              <a:rPr lang="zh-CN" altLang="en-US" sz="2000" b="1" dirty="0">
                <a:latin typeface="Comic Sans MS" panose="030F0702030302020204" pitchFamily="66" charset="0"/>
              </a:rPr>
              <a:t>。为了记下自己感受最深的内容，记下读了什么书，书中哪些内容自己教育最深，联系实际写出自己的感受。即随感。</a:t>
            </a:r>
            <a:br>
              <a:rPr lang="zh-CN" altLang="en-US" sz="2000" b="1" dirty="0">
                <a:latin typeface="Comic Sans MS" panose="030F0702030302020204" pitchFamily="66" charset="0"/>
              </a:rPr>
            </a:br>
            <a:r>
              <a:rPr lang="zh-CN" altLang="en-US" sz="2000" b="1" dirty="0">
                <a:latin typeface="Comic Sans MS" panose="030F0702030302020204" pitchFamily="66" charset="0"/>
              </a:rPr>
              <a:t>（六）</a:t>
            </a:r>
            <a:r>
              <a:rPr lang="zh-CN" altLang="en-US" sz="2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存疑式</a:t>
            </a:r>
            <a:r>
              <a:rPr lang="zh-CN" altLang="en-US" sz="2000" b="1" dirty="0">
                <a:latin typeface="Comic Sans MS" panose="030F0702030302020204" pitchFamily="66" charset="0"/>
              </a:rPr>
              <a:t>。主要是记录读书中遇到的疑难问题，边读边记，以后再分别进行询问请教，达到弄懂的目的。 </a:t>
            </a:r>
            <a:br>
              <a:rPr lang="zh-CN" altLang="en-US" sz="2000" b="1" dirty="0">
                <a:latin typeface="Comic Sans MS" panose="030F0702030302020204" pitchFamily="66" charset="0"/>
              </a:rPr>
            </a:br>
            <a:r>
              <a:rPr lang="zh-CN" altLang="en-US" sz="2000" b="1" dirty="0">
                <a:latin typeface="Comic Sans MS" panose="030F0702030302020204" pitchFamily="66" charset="0"/>
              </a:rPr>
              <a:t>（七）</a:t>
            </a:r>
            <a:r>
              <a:rPr lang="zh-CN" altLang="en-US" sz="2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简缩式</a:t>
            </a:r>
            <a:r>
              <a:rPr lang="zh-CN" altLang="en-US" sz="2000" b="1" dirty="0">
                <a:latin typeface="Comic Sans MS" panose="030F0702030302020204" pitchFamily="66" charset="0"/>
              </a:rPr>
              <a:t>。为了记住故事梗概、读了一篇较长文章后，可抓住主要内容，把它缩写成短文。 </a:t>
            </a:r>
            <a:br>
              <a:rPr lang="zh-CN" altLang="en-US" sz="2000" b="1" dirty="0">
                <a:latin typeface="Comic Sans MS" panose="030F0702030302020204" pitchFamily="66" charset="0"/>
              </a:rPr>
            </a:br>
            <a:br>
              <a:rPr lang="zh-CN" altLang="en-US" sz="2000" b="1" dirty="0">
                <a:latin typeface="Comic Sans MS" panose="030F0702030302020204" pitchFamily="66" charset="0"/>
              </a:rPr>
            </a:br>
            <a:endParaRPr lang="zh-CN" altLang="en-US" sz="2000" b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xfrm>
            <a:off x="228600" y="0"/>
            <a:ext cx="7327900" cy="1600200"/>
          </a:xfrm>
          <a:ln/>
        </p:spPr>
        <p:txBody>
          <a:bodyPr vert="horz" wrap="square" anchor="ctr"/>
          <a:p>
            <a:pPr algn="l"/>
            <a:r>
              <a:rPr lang="zh-CN" altLang="en-US" sz="4000" b="1" dirty="0">
                <a:solidFill>
                  <a:srgbClr val="990033"/>
                </a:solidFill>
              </a:rPr>
              <a:t>使用批注符号。运用批注式阅读的方法，要明确批注符号的作用。</a:t>
            </a:r>
            <a:endParaRPr lang="zh-CN" altLang="en-US" sz="4000" b="1" dirty="0">
              <a:solidFill>
                <a:srgbClr val="990033"/>
              </a:solidFill>
            </a:endParaRPr>
          </a:p>
        </p:txBody>
      </p:sp>
      <p:sp>
        <p:nvSpPr>
          <p:cNvPr id="15363" name="Rectangle 3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30725"/>
          </a:xfrm>
          <a:ln/>
        </p:spPr>
        <p:txBody>
          <a:bodyPr vert="horz" wrap="square" anchor="t"/>
          <a:p>
            <a:r>
              <a:rPr lang="en-US" altLang="zh-CN" sz="4000" b="1" dirty="0"/>
              <a:t>“</a:t>
            </a:r>
            <a:r>
              <a:rPr lang="zh-CN" altLang="en-US" sz="4000" b="1" dirty="0"/>
              <a:t>～～～”</a:t>
            </a:r>
            <a:endParaRPr lang="zh-CN" altLang="en-US" sz="4000" b="1" dirty="0"/>
          </a:p>
          <a:p>
            <a:endParaRPr lang="en-US" altLang="zh-CN" sz="800" b="1" dirty="0"/>
          </a:p>
          <a:p>
            <a:r>
              <a:rPr lang="zh-CN" altLang="en-US" sz="4000" b="1" dirty="0"/>
              <a:t>“○○○○”</a:t>
            </a:r>
            <a:endParaRPr lang="zh-CN" altLang="en-US" sz="4000" b="1" dirty="0"/>
          </a:p>
          <a:p>
            <a:r>
              <a:rPr lang="zh-CN" altLang="en-US" sz="4000" b="1" dirty="0"/>
              <a:t>“</a:t>
            </a:r>
            <a:r>
              <a:rPr lang="en-US" altLang="zh-CN" sz="4000" b="1" dirty="0"/>
              <a:t>——” </a:t>
            </a:r>
            <a:endParaRPr lang="en-US" altLang="zh-CN" sz="4000" b="1" dirty="0"/>
          </a:p>
          <a:p>
            <a:endParaRPr lang="en-US" altLang="zh-CN" sz="900" b="1" dirty="0"/>
          </a:p>
          <a:p>
            <a:r>
              <a:rPr lang="en-US" altLang="zh-CN" sz="4000" b="1" dirty="0"/>
              <a:t>“</a:t>
            </a:r>
            <a:r>
              <a:rPr lang="zh-CN" altLang="en-US" sz="4000" b="1" dirty="0"/>
              <a:t>？”</a:t>
            </a:r>
            <a:r>
              <a:rPr lang="zh-CN" altLang="en-US" sz="4000" dirty="0">
                <a:solidFill>
                  <a:schemeClr val="tx2"/>
                </a:solidFill>
              </a:rPr>
              <a:t> </a:t>
            </a:r>
            <a:endParaRPr lang="en-US" altLang="zh-CN" sz="4000" dirty="0">
              <a:solidFill>
                <a:schemeClr val="tx2"/>
              </a:solidFill>
            </a:endParaRPr>
          </a:p>
          <a:p>
            <a:r>
              <a:rPr lang="zh-CN" altLang="en-US" sz="4000" dirty="0">
                <a:solidFill>
                  <a:schemeClr val="tx2"/>
                </a:solidFill>
              </a:rPr>
              <a:t>△△</a:t>
            </a:r>
            <a:endParaRPr lang="zh-CN" altLang="en-US" sz="4000" b="1" dirty="0"/>
          </a:p>
        </p:txBody>
      </p:sp>
      <p:sp>
        <p:nvSpPr>
          <p:cNvPr id="11268" name="Text Box 4"/>
          <p:cNvSpPr txBox="1"/>
          <p:nvPr/>
        </p:nvSpPr>
        <p:spPr>
          <a:xfrm>
            <a:off x="2514600" y="1600200"/>
            <a:ext cx="6629400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浪线    画在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文采斐然，写作可以借鉴的句子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下面。划在文章优美语句下面。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69" name="Text Box 5"/>
          <p:cNvSpPr txBox="1"/>
          <p:nvPr/>
        </p:nvSpPr>
        <p:spPr>
          <a:xfrm>
            <a:off x="3505200" y="2590800"/>
            <a:ext cx="61214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圈，标在文章的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难词或者精彩词语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下面。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70" name="Text Box 6"/>
          <p:cNvSpPr txBox="1"/>
          <p:nvPr/>
        </p:nvSpPr>
        <p:spPr>
          <a:xfrm>
            <a:off x="2286000" y="3276600"/>
            <a:ext cx="6697663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直线，标在文章中需要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着重领会加深记忆、理解的语句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下面。 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71" name="Text Box 7"/>
          <p:cNvSpPr txBox="1"/>
          <p:nvPr/>
        </p:nvSpPr>
        <p:spPr>
          <a:xfrm>
            <a:off x="1800225" y="4191000"/>
            <a:ext cx="734377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疑问号，用在有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疑问的语句末尾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68" name="矩形 10"/>
          <p:cNvSpPr/>
          <p:nvPr/>
        </p:nvSpPr>
        <p:spPr>
          <a:xfrm>
            <a:off x="381000" y="5943600"/>
            <a:ext cx="1757363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chemeClr val="tx2"/>
                </a:solidFill>
                <a:latin typeface="Comic Sans MS" panose="030F0702030302020204" pitchFamily="66" charset="0"/>
              </a:rPr>
              <a:t>//</a:t>
            </a:r>
            <a:r>
              <a:rPr lang="zh-CN" altLang="en-US" sz="3200" dirty="0">
                <a:solidFill>
                  <a:schemeClr val="tx2"/>
                </a:solidFill>
                <a:latin typeface="Comic Sans MS" panose="030F0702030302020204" pitchFamily="66" charset="0"/>
              </a:rPr>
              <a:t>、</a:t>
            </a:r>
            <a:r>
              <a:rPr lang="en-US" altLang="zh-CN" sz="3200" dirty="0">
                <a:solidFill>
                  <a:schemeClr val="tx2"/>
                </a:solidFill>
                <a:latin typeface="Comic Sans MS" panose="030F0702030302020204" pitchFamily="66" charset="0"/>
              </a:rPr>
              <a:t>/</a:t>
            </a:r>
            <a:r>
              <a:rPr lang="zh-CN" altLang="en-US" sz="3200" dirty="0">
                <a:solidFill>
                  <a:schemeClr val="tx2"/>
                </a:solidFill>
                <a:latin typeface="Comic Sans MS" panose="030F0702030302020204" pitchFamily="66" charset="0"/>
              </a:rPr>
              <a:t>　</a:t>
            </a:r>
            <a:r>
              <a:rPr lang="zh-CN" altLang="en-US" sz="3200" dirty="0">
                <a:latin typeface="Comic Sans MS" panose="030F0702030302020204" pitchFamily="66" charset="0"/>
              </a:rPr>
              <a:t>　</a:t>
            </a:r>
            <a:endParaRPr lang="zh-CN" altLang="en-US" sz="3200" dirty="0">
              <a:latin typeface="Comic Sans MS" panose="030F0702030302020204" pitchFamily="66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676400" y="4876800"/>
            <a:ext cx="7467600" cy="584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着重号   标在</a:t>
            </a: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句子关键词</a:t>
            </a: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下面。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828800" y="5867400"/>
            <a:ext cx="6043613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分开号，用来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划分段落与层次。 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charRg st="0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268">
                                            <p:txEl>
                                              <p:charRg st="0" end="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  <p:bldP spid="11270" grpId="0"/>
      <p:bldP spid="1127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anchor="ctr"/>
          <a:p>
            <a:r>
              <a:rPr lang="zh-CN" altLang="en-US" b="1" dirty="0">
                <a:solidFill>
                  <a:srgbClr val="CC0000"/>
                </a:solidFill>
              </a:rPr>
              <a:t>位置不同</a:t>
            </a:r>
            <a:endParaRPr lang="zh-CN" altLang="en-US" b="1" dirty="0">
              <a:solidFill>
                <a:srgbClr val="CC00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0" y="1295400"/>
            <a:ext cx="8839200" cy="4525963"/>
          </a:xfrm>
        </p:spPr>
        <p:txBody>
          <a:bodyPr vert="horz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5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 panose="05020102010507070707"/>
              <a:buChar char="ß"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华文中宋" panose="02010600040101010101" pitchFamily="2" charset="-122"/>
                <a:cs typeface="+mn-cs"/>
              </a:rPr>
              <a:t>眉批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华文中宋" panose="02010600040101010101" pitchFamily="2" charset="-122"/>
                <a:cs typeface="+mn-cs"/>
              </a:rPr>
              <a:t>：写在书眉或文稿上方的空白处。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华文中宋" panose="02010600040101010101" pitchFamily="2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5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 panose="05020102010507070707"/>
              <a:buChar char="ß"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华文中宋" panose="02010600040101010101" pitchFamily="2" charset="-122"/>
                <a:cs typeface="+mn-cs"/>
              </a:rPr>
              <a:t>夹批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华文中宋" panose="02010600040101010101" pitchFamily="2" charset="-122"/>
                <a:cs typeface="+mn-cs"/>
              </a:rPr>
              <a:t>：文稿的字里行间。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华文中宋" panose="02010600040101010101" pitchFamily="2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5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 panose="05020102010507070707"/>
              <a:buChar char="ß"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华文中宋" panose="02010600040101010101" pitchFamily="2" charset="-122"/>
                <a:cs typeface="+mn-cs"/>
              </a:rPr>
              <a:t>旁批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华文中宋" panose="02010600040101010101" pitchFamily="2" charset="-122"/>
                <a:cs typeface="+mn-cs"/>
              </a:rPr>
              <a:t>：文稿左右两旁的空白处。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华文中宋" panose="02010600040101010101" pitchFamily="2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5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 panose="05020102010507070707"/>
              <a:buChar char="ß"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华文中宋" panose="02010600040101010101" pitchFamily="2" charset="-122"/>
                <a:cs typeface="+mn-cs"/>
              </a:rPr>
              <a:t>尾批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华文中宋" panose="02010600040101010101" pitchFamily="2" charset="-122"/>
                <a:cs typeface="+mn-cs"/>
              </a:rPr>
              <a:t>：文段或全文的后面。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华文中宋" panose="02010600040101010101" pitchFamily="2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5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 panose="05020102010507070707"/>
              <a:buChar char="ß"/>
              <a:defRPr/>
            </a:pPr>
            <a:endParaRPr kumimoji="0" lang="en-US" altLang="zh-CN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华文中宋" panose="02010600040101010101" pitchFamily="2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5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 panose="05020102010507070707"/>
              <a:buChar char="ß"/>
              <a:defRPr/>
            </a:pP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华文中宋" panose="02010600040101010101" pitchFamily="2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5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 panose="05020102010507070707"/>
              <a:buChar char="ß"/>
              <a:defRPr/>
            </a:pPr>
            <a:r>
              <a:rPr kumimoji="0" lang="zh-CN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华文中宋" panose="02010600040101010101" pitchFamily="2" charset="-122"/>
                <a:cs typeface="+mn-cs"/>
              </a:rPr>
              <a:t>相关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华文中宋" panose="02010600040101010101" pitchFamily="2" charset="-122"/>
                <a:cs typeface="+mn-cs"/>
              </a:rPr>
              <a:t>内容附近，清晰明了。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华文中宋" panose="0201060004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charRg st="18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charRg st="18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charRg st="30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charRg st="30" end="4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charRg st="45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charRg st="45" end="5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charRg st="60" end="7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charRg st="60" end="7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Text Box 2"/>
          <p:cNvSpPr txBox="1"/>
          <p:nvPr/>
        </p:nvSpPr>
        <p:spPr>
          <a:xfrm>
            <a:off x="0" y="152400"/>
            <a:ext cx="9144000" cy="72326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latin typeface="Comic Sans MS" panose="030F0702030302020204" pitchFamily="66" charset="0"/>
              </a:rPr>
              <a:t>　批注的内容非常广泛，大体可以归纳为</a:t>
            </a:r>
            <a:r>
              <a:rPr lang="en-US" altLang="zh-CN" sz="2400" b="1" dirty="0">
                <a:latin typeface="Comic Sans MS" panose="030F0702030302020204" pitchFamily="66" charset="0"/>
              </a:rPr>
              <a:t>4</a:t>
            </a:r>
            <a:r>
              <a:rPr lang="zh-CN" altLang="en-US" sz="2400" b="1" dirty="0">
                <a:latin typeface="Comic Sans MS" panose="030F0702030302020204" pitchFamily="66" charset="0"/>
              </a:rPr>
              <a:t>类</a:t>
            </a:r>
            <a:r>
              <a:rPr lang="en-US" altLang="zh-CN" sz="2400" b="1" dirty="0">
                <a:latin typeface="Comic Sans MS" panose="030F0702030302020204" pitchFamily="66" charset="0"/>
              </a:rPr>
              <a:t>:</a:t>
            </a:r>
            <a:br>
              <a:rPr lang="en-US" altLang="zh-CN" sz="2400" b="1" dirty="0">
                <a:latin typeface="Comic Sans MS" panose="030F0702030302020204" pitchFamily="66" charset="0"/>
              </a:rPr>
            </a:br>
            <a:endParaRPr lang="en-US" altLang="zh-CN" sz="2400" b="1" dirty="0">
              <a:latin typeface="Comic Sans MS" panose="030F0702030302020204" pitchFamily="66" charset="0"/>
            </a:endParaRPr>
          </a:p>
          <a:p>
            <a:r>
              <a:rPr lang="zh-CN" altLang="en-US" sz="2400" b="1" dirty="0">
                <a:latin typeface="Comic Sans MS" panose="030F0702030302020204" pitchFamily="66" charset="0"/>
              </a:rPr>
              <a:t>　　 </a:t>
            </a:r>
            <a:r>
              <a:rPr lang="en-US" altLang="zh-CN" sz="3200" b="1" dirty="0">
                <a:latin typeface="Comic Sans MS" panose="030F0702030302020204" pitchFamily="66" charset="0"/>
              </a:rPr>
              <a:t>1.</a:t>
            </a:r>
            <a:r>
              <a:rPr lang="zh-CN" alt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注释</a:t>
            </a:r>
            <a:r>
              <a:rPr lang="zh-CN" altLang="en-US" sz="3200" b="1" dirty="0">
                <a:latin typeface="Comic Sans MS" panose="030F0702030302020204" pitchFamily="66" charset="0"/>
              </a:rPr>
              <a:t>：在读书时，</a:t>
            </a:r>
            <a:r>
              <a:rPr lang="zh-CN" alt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遇到</a:t>
            </a:r>
            <a:r>
              <a:rPr lang="zh-CN" altLang="en-US" sz="32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不认识或难懂的字、词</a:t>
            </a:r>
            <a:r>
              <a:rPr lang="zh-CN" altLang="en-US" sz="3200" b="1" dirty="0">
                <a:latin typeface="Comic Sans MS" panose="030F0702030302020204" pitchFamily="66" charset="0"/>
              </a:rPr>
              <a:t>，查字典、找参考书，</a:t>
            </a:r>
            <a:r>
              <a:rPr lang="zh-CN" altLang="en-US" sz="3200" b="1" dirty="0">
                <a:solidFill>
                  <a:schemeClr val="tx2"/>
                </a:solidFill>
                <a:latin typeface="Comic Sans MS" panose="030F0702030302020204" pitchFamily="66" charset="0"/>
              </a:rPr>
              <a:t>弄清词义，指明出处</a:t>
            </a:r>
            <a:r>
              <a:rPr lang="zh-CN" altLang="en-US" sz="3200" b="1" dirty="0">
                <a:latin typeface="Comic Sans MS" panose="030F0702030302020204" pitchFamily="66" charset="0"/>
              </a:rPr>
              <a:t>，写在空白处。</a:t>
            </a:r>
            <a:br>
              <a:rPr lang="zh-CN" altLang="en-US" sz="3200" b="1" dirty="0">
                <a:latin typeface="Comic Sans MS" panose="030F0702030302020204" pitchFamily="66" charset="0"/>
              </a:rPr>
            </a:br>
            <a:r>
              <a:rPr lang="zh-CN" altLang="en-US" sz="3200" b="1" dirty="0">
                <a:latin typeface="Comic Sans MS" panose="030F0702030302020204" pitchFamily="66" charset="0"/>
              </a:rPr>
              <a:t>　　</a:t>
            </a:r>
            <a:r>
              <a:rPr lang="en-US" altLang="zh-CN" sz="3200" b="1" dirty="0">
                <a:latin typeface="Comic Sans MS" panose="030F0702030302020204" pitchFamily="66" charset="0"/>
              </a:rPr>
              <a:t>2.</a:t>
            </a:r>
            <a:r>
              <a:rPr lang="zh-CN" alt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提要</a:t>
            </a:r>
            <a:r>
              <a:rPr lang="zh-CN" altLang="en-US" sz="3200" b="1" dirty="0">
                <a:latin typeface="Comic Sans MS" panose="030F0702030302020204" pitchFamily="66" charset="0"/>
              </a:rPr>
              <a:t>：边看边思考，</a:t>
            </a:r>
            <a:r>
              <a:rPr lang="zh-CN" alt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用简练的语言概括中心思想</a:t>
            </a:r>
            <a:r>
              <a:rPr lang="zh-CN" altLang="en-US" sz="3200" b="1" dirty="0">
                <a:solidFill>
                  <a:schemeClr val="tx2"/>
                </a:solidFill>
                <a:latin typeface="Comic Sans MS" panose="030F0702030302020204" pitchFamily="66" charset="0"/>
              </a:rPr>
              <a:t>，把握文章脉络，提示语言特点</a:t>
            </a:r>
            <a:r>
              <a:rPr lang="zh-CN" altLang="en-US" sz="3200" b="1" dirty="0">
                <a:latin typeface="Comic Sans MS" panose="030F0702030302020204" pitchFamily="66" charset="0"/>
              </a:rPr>
              <a:t>。</a:t>
            </a:r>
            <a:br>
              <a:rPr lang="zh-CN" altLang="en-US" sz="3200" b="1" dirty="0">
                <a:latin typeface="Comic Sans MS" panose="030F0702030302020204" pitchFamily="66" charset="0"/>
              </a:rPr>
            </a:br>
            <a:r>
              <a:rPr lang="zh-CN" altLang="en-US" sz="3200" b="1" dirty="0">
                <a:latin typeface="Comic Sans MS" panose="030F0702030302020204" pitchFamily="66" charset="0"/>
              </a:rPr>
              <a:t>　　</a:t>
            </a:r>
            <a:r>
              <a:rPr lang="en-US" altLang="zh-CN" sz="3200" b="1" dirty="0">
                <a:latin typeface="Comic Sans MS" panose="030F0702030302020204" pitchFamily="66" charset="0"/>
              </a:rPr>
              <a:t>3.</a:t>
            </a:r>
            <a:r>
              <a:rPr lang="zh-CN" alt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批语</a:t>
            </a:r>
            <a:r>
              <a:rPr lang="zh-CN" altLang="en-US" sz="3200" b="1" dirty="0">
                <a:latin typeface="Comic Sans MS" panose="030F0702030302020204" pitchFamily="66" charset="0"/>
              </a:rPr>
              <a:t>：读书时，</a:t>
            </a:r>
            <a:r>
              <a:rPr lang="zh-CN" alt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会有各种思想、见解、疑问产生</a:t>
            </a:r>
            <a:r>
              <a:rPr lang="zh-CN" altLang="en-US" sz="3200" b="1" dirty="0">
                <a:latin typeface="Comic Sans MS" panose="030F0702030302020204" pitchFamily="66" charset="0"/>
              </a:rPr>
              <a:t>，这些内容可随手写在空白处。 </a:t>
            </a:r>
            <a:br>
              <a:rPr lang="zh-CN" altLang="en-US" sz="3200" b="1" dirty="0">
                <a:latin typeface="Comic Sans MS" panose="030F0702030302020204" pitchFamily="66" charset="0"/>
              </a:rPr>
            </a:br>
            <a:r>
              <a:rPr lang="zh-CN" altLang="en-US" sz="3200" b="1" dirty="0">
                <a:latin typeface="Comic Sans MS" panose="030F0702030302020204" pitchFamily="66" charset="0"/>
              </a:rPr>
              <a:t>　　</a:t>
            </a:r>
            <a:r>
              <a:rPr lang="en-US" altLang="zh-CN" sz="3200" b="1" dirty="0">
                <a:latin typeface="Comic Sans MS" panose="030F0702030302020204" pitchFamily="66" charset="0"/>
              </a:rPr>
              <a:t>4</a:t>
            </a:r>
            <a:r>
              <a:rPr lang="zh-CN" altLang="en-US" sz="3200" b="1" dirty="0">
                <a:latin typeface="Comic Sans MS" panose="030F0702030302020204" pitchFamily="66" charset="0"/>
              </a:rPr>
              <a:t>、</a:t>
            </a:r>
            <a:r>
              <a:rPr lang="zh-CN" alt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警语</a:t>
            </a:r>
            <a:r>
              <a:rPr lang="zh-CN" altLang="en-US" sz="3200" b="1" dirty="0">
                <a:latin typeface="Comic Sans MS" panose="030F0702030302020204" pitchFamily="66" charset="0"/>
              </a:rPr>
              <a:t>：在读书时，</a:t>
            </a:r>
            <a:r>
              <a:rPr lang="zh-CN" alt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发现优美语句、典范引文、重要段落、新颖说法及特别值得注意的地方，</a:t>
            </a:r>
            <a:r>
              <a:rPr lang="zh-CN" altLang="en-US" sz="3200" b="1" dirty="0">
                <a:latin typeface="Comic Sans MS" panose="030F0702030302020204" pitchFamily="66" charset="0"/>
              </a:rPr>
              <a:t>为提醒自己，可批注上</a:t>
            </a:r>
            <a:r>
              <a:rPr lang="zh-CN" altLang="en-US" sz="3200" b="1" dirty="0">
                <a:latin typeface="Arial" panose="020B0604020202020204" pitchFamily="34" charset="0"/>
              </a:rPr>
              <a:t>“</a:t>
            </a:r>
            <a:r>
              <a:rPr lang="zh-CN" altLang="en-US" sz="3200" b="1" dirty="0">
                <a:latin typeface="Comic Sans MS" panose="030F0702030302020204" pitchFamily="66" charset="0"/>
              </a:rPr>
              <a:t>注意！</a:t>
            </a:r>
            <a:r>
              <a:rPr lang="zh-CN" altLang="en-US" sz="3200" b="1" dirty="0">
                <a:latin typeface="Arial" panose="020B0604020202020204" pitchFamily="34" charset="0"/>
              </a:rPr>
              <a:t>”</a:t>
            </a:r>
            <a:r>
              <a:rPr lang="zh-CN" altLang="en-US" sz="3200" b="1" dirty="0">
                <a:latin typeface="Comic Sans MS" panose="030F0702030302020204" pitchFamily="66" charset="0"/>
              </a:rPr>
              <a:t>、</a:t>
            </a:r>
            <a:r>
              <a:rPr lang="zh-CN" altLang="en-US" sz="3200" b="1" dirty="0">
                <a:latin typeface="Arial" panose="020B0604020202020204" pitchFamily="34" charset="0"/>
              </a:rPr>
              <a:t>“</a:t>
            </a:r>
            <a:r>
              <a:rPr lang="zh-CN" altLang="en-US" sz="3200" b="1" dirty="0">
                <a:latin typeface="Comic Sans MS" panose="030F0702030302020204" pitchFamily="66" charset="0"/>
              </a:rPr>
              <a:t>重要！</a:t>
            </a:r>
            <a:r>
              <a:rPr lang="zh-CN" altLang="en-US" sz="3200" b="1" dirty="0">
                <a:latin typeface="Arial" panose="020B0604020202020204" pitchFamily="34" charset="0"/>
              </a:rPr>
              <a:t>”</a:t>
            </a:r>
            <a:r>
              <a:rPr lang="zh-CN" altLang="en-US" sz="3200" b="1" dirty="0">
                <a:latin typeface="Comic Sans MS" panose="030F0702030302020204" pitchFamily="66" charset="0"/>
              </a:rPr>
              <a:t>、</a:t>
            </a:r>
            <a:r>
              <a:rPr lang="zh-CN" altLang="en-US" sz="3200" b="1" dirty="0">
                <a:latin typeface="Arial" panose="020B0604020202020204" pitchFamily="34" charset="0"/>
              </a:rPr>
              <a:t>“</a:t>
            </a:r>
            <a:r>
              <a:rPr lang="zh-CN" altLang="en-US" sz="3200" b="1" dirty="0">
                <a:latin typeface="Comic Sans MS" panose="030F0702030302020204" pitchFamily="66" charset="0"/>
              </a:rPr>
              <a:t>用心记住！</a:t>
            </a:r>
            <a:r>
              <a:rPr lang="zh-CN" altLang="en-US" sz="3200" b="1" dirty="0">
                <a:latin typeface="Arial" panose="020B0604020202020204" pitchFamily="34" charset="0"/>
              </a:rPr>
              <a:t>”“</a:t>
            </a:r>
            <a:r>
              <a:rPr lang="zh-CN" altLang="en-US" sz="3200" b="1" dirty="0">
                <a:latin typeface="Comic Sans MS" panose="030F0702030302020204" pitchFamily="66" charset="0"/>
              </a:rPr>
              <a:t>抄写笔记</a:t>
            </a:r>
            <a:r>
              <a:rPr lang="zh-CN" altLang="en-US" sz="3200" b="1" dirty="0">
                <a:latin typeface="Arial" panose="020B0604020202020204" pitchFamily="34" charset="0"/>
              </a:rPr>
              <a:t>”</a:t>
            </a:r>
            <a:r>
              <a:rPr lang="zh-CN" altLang="en-US" sz="3200" b="1" dirty="0">
                <a:latin typeface="Comic Sans MS" panose="030F0702030302020204" pitchFamily="66" charset="0"/>
              </a:rPr>
              <a:t>等字样，使自己注意力集中，并为今后重点阅读提供条件。 </a:t>
            </a:r>
            <a:br>
              <a:rPr lang="zh-CN" altLang="en-US" sz="3200" b="1" dirty="0">
                <a:latin typeface="Comic Sans MS" panose="030F0702030302020204" pitchFamily="66" charset="0"/>
              </a:rPr>
            </a:br>
            <a:endParaRPr lang="zh-CN" altLang="en-US" sz="3200" b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Text Box 2"/>
          <p:cNvSpPr txBox="1"/>
          <p:nvPr/>
        </p:nvSpPr>
        <p:spPr>
          <a:xfrm>
            <a:off x="304800" y="228600"/>
            <a:ext cx="7772400" cy="6248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4000" b="1" dirty="0">
                <a:latin typeface="Comic Sans MS" panose="030F0702030302020204" pitchFamily="66" charset="0"/>
              </a:rPr>
              <a:t>做批注的方法</a:t>
            </a:r>
            <a:r>
              <a:rPr lang="en-US" altLang="zh-CN" sz="4000" b="1" dirty="0">
                <a:latin typeface="Comic Sans MS" panose="030F0702030302020204" pitchFamily="66" charset="0"/>
              </a:rPr>
              <a:t>:</a:t>
            </a:r>
            <a:br>
              <a:rPr lang="en-US" altLang="zh-CN" sz="4000" dirty="0">
                <a:latin typeface="Comic Sans MS" panose="030F0702030302020204" pitchFamily="66" charset="0"/>
              </a:rPr>
            </a:br>
            <a:r>
              <a:rPr lang="zh-CN" altLang="en-US" sz="4000" dirty="0">
                <a:latin typeface="Comic Sans MS" panose="030F0702030302020204" pitchFamily="66" charset="0"/>
              </a:rPr>
              <a:t>　　</a:t>
            </a:r>
            <a:r>
              <a:rPr lang="en-US" altLang="zh-CN" sz="4000" dirty="0">
                <a:latin typeface="Comic Sans MS" panose="030F0702030302020204" pitchFamily="66" charset="0"/>
              </a:rPr>
              <a:t>1.</a:t>
            </a:r>
            <a:r>
              <a:rPr lang="zh-CN" altLang="en-US" sz="4000" dirty="0">
                <a:latin typeface="Comic Sans MS" panose="030F0702030302020204" pitchFamily="66" charset="0"/>
                <a:hlinkClick r:id="rId1" action="ppaction://hlinksldjump"/>
              </a:rPr>
              <a:t>赏析语言特色</a:t>
            </a:r>
            <a:r>
              <a:rPr lang="zh-CN" altLang="en-US" sz="4000" dirty="0">
                <a:latin typeface="Comic Sans MS" panose="030F0702030302020204" pitchFamily="66" charset="0"/>
              </a:rPr>
              <a:t>（如修辞生动、动词准确、修饰语精当、哲理深刻</a:t>
            </a:r>
            <a:r>
              <a:rPr lang="en-US" altLang="zh-CN" sz="4000" dirty="0">
                <a:latin typeface="Comic Sans MS" panose="030F0702030302020204" pitchFamily="66" charset="0"/>
              </a:rPr>
              <a:t>------</a:t>
            </a:r>
            <a:r>
              <a:rPr lang="zh-CN" altLang="en-US" sz="4000" dirty="0">
                <a:latin typeface="Comic Sans MS" panose="030F0702030302020204" pitchFamily="66" charset="0"/>
              </a:rPr>
              <a:t>）</a:t>
            </a:r>
            <a:br>
              <a:rPr lang="zh-CN" altLang="en-US" sz="4000" dirty="0">
                <a:latin typeface="Comic Sans MS" panose="030F0702030302020204" pitchFamily="66" charset="0"/>
              </a:rPr>
            </a:br>
            <a:r>
              <a:rPr lang="zh-CN" altLang="en-US" sz="4000" dirty="0">
                <a:latin typeface="Comic Sans MS" panose="030F0702030302020204" pitchFamily="66" charset="0"/>
              </a:rPr>
              <a:t>　　</a:t>
            </a:r>
            <a:r>
              <a:rPr lang="en-US" altLang="zh-CN" sz="4000" dirty="0">
                <a:latin typeface="Comic Sans MS" panose="030F0702030302020204" pitchFamily="66" charset="0"/>
              </a:rPr>
              <a:t>2.</a:t>
            </a:r>
            <a:r>
              <a:rPr lang="zh-CN" altLang="en-US" sz="4000" dirty="0">
                <a:latin typeface="Comic Sans MS" panose="030F0702030302020204" pitchFamily="66" charset="0"/>
                <a:hlinkClick r:id="rId2" action="ppaction://hlinksldjump"/>
              </a:rPr>
              <a:t>评点人物</a:t>
            </a:r>
            <a:br>
              <a:rPr lang="zh-CN" altLang="en-US" sz="4000" dirty="0">
                <a:latin typeface="Comic Sans MS" panose="030F0702030302020204" pitchFamily="66" charset="0"/>
              </a:rPr>
            </a:br>
            <a:r>
              <a:rPr lang="zh-CN" altLang="en-US" sz="4000" dirty="0">
                <a:latin typeface="Comic Sans MS" panose="030F0702030302020204" pitchFamily="66" charset="0"/>
              </a:rPr>
              <a:t>　　</a:t>
            </a:r>
            <a:r>
              <a:rPr lang="en-US" altLang="zh-CN" sz="4000" dirty="0">
                <a:latin typeface="Comic Sans MS" panose="030F0702030302020204" pitchFamily="66" charset="0"/>
              </a:rPr>
              <a:t>3.</a:t>
            </a:r>
            <a:r>
              <a:rPr lang="zh-CN" altLang="en-US" sz="4000" dirty="0">
                <a:latin typeface="Comic Sans MS" panose="030F0702030302020204" pitchFamily="66" charset="0"/>
                <a:hlinkClick r:id="rId3" action="ppaction://hlinksldjump"/>
              </a:rPr>
              <a:t>生发联想</a:t>
            </a:r>
            <a:br>
              <a:rPr lang="zh-CN" altLang="en-US" sz="4000" dirty="0">
                <a:latin typeface="Comic Sans MS" panose="030F0702030302020204" pitchFamily="66" charset="0"/>
                <a:hlinkClick r:id="rId3" action="ppaction://hlinksldjump"/>
              </a:rPr>
            </a:br>
            <a:r>
              <a:rPr lang="zh-CN" altLang="en-US" sz="4000" dirty="0">
                <a:latin typeface="Comic Sans MS" panose="030F0702030302020204" pitchFamily="66" charset="0"/>
              </a:rPr>
              <a:t>　　</a:t>
            </a:r>
            <a:r>
              <a:rPr lang="en-US" altLang="zh-CN" sz="4000" dirty="0">
                <a:latin typeface="Comic Sans MS" panose="030F0702030302020204" pitchFamily="66" charset="0"/>
              </a:rPr>
              <a:t>4.</a:t>
            </a:r>
            <a:r>
              <a:rPr lang="zh-CN" altLang="en-US" sz="4000" dirty="0">
                <a:latin typeface="Comic Sans MS" panose="030F0702030302020204" pitchFamily="66" charset="0"/>
                <a:hlinkClick r:id="rId4" action="ppaction://hlinksldjump"/>
              </a:rPr>
              <a:t>剖析写法</a:t>
            </a:r>
            <a:br>
              <a:rPr lang="zh-CN" altLang="en-US" sz="4000" dirty="0">
                <a:latin typeface="Comic Sans MS" panose="030F0702030302020204" pitchFamily="66" charset="0"/>
              </a:rPr>
            </a:br>
            <a:r>
              <a:rPr lang="zh-CN" altLang="en-US" sz="4000" dirty="0">
                <a:latin typeface="Comic Sans MS" panose="030F0702030302020204" pitchFamily="66" charset="0"/>
              </a:rPr>
              <a:t>　　</a:t>
            </a:r>
            <a:r>
              <a:rPr lang="en-US" altLang="zh-CN" sz="4000" dirty="0">
                <a:latin typeface="Comic Sans MS" panose="030F0702030302020204" pitchFamily="66" charset="0"/>
              </a:rPr>
              <a:t>5.</a:t>
            </a:r>
            <a:r>
              <a:rPr lang="zh-CN" altLang="en-US" sz="4000" dirty="0">
                <a:latin typeface="Comic Sans MS" panose="030F0702030302020204" pitchFamily="66" charset="0"/>
                <a:hlinkClick r:id="rId5" action="ppaction://hlinksldjump"/>
              </a:rPr>
              <a:t>评判文本</a:t>
            </a:r>
            <a:br>
              <a:rPr lang="zh-CN" altLang="en-US" sz="4000" dirty="0">
                <a:latin typeface="Comic Sans MS" panose="030F0702030302020204" pitchFamily="66" charset="0"/>
              </a:rPr>
            </a:br>
            <a:r>
              <a:rPr lang="zh-CN" altLang="en-US" sz="4000" dirty="0">
                <a:latin typeface="Comic Sans MS" panose="030F0702030302020204" pitchFamily="66" charset="0"/>
              </a:rPr>
              <a:t>　　</a:t>
            </a:r>
            <a:r>
              <a:rPr lang="en-US" altLang="zh-CN" sz="4000" dirty="0">
                <a:latin typeface="Comic Sans MS" panose="030F0702030302020204" pitchFamily="66" charset="0"/>
              </a:rPr>
              <a:t>6.</a:t>
            </a:r>
            <a:r>
              <a:rPr lang="zh-CN" altLang="en-US" sz="4000" dirty="0">
                <a:latin typeface="Comic Sans MS" panose="030F0702030302020204" pitchFamily="66" charset="0"/>
                <a:hlinkClick r:id="rId6" action="ppaction://hlinksldjump"/>
              </a:rPr>
              <a:t>质疑问难</a:t>
            </a:r>
            <a:br>
              <a:rPr lang="zh-CN" altLang="en-US" sz="4000" dirty="0">
                <a:latin typeface="Comic Sans MS" panose="030F0702030302020204" pitchFamily="66" charset="0"/>
                <a:hlinkClick r:id="rId6" action="ppaction://hlinksldjump"/>
              </a:rPr>
            </a:br>
            <a:endParaRPr lang="zh-CN" altLang="en-US" sz="4000" dirty="0">
              <a:latin typeface="Comic Sans MS" panose="030F0702030302020204" pitchFamily="66" charset="0"/>
            </a:endParaRPr>
          </a:p>
        </p:txBody>
      </p:sp>
      <p:sp>
        <p:nvSpPr>
          <p:cNvPr id="18435" name="AutoShape 3">
            <a:hlinkClick r:id="rId7" action="ppaction://hlinksldjump"/>
          </p:cNvPr>
          <p:cNvSpPr/>
          <p:nvPr/>
        </p:nvSpPr>
        <p:spPr>
          <a:xfrm>
            <a:off x="7772400" y="5791200"/>
            <a:ext cx="457200" cy="381000"/>
          </a:xfrm>
          <a:prstGeom prst="rightArrow">
            <a:avLst>
              <a:gd name="adj1" fmla="val 50000"/>
              <a:gd name="adj2" fmla="val 30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Text Box 2"/>
          <p:cNvSpPr txBox="1"/>
          <p:nvPr/>
        </p:nvSpPr>
        <p:spPr>
          <a:xfrm>
            <a:off x="381000" y="685800"/>
            <a:ext cx="7391400" cy="39354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latin typeface="Comic Sans MS" panose="030F0702030302020204" pitchFamily="66" charset="0"/>
              </a:rPr>
              <a:t>批注的注意点</a:t>
            </a:r>
            <a:r>
              <a:rPr lang="en-US" altLang="zh-CN" sz="2800" b="1" dirty="0">
                <a:latin typeface="Comic Sans MS" panose="030F0702030302020204" pitchFamily="66" charset="0"/>
              </a:rPr>
              <a:t>:</a:t>
            </a:r>
            <a:br>
              <a:rPr lang="en-US" altLang="zh-CN" sz="2800" dirty="0">
                <a:latin typeface="Comic Sans MS" panose="030F0702030302020204" pitchFamily="66" charset="0"/>
              </a:rPr>
            </a:br>
            <a:endParaRPr lang="en-US" altLang="zh-CN" sz="2800" dirty="0">
              <a:latin typeface="Comic Sans MS" panose="030F0702030302020204" pitchFamily="66" charset="0"/>
            </a:endParaRPr>
          </a:p>
          <a:p>
            <a:r>
              <a:rPr lang="zh-CN" altLang="en-US" sz="2800" dirty="0">
                <a:latin typeface="Comic Sans MS" panose="030F0702030302020204" pitchFamily="66" charset="0"/>
              </a:rPr>
              <a:t>　　</a:t>
            </a:r>
            <a:r>
              <a:rPr lang="zh-CN" altLang="en-US" sz="2800" dirty="0">
                <a:latin typeface="Arial" panose="020B0604020202020204" pitchFamily="34" charset="0"/>
              </a:rPr>
              <a:t>“</a:t>
            </a:r>
            <a:r>
              <a:rPr lang="zh-CN" altLang="en-US" sz="2800" dirty="0">
                <a:latin typeface="Comic Sans MS" panose="030F0702030302020204" pitchFamily="66" charset="0"/>
              </a:rPr>
              <a:t>批注</a:t>
            </a:r>
            <a:r>
              <a:rPr lang="zh-CN" altLang="en-US" sz="2800" dirty="0">
                <a:latin typeface="Arial" panose="020B0604020202020204" pitchFamily="34" charset="0"/>
              </a:rPr>
              <a:t>”</a:t>
            </a:r>
            <a:r>
              <a:rPr lang="zh-CN" altLang="en-US" sz="2800" dirty="0">
                <a:latin typeface="Comic Sans MS" panose="030F0702030302020204" pitchFamily="66" charset="0"/>
              </a:rPr>
              <a:t> 时应注意用语简洁、精练，语言通顺，不能太繁琐，用自己的话准确概括，做到言简意赅。 </a:t>
            </a:r>
            <a:br>
              <a:rPr lang="zh-CN" altLang="en-US" sz="2800" dirty="0">
                <a:latin typeface="Comic Sans MS" panose="030F0702030302020204" pitchFamily="66" charset="0"/>
              </a:rPr>
            </a:br>
            <a:endParaRPr lang="zh-CN" altLang="en-US" sz="2800" dirty="0">
              <a:latin typeface="Comic Sans MS" panose="030F0702030302020204" pitchFamily="66" charset="0"/>
            </a:endParaRPr>
          </a:p>
          <a:p>
            <a:r>
              <a:rPr lang="zh-CN" altLang="en-US" sz="2800" dirty="0">
                <a:latin typeface="Comic Sans MS" panose="030F0702030302020204" pitchFamily="66" charset="0"/>
              </a:rPr>
              <a:t>　　在原书地方写你的真实的感受，写不下可用其他纸张。有什么写什么。不拘一格。如果该书你准备阅读多次，注意每次用不同的笔写 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Text Box 2"/>
          <p:cNvSpPr txBox="1"/>
          <p:nvPr/>
        </p:nvSpPr>
        <p:spPr>
          <a:xfrm>
            <a:off x="457200" y="533400"/>
            <a:ext cx="7315200" cy="5216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dirty="0">
                <a:latin typeface="Comic Sans MS" panose="030F0702030302020204" pitchFamily="66" charset="0"/>
              </a:rPr>
              <a:t>金圣叹论</a:t>
            </a:r>
            <a:r>
              <a:rPr lang="en-US" altLang="zh-CN" sz="2800" dirty="0">
                <a:latin typeface="Comic Sans MS" panose="030F0702030302020204" pitchFamily="66" charset="0"/>
              </a:rPr>
              <a:t>《</a:t>
            </a:r>
            <a:r>
              <a:rPr lang="zh-CN" altLang="en-US" sz="2800" dirty="0">
                <a:latin typeface="Comic Sans MS" panose="030F0702030302020204" pitchFamily="66" charset="0"/>
              </a:rPr>
              <a:t>水浒传</a:t>
            </a:r>
            <a:r>
              <a:rPr lang="en-US" altLang="zh-CN" sz="2800" dirty="0">
                <a:latin typeface="Comic Sans MS" panose="030F0702030302020204" pitchFamily="66" charset="0"/>
              </a:rPr>
              <a:t>》 </a:t>
            </a:r>
            <a:br>
              <a:rPr lang="en-US" altLang="zh-CN" sz="2800" dirty="0">
                <a:latin typeface="Comic Sans MS" panose="030F0702030302020204" pitchFamily="66" charset="0"/>
              </a:rPr>
            </a:br>
            <a:br>
              <a:rPr lang="en-US" altLang="zh-CN" sz="2800" dirty="0">
                <a:latin typeface="Comic Sans MS" panose="030F0702030302020204" pitchFamily="66" charset="0"/>
              </a:rPr>
            </a:br>
            <a:r>
              <a:rPr lang="zh-CN" altLang="en-US" sz="2800" dirty="0">
                <a:latin typeface="Comic Sans MS" panose="030F0702030302020204" pitchFamily="66" charset="0"/>
              </a:rPr>
              <a:t>　　天下之文章，无有出</a:t>
            </a:r>
            <a:r>
              <a:rPr lang="en-US" altLang="zh-CN" sz="2800" dirty="0">
                <a:latin typeface="Comic Sans MS" panose="030F0702030302020204" pitchFamily="66" charset="0"/>
              </a:rPr>
              <a:t>《</a:t>
            </a:r>
            <a:r>
              <a:rPr lang="zh-CN" altLang="en-US" sz="2800" dirty="0">
                <a:latin typeface="Comic Sans MS" panose="030F0702030302020204" pitchFamily="66" charset="0"/>
              </a:rPr>
              <a:t>水浒</a:t>
            </a:r>
            <a:r>
              <a:rPr lang="en-US" altLang="zh-CN" sz="2800" dirty="0">
                <a:latin typeface="Comic Sans MS" panose="030F0702030302020204" pitchFamily="66" charset="0"/>
              </a:rPr>
              <a:t>》</a:t>
            </a:r>
            <a:r>
              <a:rPr lang="zh-CN" altLang="en-US" sz="2800" dirty="0">
                <a:latin typeface="Comic Sans MS" panose="030F0702030302020204" pitchFamily="66" charset="0"/>
              </a:rPr>
              <a:t>右者；天下之格物君子，无有出施耐庵先生右者。 </a:t>
            </a:r>
            <a:br>
              <a:rPr lang="zh-CN" altLang="en-US" sz="2800" dirty="0">
                <a:latin typeface="Comic Sans MS" panose="030F0702030302020204" pitchFamily="66" charset="0"/>
              </a:rPr>
            </a:br>
            <a:r>
              <a:rPr lang="zh-CN" altLang="en-US" sz="2800" dirty="0">
                <a:latin typeface="Comic Sans MS" panose="030F0702030302020204" pitchFamily="66" charset="0"/>
              </a:rPr>
              <a:t>　　</a:t>
            </a:r>
            <a:r>
              <a:rPr lang="en-US" altLang="zh-CN" sz="2800" dirty="0">
                <a:latin typeface="Comic Sans MS" panose="030F0702030302020204" pitchFamily="66" charset="0"/>
              </a:rPr>
              <a:t>《</a:t>
            </a:r>
            <a:r>
              <a:rPr lang="zh-CN" altLang="en-US" sz="2800" dirty="0">
                <a:latin typeface="Comic Sans MS" panose="030F0702030302020204" pitchFamily="66" charset="0"/>
              </a:rPr>
              <a:t>水浒</a:t>
            </a:r>
            <a:r>
              <a:rPr lang="en-US" altLang="zh-CN" sz="2800" dirty="0">
                <a:latin typeface="Comic Sans MS" panose="030F0702030302020204" pitchFamily="66" charset="0"/>
              </a:rPr>
              <a:t>》</a:t>
            </a:r>
            <a:r>
              <a:rPr lang="zh-CN" altLang="en-US" sz="2800" dirty="0">
                <a:latin typeface="Comic Sans MS" panose="030F0702030302020204" pitchFamily="66" charset="0"/>
              </a:rPr>
              <a:t>所叙，叙一百八人，人有其性情，人有其气质，人有其形状，人有其声口。 </a:t>
            </a:r>
            <a:br>
              <a:rPr lang="zh-CN" altLang="en-US" sz="2800" dirty="0">
                <a:latin typeface="Comic Sans MS" panose="030F0702030302020204" pitchFamily="66" charset="0"/>
              </a:rPr>
            </a:br>
            <a:r>
              <a:rPr lang="zh-CN" altLang="en-US" sz="2800" dirty="0">
                <a:latin typeface="Comic Sans MS" panose="030F0702030302020204" pitchFamily="66" charset="0"/>
              </a:rPr>
              <a:t>　　盖天下之书诚欲藏之名山传之后人，即无有不精严者。何谓之精严？字有字法，句有句法，章有章法，部有部法是也。 </a:t>
            </a:r>
            <a:br>
              <a:rPr lang="zh-CN" altLang="en-US" sz="2800" dirty="0">
                <a:latin typeface="Comic Sans MS" panose="030F0702030302020204" pitchFamily="66" charset="0"/>
              </a:rPr>
            </a:br>
            <a:br>
              <a:rPr lang="zh-CN" altLang="en-US" sz="2800" dirty="0">
                <a:latin typeface="Comic Sans MS" panose="030F0702030302020204" pitchFamily="66" charset="0"/>
              </a:rPr>
            </a:br>
            <a:r>
              <a:rPr lang="zh-CN" altLang="en-US" sz="2800" dirty="0">
                <a:latin typeface="Comic Sans MS" panose="030F0702030302020204" pitchFamily="66" charset="0"/>
              </a:rPr>
              <a:t>　　　　　</a:t>
            </a:r>
            <a:r>
              <a:rPr lang="en-US" altLang="zh-CN" sz="2800" dirty="0">
                <a:latin typeface="Arial" panose="020B0604020202020204" pitchFamily="34" charset="0"/>
              </a:rPr>
              <a:t>——</a:t>
            </a:r>
            <a:r>
              <a:rPr lang="zh-CN" altLang="en-US" sz="2800" dirty="0">
                <a:latin typeface="Comic Sans MS" panose="030F0702030302020204" pitchFamily="66" charset="0"/>
              </a:rPr>
              <a:t>摘自　金圣叹</a:t>
            </a:r>
            <a:r>
              <a:rPr lang="en-US" altLang="zh-CN" sz="2800" dirty="0">
                <a:latin typeface="Comic Sans MS" panose="030F0702030302020204" pitchFamily="66" charset="0"/>
              </a:rPr>
              <a:t>《</a:t>
            </a:r>
            <a:r>
              <a:rPr lang="zh-CN" altLang="en-US" sz="2800" dirty="0">
                <a:latin typeface="Comic Sans MS" panose="030F0702030302020204" pitchFamily="66" charset="0"/>
              </a:rPr>
              <a:t>水浒传</a:t>
            </a:r>
            <a:r>
              <a:rPr lang="en-US" altLang="zh-CN" sz="2800" dirty="0">
                <a:latin typeface="Arial" panose="020B0604020202020204" pitchFamily="34" charset="0"/>
              </a:rPr>
              <a:t>•</a:t>
            </a:r>
            <a:r>
              <a:rPr lang="zh-CN" altLang="en-US" sz="2800" dirty="0">
                <a:latin typeface="Comic Sans MS" panose="030F0702030302020204" pitchFamily="66" charset="0"/>
              </a:rPr>
              <a:t>又序</a:t>
            </a:r>
            <a:r>
              <a:rPr lang="en-US" altLang="zh-CN" sz="2800" dirty="0">
                <a:latin typeface="Comic Sans MS" panose="030F0702030302020204" pitchFamily="66" charset="0"/>
              </a:rPr>
              <a:t>》</a:t>
            </a:r>
            <a:br>
              <a:rPr lang="en-US" altLang="zh-CN" sz="2800" dirty="0">
                <a:latin typeface="Comic Sans MS" panose="030F0702030302020204" pitchFamily="66" charset="0"/>
              </a:rPr>
            </a:br>
            <a:endParaRPr lang="en-US" altLang="zh-CN" sz="2800" dirty="0">
              <a:latin typeface="Comic Sans MS" panose="030F0702030302020204" pitchFamily="66" charset="0"/>
            </a:endParaRPr>
          </a:p>
        </p:txBody>
      </p:sp>
      <p:sp>
        <p:nvSpPr>
          <p:cNvPr id="20483" name="AutoShape 3">
            <a:hlinkClick r:id="rId1" action="ppaction://hlinksldjump"/>
          </p:cNvPr>
          <p:cNvSpPr/>
          <p:nvPr/>
        </p:nvSpPr>
        <p:spPr>
          <a:xfrm>
            <a:off x="7848600" y="6019800"/>
            <a:ext cx="304800" cy="381000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扑面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0</TotalTime>
  <Words>5941</Words>
  <Application>WPS 演示</Application>
  <PresentationFormat>在屏幕上显示</PresentationFormat>
  <Paragraphs>173</Paragraphs>
  <Slides>32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52" baseType="lpstr">
      <vt:lpstr>Arial</vt:lpstr>
      <vt:lpstr>宋体</vt:lpstr>
      <vt:lpstr>Wingdings</vt:lpstr>
      <vt:lpstr>Comic Sans MS</vt:lpstr>
      <vt:lpstr>Franklin Gothic Medium</vt:lpstr>
      <vt:lpstr>微软雅黑</vt:lpstr>
      <vt:lpstr>Franklin Gothic Book</vt:lpstr>
      <vt:lpstr>黑体</vt:lpstr>
      <vt:lpstr>Wingdings 2</vt:lpstr>
      <vt:lpstr>Calibri</vt:lpstr>
      <vt:lpstr>隶书</vt:lpstr>
      <vt:lpstr>华文中宋</vt:lpstr>
      <vt:lpstr>PMingLiU</vt:lpstr>
      <vt:lpstr>楷体</vt:lpstr>
      <vt:lpstr>楷体_GB2312</vt:lpstr>
      <vt:lpstr>Wingdings 2</vt:lpstr>
      <vt:lpstr>Arial</vt:lpstr>
      <vt:lpstr>Arial Unicode MS</vt:lpstr>
      <vt:lpstr>新宋体</vt:lpstr>
      <vt:lpstr>暗香扑面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飞翔鱼</cp:lastModifiedBy>
  <cp:revision>12</cp:revision>
  <dcterms:created xsi:type="dcterms:W3CDTF">2010-02-01T07:47:07Z</dcterms:created>
  <dcterms:modified xsi:type="dcterms:W3CDTF">2018-10-17T02:19:20Z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KSOProductBuildVer">
    <vt:lpwstr>2052-10.1.0.7520</vt:lpwstr>
  </property>
</Properties>
</file>