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1" r:id="rId25"/>
    <p:sldId id="282" r:id="rId26"/>
    <p:sldId id="286" r:id="rId28"/>
    <p:sldId id="280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9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9698" name="页眉占位符 2969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29699" name="日期占位符 2969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29700" name="幻灯片图像占位符 29699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9701" name="文本占位符 29700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9702" name="页脚占位符 2970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29703" name="灯片编号占位符 2970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幻灯片图像占位符 30721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30723" name="文本占位符 307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 lvl="0"/>
            <a:r>
              <a:rPr lang="en-US" altLang="zh-CN" dirty="0">
                <a:solidFill>
                  <a:srgbClr val="008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“</a:t>
            </a:r>
            <a:r>
              <a:rPr lang="zh-CN" altLang="en-US" dirty="0">
                <a:solidFill>
                  <a:srgbClr val="008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主谓宾”就是主干，“定状补”是枝叶。</a:t>
            </a:r>
            <a:r>
              <a:rPr lang="zh-CN" altLang="en-US" dirty="0">
                <a:ea typeface="隶书" panose="02010509060101010101" pitchFamily="49" charset="-122"/>
              </a:rPr>
              <a:t>句子结构成分分析之后，应该顺便讲讲</a:t>
            </a:r>
            <a:r>
              <a:rPr lang="zh-CN" altLang="en-US" dirty="0">
                <a:solidFill>
                  <a:schemeClr val="accent1"/>
                </a:solidFill>
              </a:rPr>
              <a:t>基本短语在句子中所处的位置特征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2.xml"/><Relationship Id="rId7" Type="http://schemas.openxmlformats.org/officeDocument/2006/relationships/audio" Target="../media/audio3.wav"/><Relationship Id="rId6" Type="http://schemas.openxmlformats.org/officeDocument/2006/relationships/audio" Target="../media/audio2.wav"/><Relationship Id="rId5" Type="http://schemas.openxmlformats.org/officeDocument/2006/relationships/audio" Target="../media/audio1.wav"/><Relationship Id="rId4" Type="http://schemas.openxmlformats.org/officeDocument/2006/relationships/image" Target="../media/image5.png"/><Relationship Id="rId3" Type="http://schemas.openxmlformats.org/officeDocument/2006/relationships/image" Target="../media/image4.jpeg"/><Relationship Id="rId2" Type="http://schemas.openxmlformats.org/officeDocument/2006/relationships/slide" Target="slide27.xml"/><Relationship Id="rId1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SzPct val="100000"/>
            </a:pPr>
            <a:r>
              <a:rPr lang="zh-CN" altLang="en-US" sz="6000" b="1" kern="1200" baseline="0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语   法</a:t>
            </a:r>
            <a:endParaRPr lang="zh-CN" altLang="en-US" sz="6000" b="1" kern="1200" baseline="0" dirty="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SzPct val="100000"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2"/>
          <p:cNvSpPr txBox="1"/>
          <p:nvPr/>
        </p:nvSpPr>
        <p:spPr>
          <a:xfrm>
            <a:off x="179388" y="692150"/>
            <a:ext cx="9144000" cy="2189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</a:rPr>
              <a:t>2.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介词，用在名词、代词或名词性词组前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     边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</a:rPr>
              <a:t>,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合起来表示方向、对象等的词。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      如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: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从、往、在、当、把、对、同、为、以、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           比、跟、被、由于、除了等。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4339" name="矩形 2"/>
          <p:cNvSpPr>
            <a:spLocks noChangeArrowheads="1"/>
          </p:cNvSpPr>
          <p:nvPr/>
        </p:nvSpPr>
        <p:spPr bwMode="auto">
          <a:xfrm>
            <a:off x="468313" y="3284538"/>
            <a:ext cx="7929563" cy="301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fontAlgn="base"/>
            <a:r>
              <a:rPr lang="zh-CN" altLang="en-US" sz="3200" strike="noStrike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　介词口诀： 自从以当为按照，</a:t>
            </a:r>
            <a:endParaRPr lang="zh-CN" altLang="en-US" sz="3200" strike="noStrike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base"/>
            <a:r>
              <a:rPr lang="zh-CN" altLang="en-US" sz="3200" strike="noStrike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由于对于为了到；</a:t>
            </a:r>
            <a:endParaRPr lang="zh-CN" altLang="en-US" sz="3200" strike="noStrike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base"/>
            <a:r>
              <a:rPr lang="zh-CN" altLang="en-US" sz="3200" strike="noStrike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和跟把比在关于，</a:t>
            </a:r>
            <a:endParaRPr lang="zh-CN" altLang="en-US" sz="3200" strike="noStrike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base"/>
            <a:r>
              <a:rPr lang="zh-CN" altLang="en-US" sz="3200" strike="noStrike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除了同对向往朝；</a:t>
            </a:r>
            <a:endParaRPr lang="zh-CN" altLang="en-US" sz="3200" strike="noStrike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base"/>
            <a:r>
              <a:rPr lang="zh-CN" altLang="en-US" sz="3200" strike="noStrike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用在名词代词前，</a:t>
            </a:r>
            <a:endParaRPr lang="zh-CN" altLang="en-US" sz="3200" strike="noStrike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base"/>
            <a:r>
              <a:rPr lang="zh-CN" altLang="en-US" sz="3200" strike="noStrike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修饰动形要记牢。</a:t>
            </a:r>
            <a:endParaRPr lang="zh-CN" altLang="en-US" sz="3200" strike="noStrike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433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6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charRg st="16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50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4339">
                                            <p:txEl>
                                              <p:charRg st="50" end="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84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500"/>
                                        <p:tgtEl>
                                          <p:spTgt spid="14339">
                                            <p:txEl>
                                              <p:charRg st="84" end="1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18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39">
                                            <p:txEl>
                                              <p:charRg st="118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charRg st="118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4339">
                                            <p:txEl>
                                              <p:charRg st="118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52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charRg st="152" end="1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2"/>
          <p:cNvSpPr txBox="1"/>
          <p:nvPr/>
        </p:nvSpPr>
        <p:spPr>
          <a:xfrm>
            <a:off x="0" y="549275"/>
            <a:ext cx="9144000" cy="171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zh-CN" sz="3600" b="1">
                <a:latin typeface="Arial" panose="020B0604020202020204" pitchFamily="34" charset="0"/>
              </a:rPr>
              <a:t> 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</a:rPr>
              <a:t>3.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连词，连词是用来连接词与词、词组与词组或句子与句子、表示某种逻辑关系的虚词。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3200" b="1">
                <a:latin typeface="Arial" panose="020B0604020202020204" pitchFamily="34" charset="0"/>
                <a:ea typeface="楷体_GB2312" pitchFamily="49" charset="-122"/>
              </a:rPr>
              <a:t>    </a:t>
            </a:r>
            <a:endParaRPr lang="zh-CN" altLang="en-US" sz="3200" b="1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5363" name="Rectangle 1"/>
          <p:cNvSpPr/>
          <p:nvPr/>
        </p:nvSpPr>
        <p:spPr>
          <a:xfrm>
            <a:off x="-539750" y="1484313"/>
            <a:ext cx="9683750" cy="52149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indent="640080"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Tahoma" panose="020B0604030504040204" pitchFamily="34" charset="0"/>
              </a:rPr>
              <a:t>并列连词：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　既</a:t>
            </a:r>
            <a:r>
              <a:rPr lang="en-US" altLang="zh-CN" sz="3200" b="1">
                <a:solidFill>
                  <a:srgbClr val="000000"/>
                </a:solidFill>
                <a:latin typeface="GulimChe" panose="020B0609000101010101" pitchFamily="49" charset="-127"/>
              </a:rPr>
              <a:t>…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，又  既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…</a:t>
            </a:r>
            <a:r>
              <a:rPr lang="en-US" altLang="zh-CN" sz="3200" b="1"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，也 又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…</a:t>
            </a:r>
            <a:r>
              <a:rPr lang="en-US" altLang="zh-CN" sz="3200" b="1"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，又 </a:t>
            </a:r>
            <a:endParaRPr lang="zh-CN" altLang="en-US" sz="3200" b="1">
              <a:solidFill>
                <a:srgbClr val="000000"/>
              </a:solidFill>
              <a:latin typeface="GulimChe" panose="020B0609000101010101" pitchFamily="49" charset="-127"/>
              <a:ea typeface="GulimChe" panose="020B0609000101010101" pitchFamily="49" charset="-127"/>
            </a:endParaRPr>
          </a:p>
          <a:p>
            <a:pPr indent="640080"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            一边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…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一边     一面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…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一面</a:t>
            </a:r>
            <a:endParaRPr lang="zh-CN" altLang="en-US" sz="32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indent="640080"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Tahoma" panose="020B0604030504040204" pitchFamily="34" charset="0"/>
              </a:rPr>
              <a:t>递进连词：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　不但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…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而且  不仅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…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还 </a:t>
            </a:r>
            <a:endParaRPr lang="zh-CN" altLang="en-US" sz="3200" b="1">
              <a:solidFill>
                <a:srgbClr val="000000"/>
              </a:solidFill>
              <a:latin typeface="GulimChe" panose="020B0609000101010101" pitchFamily="49" charset="-127"/>
              <a:ea typeface="GulimChe" panose="020B0609000101010101" pitchFamily="49" charset="-127"/>
            </a:endParaRPr>
          </a:p>
          <a:p>
            <a:pPr indent="640080"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            尚且（况且）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…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，何况</a:t>
            </a:r>
            <a:endParaRPr lang="zh-CN" altLang="en-US" sz="32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indent="640080"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Tahoma" panose="020B0604030504040204" pitchFamily="34" charset="0"/>
              </a:rPr>
              <a:t>转折连词：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  虽然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…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但是  尽管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…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可是</a:t>
            </a:r>
            <a:endParaRPr lang="zh-CN" altLang="en-US" sz="32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indent="640080"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Tahoma" panose="020B0604030504040204" pitchFamily="34" charset="0"/>
              </a:rPr>
              <a:t>因果连词：</a:t>
            </a:r>
            <a:r>
              <a:rPr lang="zh-CN" altLang="en-US" sz="3200" b="1">
                <a:solidFill>
                  <a:srgbClr val="000000"/>
                </a:solidFill>
                <a:latin typeface="GulimChe" panose="020B0609000101010101" pitchFamily="49" charset="-127"/>
                <a:ea typeface="GulimChe" panose="020B0609000101010101" pitchFamily="49" charset="-127"/>
              </a:rPr>
              <a:t>  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因为</a:t>
            </a:r>
            <a:r>
              <a:rPr lang="en-US" altLang="zh-CN" sz="3200" b="1">
                <a:latin typeface="宋体" panose="02010600030101010101" pitchFamily="2" charset="-122"/>
              </a:rPr>
              <a:t>…</a:t>
            </a:r>
            <a:r>
              <a:rPr lang="zh-CN" altLang="en-US" sz="3200" b="1">
                <a:latin typeface="Times New Roman" panose="02020603050405020304" pitchFamily="18" charset="0"/>
              </a:rPr>
              <a:t>，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所以    由于</a:t>
            </a:r>
            <a:r>
              <a:rPr lang="en-US" altLang="zh-CN" sz="3200" b="1">
                <a:latin typeface="宋体" panose="02010600030101010101" pitchFamily="2" charset="-122"/>
              </a:rPr>
              <a:t>…</a:t>
            </a:r>
            <a:r>
              <a:rPr lang="en-US" altLang="zh-CN" sz="3200" b="1"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，因此   </a:t>
            </a:r>
            <a:endParaRPr lang="zh-CN" altLang="en-US" sz="32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indent="640080"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                        既然</a:t>
            </a:r>
            <a:r>
              <a:rPr lang="en-US" altLang="zh-CN" sz="3200" b="1">
                <a:latin typeface="宋体" panose="02010600030101010101" pitchFamily="2" charset="-122"/>
              </a:rPr>
              <a:t>…</a:t>
            </a:r>
            <a:r>
              <a:rPr lang="zh-CN" altLang="en-US" sz="3200" b="1">
                <a:latin typeface="Times New Roman" panose="02020603050405020304" pitchFamily="18" charset="0"/>
                <a:ea typeface="楷体_GB2312" pitchFamily="49" charset="-122"/>
              </a:rPr>
              <a:t>就</a:t>
            </a:r>
            <a:endParaRPr lang="zh-CN" altLang="en-US" sz="32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25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charRg st="25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charRg st="25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5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3">
                                            <p:txEl>
                                              <p:charRg st="5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3">
                                            <p:txEl>
                                              <p:charRg st="5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5363">
                                            <p:txEl>
                                              <p:charRg st="53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74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63">
                                            <p:txEl>
                                              <p:charRg st="74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3">
                                            <p:txEl>
                                              <p:charRg st="74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5363">
                                            <p:txEl>
                                              <p:charRg st="74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97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5363">
                                            <p:txEl>
                                              <p:charRg st="97" end="1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118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5363">
                                            <p:txEl>
                                              <p:charRg st="118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146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5363">
                                            <p:txEl>
                                              <p:charRg st="146" end="1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2"/>
          <p:cNvSpPr txBox="1"/>
          <p:nvPr/>
        </p:nvSpPr>
        <p:spPr>
          <a:xfrm>
            <a:off x="611188" y="692150"/>
            <a:ext cx="7848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14339" name="Text Box 3"/>
          <p:cNvSpPr txBox="1"/>
          <p:nvPr/>
        </p:nvSpPr>
        <p:spPr>
          <a:xfrm>
            <a:off x="0" y="188913"/>
            <a:ext cx="9144000" cy="6615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选择连词： </a:t>
            </a: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或者</a:t>
            </a:r>
            <a:r>
              <a:rPr lang="en-US" altLang="zh-CN" sz="4000" b="1"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，或者    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         是</a:t>
            </a:r>
            <a:r>
              <a:rPr lang="en-US" altLang="zh-CN" sz="4000" b="1"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en-US" altLang="zh-CN" sz="4000" b="1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，还是   要么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</a:t>
            </a: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要么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        不是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</a:t>
            </a: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就是   与其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</a:t>
            </a: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不如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        宁可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</a:t>
            </a: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也不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　</a:t>
            </a:r>
            <a:endParaRPr lang="zh-CN" altLang="en-US" sz="4000" b="1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假设连词：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　</a:t>
            </a: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如果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en-US" altLang="zh-CN" sz="4000" b="1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，就  即使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</a:t>
            </a: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也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            纵然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</a:t>
            </a: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也</a:t>
            </a:r>
            <a:endParaRPr lang="zh-CN" altLang="en-US" sz="4000" b="1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条件连词：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　只要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，就  只有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，才</a:t>
            </a:r>
            <a:endParaRPr lang="zh-CN" altLang="en-US" sz="4000" b="1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      除非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，不</a:t>
            </a:r>
            <a:endParaRPr lang="zh-CN" altLang="en-US" sz="4000" b="1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     不论（无论不管） 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…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，都</a:t>
            </a:r>
            <a:endParaRPr lang="zh-CN" altLang="en-US" sz="4000" b="1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sz="4000" b="1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 Box 2"/>
          <p:cNvSpPr txBox="1"/>
          <p:nvPr/>
        </p:nvSpPr>
        <p:spPr>
          <a:xfrm>
            <a:off x="7212013" y="477838"/>
            <a:ext cx="793750" cy="1092200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CC3300"/>
                </a:solidFill>
                <a:latin typeface="Arial" panose="020B0604020202020204" pitchFamily="34" charset="0"/>
              </a:rPr>
              <a:t>注意</a:t>
            </a:r>
            <a:endParaRPr lang="zh-CN" altLang="en-US" sz="4000" b="1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15363" name="Text Box 3"/>
          <p:cNvSpPr txBox="1"/>
          <p:nvPr/>
        </p:nvSpPr>
        <p:spPr>
          <a:xfrm>
            <a:off x="228600" y="1219200"/>
            <a:ext cx="720725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</a:rPr>
              <a:t>助词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64" name="AutoShape 4"/>
          <p:cNvSpPr/>
          <p:nvPr/>
        </p:nvSpPr>
        <p:spPr>
          <a:xfrm>
            <a:off x="838200" y="457200"/>
            <a:ext cx="360363" cy="2881313"/>
          </a:xfrm>
          <a:prstGeom prst="leftBrace">
            <a:avLst>
              <a:gd name="adj1" fmla="val 66592"/>
              <a:gd name="adj2" fmla="val 50000"/>
            </a:avLst>
          </a:prstGeom>
          <a:noFill/>
          <a:ln w="317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15365" name="Text Box 5"/>
          <p:cNvSpPr txBox="1"/>
          <p:nvPr/>
        </p:nvSpPr>
        <p:spPr>
          <a:xfrm>
            <a:off x="1143000" y="304800"/>
            <a:ext cx="2590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latin typeface="Arial" panose="020B0604020202020204" pitchFamily="34" charset="0"/>
              </a:rPr>
              <a:t>的、地、得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66" name="Text Box 6"/>
          <p:cNvSpPr txBox="1"/>
          <p:nvPr/>
        </p:nvSpPr>
        <p:spPr>
          <a:xfrm>
            <a:off x="1219200" y="990600"/>
            <a:ext cx="36369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latin typeface="Arial" panose="020B0604020202020204" pitchFamily="34" charset="0"/>
              </a:rPr>
              <a:t>着、了、过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67" name="Text Box 7"/>
          <p:cNvSpPr txBox="1"/>
          <p:nvPr/>
        </p:nvSpPr>
        <p:spPr>
          <a:xfrm>
            <a:off x="1219200" y="1752600"/>
            <a:ext cx="33829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latin typeface="Arial" panose="020B0604020202020204" pitchFamily="34" charset="0"/>
              </a:rPr>
              <a:t>们、所、似的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68" name="Text Box 8"/>
          <p:cNvSpPr txBox="1"/>
          <p:nvPr/>
        </p:nvSpPr>
        <p:spPr>
          <a:xfrm>
            <a:off x="3124200" y="304800"/>
            <a:ext cx="26638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（结构助词）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69" name="Text Box 9"/>
          <p:cNvSpPr txBox="1"/>
          <p:nvPr/>
        </p:nvSpPr>
        <p:spPr>
          <a:xfrm>
            <a:off x="3200400" y="990600"/>
            <a:ext cx="26638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（动态助词）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70" name="Text Box 10"/>
          <p:cNvSpPr txBox="1"/>
          <p:nvPr/>
        </p:nvSpPr>
        <p:spPr>
          <a:xfrm>
            <a:off x="3581400" y="1766888"/>
            <a:ext cx="26638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（其他助词）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71" name="AutoShape 11"/>
          <p:cNvSpPr/>
          <p:nvPr/>
        </p:nvSpPr>
        <p:spPr>
          <a:xfrm>
            <a:off x="5715000" y="457200"/>
            <a:ext cx="685800" cy="4495800"/>
          </a:xfrm>
          <a:prstGeom prst="rightBrace">
            <a:avLst>
              <a:gd name="adj1" fmla="val 54599"/>
              <a:gd name="adj2" fmla="val 49532"/>
            </a:avLst>
          </a:prstGeom>
          <a:noFill/>
          <a:ln w="317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15372" name="Text Box 12"/>
          <p:cNvSpPr txBox="1"/>
          <p:nvPr/>
        </p:nvSpPr>
        <p:spPr>
          <a:xfrm>
            <a:off x="6477000" y="1781175"/>
            <a:ext cx="2447925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CC3300"/>
                </a:solidFill>
                <a:latin typeface="Arial" panose="020B0604020202020204" pitchFamily="34" charset="0"/>
              </a:rPr>
              <a:t>附着在词、短语的后面，表示一定的附加意义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73" name="Text Box 13"/>
          <p:cNvSpPr txBox="1"/>
          <p:nvPr/>
        </p:nvSpPr>
        <p:spPr>
          <a:xfrm>
            <a:off x="1066800" y="2590800"/>
            <a:ext cx="720725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语气词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74" name="AutoShape 14"/>
          <p:cNvSpPr/>
          <p:nvPr/>
        </p:nvSpPr>
        <p:spPr>
          <a:xfrm>
            <a:off x="1981200" y="2590800"/>
            <a:ext cx="381000" cy="2271713"/>
          </a:xfrm>
          <a:prstGeom prst="leftBrace">
            <a:avLst>
              <a:gd name="adj1" fmla="val 49659"/>
              <a:gd name="adj2" fmla="val 50000"/>
            </a:avLst>
          </a:prstGeom>
          <a:noFill/>
          <a:ln w="317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15375" name="Text Box 15"/>
          <p:cNvSpPr txBox="1"/>
          <p:nvPr/>
        </p:nvSpPr>
        <p:spPr>
          <a:xfrm>
            <a:off x="2438400" y="24384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latin typeface="Arial" panose="020B0604020202020204" pitchFamily="34" charset="0"/>
              </a:rPr>
              <a:t>吗、呢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76" name="Text Box 16"/>
          <p:cNvSpPr txBox="1"/>
          <p:nvPr/>
        </p:nvSpPr>
        <p:spPr>
          <a:xfrm>
            <a:off x="2362200" y="32766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latin typeface="Arial" panose="020B0604020202020204" pitchFamily="34" charset="0"/>
              </a:rPr>
              <a:t>的、了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77" name="Text Box 17"/>
          <p:cNvSpPr txBox="1"/>
          <p:nvPr/>
        </p:nvSpPr>
        <p:spPr>
          <a:xfrm>
            <a:off x="2362200" y="4495800"/>
            <a:ext cx="1981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latin typeface="Arial" panose="020B0604020202020204" pitchFamily="34" charset="0"/>
              </a:rPr>
              <a:t>啊、吧、呀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78" name="Text Box 18"/>
          <p:cNvSpPr txBox="1"/>
          <p:nvPr/>
        </p:nvSpPr>
        <p:spPr>
          <a:xfrm>
            <a:off x="3276600" y="2376488"/>
            <a:ext cx="26638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（询问语气）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79" name="Text Box 19"/>
          <p:cNvSpPr txBox="1"/>
          <p:nvPr/>
        </p:nvSpPr>
        <p:spPr>
          <a:xfrm>
            <a:off x="3276600" y="3200400"/>
            <a:ext cx="26638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（陈述语气）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80" name="Text Box 20"/>
          <p:cNvSpPr txBox="1"/>
          <p:nvPr/>
        </p:nvSpPr>
        <p:spPr>
          <a:xfrm>
            <a:off x="4038600" y="4114800"/>
            <a:ext cx="2160588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（祈使或感叹语气）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81" name="Text Box 21"/>
          <p:cNvSpPr txBox="1"/>
          <p:nvPr/>
        </p:nvSpPr>
        <p:spPr>
          <a:xfrm>
            <a:off x="381000" y="5257800"/>
            <a:ext cx="7299325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（附着在词语、句子的</a:t>
            </a:r>
            <a:r>
              <a:rPr lang="zh-CN" altLang="en-US" sz="2800" b="1">
                <a:solidFill>
                  <a:srgbClr val="E92605"/>
                </a:solidFill>
                <a:latin typeface="Arial" panose="020B0604020202020204" pitchFamily="34" charset="0"/>
              </a:rPr>
              <a:t>末尾</a:t>
            </a:r>
            <a:r>
              <a:rPr lang="zh-CN" altLang="en-US" sz="2800" b="1">
                <a:latin typeface="Arial" panose="020B0604020202020204" pitchFamily="34" charset="0"/>
              </a:rPr>
              <a:t>，表示语气）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382" name="AutoShape 22"/>
          <p:cNvSpPr/>
          <p:nvPr/>
        </p:nvSpPr>
        <p:spPr>
          <a:xfrm>
            <a:off x="1447800" y="4419600"/>
            <a:ext cx="76200" cy="838200"/>
          </a:xfrm>
          <a:prstGeom prst="downArrow">
            <a:avLst>
              <a:gd name="adj1" fmla="val 50000"/>
              <a:gd name="adj2" fmla="val 275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Box 2"/>
          <p:cNvSpPr txBox="1"/>
          <p:nvPr/>
        </p:nvSpPr>
        <p:spPr>
          <a:xfrm>
            <a:off x="630238" y="265113"/>
            <a:ext cx="2238375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Wingdings" panose="05000000000000000000" pitchFamily="2" charset="2"/>
              <a:buChar char="u"/>
            </a:pPr>
            <a:r>
              <a:rPr lang="zh-CN" altLang="en-US" sz="3200" b="1">
                <a:latin typeface="Times New Roman" panose="02020603050405020304" pitchFamily="18" charset="0"/>
              </a:rPr>
              <a:t>感受词性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16387" name="矩形 1"/>
          <p:cNvSpPr/>
          <p:nvPr/>
        </p:nvSpPr>
        <p:spPr>
          <a:xfrm>
            <a:off x="534988" y="849313"/>
            <a:ext cx="8072437" cy="1077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他的一生自然使我想起了</a:t>
            </a:r>
            <a:r>
              <a:rPr lang="en-US" altLang="zh-CN" sz="3200" b="1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论语</a:t>
            </a:r>
            <a:r>
              <a:rPr lang="en-US" altLang="zh-CN" sz="3200" b="1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中孔子同他的弟子的一段对话。</a:t>
            </a:r>
            <a:endParaRPr lang="zh-CN" altLang="en-US" sz="3200">
              <a:latin typeface="Times New Roman" panose="02020603050405020304" pitchFamily="18" charset="0"/>
            </a:endParaRPr>
          </a:p>
        </p:txBody>
      </p:sp>
      <p:sp>
        <p:nvSpPr>
          <p:cNvPr id="16388" name="TextBox 3"/>
          <p:cNvSpPr txBox="1"/>
          <p:nvPr/>
        </p:nvSpPr>
        <p:spPr>
          <a:xfrm>
            <a:off x="539750" y="2439988"/>
            <a:ext cx="1327150" cy="44180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名词：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动词：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代词：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数词：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量词：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副词：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助词：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1F0F95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" name="矩形 16389"/>
          <p:cNvSpPr/>
          <p:nvPr/>
        </p:nvSpPr>
        <p:spPr>
          <a:xfrm>
            <a:off x="1692275" y="2276475"/>
            <a:ext cx="6840538" cy="4421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b="1" dirty="0">
                <a:solidFill>
                  <a:srgbClr val="1F0F95"/>
                </a:solidFill>
              </a:rPr>
              <a:t>一生、论语、孔子、弟子、对话</a:t>
            </a:r>
            <a:endParaRPr lang="zh-CN" altLang="en-US" b="1" dirty="0">
              <a:solidFill>
                <a:srgbClr val="1F0F95"/>
              </a:solidFill>
            </a:endParaRPr>
          </a:p>
          <a:p>
            <a:pPr lvl="0"/>
            <a:r>
              <a:rPr lang="zh-CN" altLang="en-US" b="1" dirty="0">
                <a:solidFill>
                  <a:srgbClr val="1F0F95"/>
                </a:solidFill>
              </a:rPr>
              <a:t>使、想起</a:t>
            </a:r>
            <a:endParaRPr lang="zh-CN" altLang="en-US" b="1" dirty="0">
              <a:solidFill>
                <a:srgbClr val="1F0F95"/>
              </a:solidFill>
            </a:endParaRPr>
          </a:p>
          <a:p>
            <a:pPr lvl="0"/>
            <a:r>
              <a:rPr lang="zh-CN" altLang="en-US" b="1" dirty="0">
                <a:solidFill>
                  <a:srgbClr val="1F0F95"/>
                </a:solidFill>
              </a:rPr>
              <a:t>他、我</a:t>
            </a:r>
            <a:endParaRPr lang="zh-CN" altLang="en-US" b="1" dirty="0">
              <a:solidFill>
                <a:srgbClr val="1F0F95"/>
              </a:solidFill>
            </a:endParaRPr>
          </a:p>
          <a:p>
            <a:pPr lvl="0">
              <a:spcBef>
                <a:spcPct val="0"/>
              </a:spcBef>
            </a:pPr>
            <a:endParaRPr lang="zh-CN" altLang="en-US" b="1" dirty="0">
              <a:solidFill>
                <a:srgbClr val="1F0F95"/>
              </a:solidFill>
            </a:endParaRPr>
          </a:p>
          <a:p>
            <a:pPr lvl="0">
              <a:spcBef>
                <a:spcPct val="0"/>
              </a:spcBef>
            </a:pPr>
            <a:r>
              <a:rPr lang="zh-CN" altLang="en-US" b="1" dirty="0">
                <a:solidFill>
                  <a:srgbClr val="1F0F95"/>
                </a:solidFill>
              </a:rPr>
              <a:t>一</a:t>
            </a:r>
            <a:endParaRPr lang="zh-CN" altLang="en-US" b="1" dirty="0">
              <a:solidFill>
                <a:srgbClr val="1F0F95"/>
              </a:solidFill>
            </a:endParaRPr>
          </a:p>
          <a:p>
            <a:pPr lvl="0">
              <a:spcBef>
                <a:spcPct val="0"/>
              </a:spcBef>
            </a:pPr>
            <a:r>
              <a:rPr lang="zh-CN" altLang="en-US" b="1" dirty="0">
                <a:solidFill>
                  <a:srgbClr val="1F0F95"/>
                </a:solidFill>
              </a:rPr>
              <a:t>段</a:t>
            </a:r>
            <a:endParaRPr lang="zh-CN" altLang="en-US" b="1" dirty="0">
              <a:solidFill>
                <a:srgbClr val="1F0F95"/>
              </a:solidFill>
            </a:endParaRPr>
          </a:p>
          <a:p>
            <a:pPr lvl="0">
              <a:spcBef>
                <a:spcPct val="0"/>
              </a:spcBef>
            </a:pPr>
            <a:r>
              <a:rPr lang="zh-CN" altLang="en-US" b="1" dirty="0">
                <a:solidFill>
                  <a:srgbClr val="1F0F95"/>
                </a:solidFill>
              </a:rPr>
              <a:t>自然</a:t>
            </a:r>
            <a:endParaRPr lang="zh-CN" altLang="en-US" b="1" dirty="0">
              <a:solidFill>
                <a:srgbClr val="1F0F95"/>
              </a:solidFill>
            </a:endParaRPr>
          </a:p>
          <a:p>
            <a:pPr lvl="0">
              <a:spcBef>
                <a:spcPct val="0"/>
              </a:spcBef>
            </a:pPr>
            <a:r>
              <a:rPr lang="zh-CN" altLang="en-US" b="1" dirty="0">
                <a:solidFill>
                  <a:srgbClr val="1F0F95"/>
                </a:solidFill>
              </a:rPr>
              <a:t>的、了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39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charRg st="15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390">
                                            <p:txEl>
                                              <p:charRg st="15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charRg st="2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390">
                                            <p:txEl>
                                              <p:charRg st="2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charRg st="25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390">
                                            <p:txEl>
                                              <p:charRg st="25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charRg st="27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390">
                                            <p:txEl>
                                              <p:charRg st="27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charRg st="29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390">
                                            <p:txEl>
                                              <p:charRg st="29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charRg st="32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390">
                                            <p:txEl>
                                              <p:charRg st="32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9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Box 1"/>
          <p:cNvSpPr txBox="1"/>
          <p:nvPr/>
        </p:nvSpPr>
        <p:spPr>
          <a:xfrm>
            <a:off x="611188" y="549275"/>
            <a:ext cx="8208962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en-US" altLang="zh-CN" sz="3600" b="1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3600" b="1">
                <a:latin typeface="楷体_GB2312" pitchFamily="49" charset="-122"/>
                <a:ea typeface="楷体_GB2312" pitchFamily="49" charset="-122"/>
              </a:rPr>
              <a:t>、那个戴墨镜的人静静地等待着，还不时用指尖轻轻地敲着桌面。</a:t>
            </a:r>
            <a:endParaRPr lang="zh-CN" altLang="en-US" sz="36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7411" name="TextBox 2"/>
          <p:cNvSpPr txBox="1"/>
          <p:nvPr/>
        </p:nvSpPr>
        <p:spPr>
          <a:xfrm>
            <a:off x="539750" y="2060575"/>
            <a:ext cx="3455988" cy="3990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名词：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动词：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形容词：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代词（指示）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介词：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助词：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连词：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1F0F95"/>
                </a:solidFill>
                <a:latin typeface="Times New Roman" panose="02020603050405020304" pitchFamily="18" charset="0"/>
              </a:rPr>
              <a:t>副词：</a:t>
            </a:r>
            <a:endParaRPr lang="zh-CN" altLang="en-US" sz="3200" b="1">
              <a:solidFill>
                <a:srgbClr val="1F0F95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2" name="矩形 17411"/>
          <p:cNvSpPr/>
          <p:nvPr/>
        </p:nvSpPr>
        <p:spPr>
          <a:xfrm>
            <a:off x="2627313" y="2060575"/>
            <a:ext cx="4691062" cy="42052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 b="1" dirty="0">
                <a:solidFill>
                  <a:srgbClr val="1F0F95"/>
                </a:solidFill>
              </a:rPr>
              <a:t>墨镜、人、指尖、桌面</a:t>
            </a:r>
            <a:endParaRPr lang="zh-CN" altLang="en-US" sz="2800" b="1" dirty="0">
              <a:solidFill>
                <a:srgbClr val="1F0F95"/>
              </a:solidFill>
            </a:endParaRPr>
          </a:p>
          <a:p>
            <a:pPr lvl="0"/>
            <a:r>
              <a:rPr lang="zh-CN" altLang="en-US" sz="2800" b="1" dirty="0">
                <a:solidFill>
                  <a:srgbClr val="1F0F95"/>
                </a:solidFill>
              </a:rPr>
              <a:t>戴、等待、敲</a:t>
            </a:r>
            <a:endParaRPr lang="zh-CN" altLang="en-US" sz="2800" b="1" dirty="0">
              <a:solidFill>
                <a:srgbClr val="1F0F95"/>
              </a:solidFill>
            </a:endParaRPr>
          </a:p>
          <a:p>
            <a:pPr lvl="0"/>
            <a:r>
              <a:rPr lang="zh-CN" altLang="en-US" sz="2800" b="1" dirty="0">
                <a:solidFill>
                  <a:srgbClr val="1F0F95"/>
                </a:solidFill>
              </a:rPr>
              <a:t>静静地、轻轻地</a:t>
            </a:r>
            <a:endParaRPr lang="zh-CN" altLang="en-US" sz="2800" b="1" dirty="0">
              <a:solidFill>
                <a:srgbClr val="1F0F95"/>
              </a:solidFill>
            </a:endParaRPr>
          </a:p>
          <a:p>
            <a:pPr lvl="0"/>
            <a:r>
              <a:rPr lang="zh-CN" altLang="en-US" sz="2800" b="1" dirty="0">
                <a:solidFill>
                  <a:srgbClr val="1F0F95"/>
                </a:solidFill>
              </a:rPr>
              <a:t>那个</a:t>
            </a:r>
            <a:endParaRPr lang="zh-CN" altLang="en-US" sz="2800" b="1" dirty="0">
              <a:solidFill>
                <a:srgbClr val="1F0F95"/>
              </a:solidFill>
            </a:endParaRPr>
          </a:p>
          <a:p>
            <a:pPr lvl="0"/>
            <a:r>
              <a:rPr lang="zh-CN" altLang="en-US" sz="2800" b="1" dirty="0">
                <a:solidFill>
                  <a:srgbClr val="1F0F95"/>
                </a:solidFill>
              </a:rPr>
              <a:t>用</a:t>
            </a:r>
            <a:endParaRPr lang="zh-CN" altLang="en-US" sz="2800" b="1" dirty="0">
              <a:solidFill>
                <a:srgbClr val="1F0F95"/>
              </a:solidFill>
            </a:endParaRPr>
          </a:p>
          <a:p>
            <a:pPr lvl="0"/>
            <a:r>
              <a:rPr lang="zh-CN" altLang="en-US" sz="2800" b="1" dirty="0">
                <a:solidFill>
                  <a:srgbClr val="1F0F95"/>
                </a:solidFill>
              </a:rPr>
              <a:t>的、地、着</a:t>
            </a:r>
            <a:endParaRPr lang="zh-CN" altLang="en-US" sz="2800" b="1" dirty="0">
              <a:solidFill>
                <a:srgbClr val="1F0F95"/>
              </a:solidFill>
            </a:endParaRPr>
          </a:p>
          <a:p>
            <a:pPr lvl="0"/>
            <a:r>
              <a:rPr lang="zh-CN" altLang="en-US" sz="2800" b="1" dirty="0">
                <a:solidFill>
                  <a:srgbClr val="1F0F95"/>
                </a:solidFill>
              </a:rPr>
              <a:t>还</a:t>
            </a:r>
            <a:endParaRPr lang="zh-CN" altLang="en-US" sz="2800" b="1" dirty="0">
              <a:solidFill>
                <a:srgbClr val="1F0F95"/>
              </a:solidFill>
            </a:endParaRPr>
          </a:p>
          <a:p>
            <a:pPr lvl="0"/>
            <a:r>
              <a:rPr lang="zh-CN" altLang="en-US" sz="2800" b="1" dirty="0">
                <a:solidFill>
                  <a:srgbClr val="1F0F95"/>
                </a:solidFill>
              </a:rPr>
              <a:t>不时</a:t>
            </a:r>
            <a:endParaRPr lang="zh-CN" altLang="en-US" sz="2800" b="1" dirty="0">
              <a:solidFill>
                <a:srgbClr val="1F0F9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1741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charRg st="11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2">
                                            <p:txEl>
                                              <p:charRg st="11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charRg st="18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2">
                                            <p:txEl>
                                              <p:charRg st="18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charRg st="26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2">
                                            <p:txEl>
                                              <p:charRg st="26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charRg st="29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2">
                                            <p:txEl>
                                              <p:charRg st="29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charRg st="31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2">
                                            <p:txEl>
                                              <p:charRg st="31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charRg st="37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412">
                                            <p:txEl>
                                              <p:charRg st="37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charRg st="39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412">
                                            <p:txEl>
                                              <p:charRg st="39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2"/>
          <p:cNvSpPr/>
          <p:nvPr/>
        </p:nvSpPr>
        <p:spPr>
          <a:xfrm>
            <a:off x="0" y="0"/>
            <a:ext cx="4427538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三</a:t>
            </a: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短语和短语的类型</a:t>
            </a:r>
            <a:endParaRPr lang="zh-CN" altLang="en-US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3"/>
          <p:cNvSpPr/>
          <p:nvPr/>
        </p:nvSpPr>
        <p:spPr>
          <a:xfrm>
            <a:off x="0" y="620713"/>
            <a:ext cx="8756650" cy="9461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短语，也称词组，是词和词组合成的语言单位。根据其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构成方式可以分成： 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20484" name="Text Box 4"/>
          <p:cNvSpPr txBox="1"/>
          <p:nvPr/>
        </p:nvSpPr>
        <p:spPr>
          <a:xfrm>
            <a:off x="88900" y="1566863"/>
            <a:ext cx="9144000" cy="4373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①</a:t>
            </a: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并列短语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，由两个或两个以上的名词、动词、形容词并列组成的短语。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如：       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老师和同学（名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名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       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调查研究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动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动）   培养和提高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       庄严肃穆（形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形）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       我和你（代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代）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       四面八方（数量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数量）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又如：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万紫千红、理直气壮、丰功伟绩、是非黑白等。 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484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33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484">
                                            <p:txEl>
                                              <p:charRg st="33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53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484">
                                            <p:txEl>
                                              <p:charRg st="53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79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484">
                                            <p:txEl>
                                              <p:charRg st="79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97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484">
                                            <p:txEl>
                                              <p:charRg st="97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114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484">
                                            <p:txEl>
                                              <p:charRg st="114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134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484">
                                            <p:txEl>
                                              <p:charRg st="134" end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2"/>
          <p:cNvSpPr txBox="1"/>
          <p:nvPr/>
        </p:nvSpPr>
        <p:spPr>
          <a:xfrm>
            <a:off x="395288" y="765175"/>
            <a:ext cx="8343900" cy="49926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②</a:t>
            </a: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偏正短语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，词和词按修饰关系构成的短语，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由定语或状语加中心词组成。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       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定语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中心语（名、代）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如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我的老师（代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名）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          一个顾客（数量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名）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          伟大的人民（形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名）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          昨天的事（名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名）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          前进的步伐（动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名）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2"/>
          <p:cNvSpPr txBox="1"/>
          <p:nvPr/>
        </p:nvSpPr>
        <p:spPr>
          <a:xfrm>
            <a:off x="755650" y="987425"/>
            <a:ext cx="6443663" cy="48498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FF0000"/>
                </a:solidFill>
                <a:latin typeface="宋体" panose="02010600030101010101" pitchFamily="2" charset="-122"/>
              </a:rPr>
              <a:t>      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状语</a:t>
            </a:r>
            <a:r>
              <a:rPr lang="en-US" altLang="zh-CN" sz="3200" b="1">
                <a:solidFill>
                  <a:srgbClr val="FF0000"/>
                </a:solidFill>
                <a:latin typeface="宋体" panose="02010600030101010101" pitchFamily="2" charset="-122"/>
              </a:rPr>
              <a:t>+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中心语（动、形）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如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             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小心观察（形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动） 慢慢地吃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     更加坚定（副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动） 突然发现   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     这么走（代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动）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      一步一步地走（数量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动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     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非常壮观（副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形）  相当迅速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endParaRPr lang="zh-CN" altLang="en-US" sz="280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endParaRPr lang="zh-CN" altLang="en-US" sz="280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Text Box 2"/>
          <p:cNvSpPr txBox="1"/>
          <p:nvPr/>
        </p:nvSpPr>
        <p:spPr>
          <a:xfrm>
            <a:off x="34925" y="739775"/>
            <a:ext cx="8675688" cy="3259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③</a:t>
            </a: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动宾短语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，词和词按照支配关系构成的短语，由动词和宾语组成。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如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       </a:t>
            </a: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吃晚饭、盖房子、歌唱祖国、顾全大  局、关心集体、饱经风霜、理清思路等。 </a:t>
            </a:r>
            <a:endParaRPr lang="zh-CN" altLang="en-US" sz="3200" b="1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3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charRg st="31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33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charRg st="33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Rectangle 2"/>
          <p:cNvPicPr>
            <a:picLocks noGrp="1" noChangeAspect="1"/>
          </p:cNvPicPr>
          <p:nvPr>
            <p:ph type="ctrTitle"/>
          </p:nvPr>
        </p:nvPicPr>
        <p:blipFill>
          <a:blip r:embed="rId1"/>
          <a:stretch>
            <a:fillRect/>
          </a:stretch>
        </p:blipFill>
        <p:spPr>
          <a:xfrm>
            <a:off x="827088" y="2492375"/>
            <a:ext cx="7312025" cy="1873250"/>
          </a:xfrm>
          <a:ln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Text Box 2"/>
          <p:cNvSpPr txBox="1"/>
          <p:nvPr/>
        </p:nvSpPr>
        <p:spPr>
          <a:xfrm>
            <a:off x="250825" y="333375"/>
            <a:ext cx="8675688" cy="4224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1">
              <a:buFont typeface="Arial" panose="020B0604020202020204" pitchFamily="34" charset="0"/>
              <a:buNone/>
            </a:pPr>
            <a:endParaRPr lang="en-US" altLang="zh-CN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后补短语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，词和词按照补充关系构成的短语，由动词或形容词加上补语组成。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如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         看明白、想得太多、送出去、住一宿、说两句、红得发紫、害怕得要命、好得很、傻呆了、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漂亮极了。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1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charRg st="1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36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charRg st="36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38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charRg st="38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88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charRg st="88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ext Box 2"/>
          <p:cNvSpPr txBox="1"/>
          <p:nvPr/>
        </p:nvSpPr>
        <p:spPr>
          <a:xfrm>
            <a:off x="179388" y="839788"/>
            <a:ext cx="8675687" cy="3668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1">
              <a:buFont typeface="Arial" panose="020B0604020202020204" pitchFamily="34" charset="0"/>
              <a:buNone/>
            </a:pPr>
            <a:endParaRPr lang="en-US" altLang="zh-CN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⑤</a:t>
            </a: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主谓短语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，词和词按照陈述关系构成的短语，由主语和谓语组成。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如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        心情舒畅、人声鼎沸、春光明媚、好人一生平安、月儿弯弯照九州等。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charRg st="1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32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charRg st="32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34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charRg st="34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ext Box 7"/>
          <p:cNvSpPr txBox="1"/>
          <p:nvPr/>
        </p:nvSpPr>
        <p:spPr>
          <a:xfrm>
            <a:off x="1116013" y="1557338"/>
            <a:ext cx="7850187" cy="4970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天气睛朗   发挥作用   仔细翻阅   丰功伟绩 </a:t>
            </a:r>
            <a:endParaRPr lang="zh-CN" altLang="en-US" sz="3200" b="1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扫得干净   美好回忆   甜言蜜语   打击敌人</a:t>
            </a:r>
            <a:endParaRPr lang="zh-CN" altLang="en-US" sz="3200" b="1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舒活筋骨   认真讲解   歌咏春天   黑得发亮 </a:t>
            </a:r>
            <a:endParaRPr lang="zh-CN" altLang="en-US" sz="3200" b="1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差得很远   长江源头   一粒种子   灵魂深处</a:t>
            </a:r>
            <a:endParaRPr lang="zh-CN" altLang="en-US" sz="3200" b="1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性格和蔼   灯火辉煌   白云飘飘   积累经验</a:t>
            </a:r>
            <a:endParaRPr lang="zh-CN" altLang="en-US" sz="3200" b="1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狂风暴雨   光明正大   仔细观察   手舞足蹈</a:t>
            </a:r>
            <a:endParaRPr lang="zh-CN" altLang="en-US" sz="3200" b="1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5603" name="Rectangle 4"/>
          <p:cNvSpPr/>
          <p:nvPr/>
        </p:nvSpPr>
        <p:spPr>
          <a:xfrm>
            <a:off x="179388" y="188913"/>
            <a:ext cx="720725" cy="4464050"/>
          </a:xfrm>
          <a:prstGeom prst="rect">
            <a:avLst/>
          </a:prstGeom>
          <a:solidFill>
            <a:srgbClr val="FFFF00"/>
          </a:solidFill>
          <a:ln w="9525"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25604" name="WordArt 5"/>
          <p:cNvSpPr/>
          <p:nvPr/>
        </p:nvSpPr>
        <p:spPr>
          <a:xfrm rot="5400000">
            <a:off x="-1549400" y="2163763"/>
            <a:ext cx="4206875" cy="534987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514FA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短语擂台大赛</a:t>
            </a:r>
            <a:endParaRPr lang="zh-CN" altLang="en-US" sz="36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514FA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605" name="WordArt 6"/>
          <p:cNvSpPr/>
          <p:nvPr/>
        </p:nvSpPr>
        <p:spPr>
          <a:xfrm>
            <a:off x="1619250" y="549275"/>
            <a:ext cx="51847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solidFill>
                  <a:srgbClr val="0000FF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判断下面的短语类型</a:t>
            </a:r>
            <a:endParaRPr lang="zh-CN" altLang="en-US" sz="3600">
              <a:solidFill>
                <a:srgbClr val="0000FF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80" name="WordArt 8"/>
          <p:cNvSpPr/>
          <p:nvPr/>
        </p:nvSpPr>
        <p:spPr>
          <a:xfrm>
            <a:off x="1258888" y="2060575"/>
            <a:ext cx="1509712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主谓短语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81" name="WordArt 9"/>
          <p:cNvSpPr/>
          <p:nvPr/>
        </p:nvSpPr>
        <p:spPr>
          <a:xfrm>
            <a:off x="3203575" y="2060575"/>
            <a:ext cx="1509713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动宾短语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82" name="WordArt 10"/>
          <p:cNvSpPr/>
          <p:nvPr/>
        </p:nvSpPr>
        <p:spPr>
          <a:xfrm>
            <a:off x="5219700" y="2060575"/>
            <a:ext cx="1509713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偏正短语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83" name="WordArt 11"/>
          <p:cNvSpPr/>
          <p:nvPr/>
        </p:nvSpPr>
        <p:spPr>
          <a:xfrm>
            <a:off x="7164388" y="2060575"/>
            <a:ext cx="1509712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并列短语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84" name="WordArt 12"/>
          <p:cNvSpPr/>
          <p:nvPr/>
        </p:nvSpPr>
        <p:spPr>
          <a:xfrm>
            <a:off x="3276600" y="2781300"/>
            <a:ext cx="1509713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偏正短语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85" name="WordArt 13"/>
          <p:cNvSpPr/>
          <p:nvPr/>
        </p:nvSpPr>
        <p:spPr>
          <a:xfrm>
            <a:off x="5294313" y="2781300"/>
            <a:ext cx="1509712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并列短语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86" name="WordArt 14"/>
          <p:cNvSpPr/>
          <p:nvPr/>
        </p:nvSpPr>
        <p:spPr>
          <a:xfrm>
            <a:off x="7164388" y="2781300"/>
            <a:ext cx="1509712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动宾短语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87" name="WordArt 15"/>
          <p:cNvSpPr/>
          <p:nvPr/>
        </p:nvSpPr>
        <p:spPr>
          <a:xfrm>
            <a:off x="1258888" y="3500438"/>
            <a:ext cx="1509712" cy="296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动宾短语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88" name="WordArt 16"/>
          <p:cNvSpPr/>
          <p:nvPr/>
        </p:nvSpPr>
        <p:spPr>
          <a:xfrm>
            <a:off x="3276600" y="3500438"/>
            <a:ext cx="1509713" cy="296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偏正短语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89" name="WordArt 17"/>
          <p:cNvSpPr/>
          <p:nvPr/>
        </p:nvSpPr>
        <p:spPr>
          <a:xfrm>
            <a:off x="5219700" y="3500438"/>
            <a:ext cx="1509713" cy="296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动宾短语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90" name="WordArt 18"/>
          <p:cNvSpPr/>
          <p:nvPr/>
        </p:nvSpPr>
        <p:spPr>
          <a:xfrm>
            <a:off x="3276600" y="4221163"/>
            <a:ext cx="1509713" cy="296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偏正短语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91" name="WordArt 19"/>
          <p:cNvSpPr/>
          <p:nvPr/>
        </p:nvSpPr>
        <p:spPr>
          <a:xfrm>
            <a:off x="5219700" y="4221163"/>
            <a:ext cx="1509713" cy="296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偏正短语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92" name="WordArt 20"/>
          <p:cNvSpPr/>
          <p:nvPr/>
        </p:nvSpPr>
        <p:spPr>
          <a:xfrm>
            <a:off x="7164388" y="4221163"/>
            <a:ext cx="1509712" cy="296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偏正短语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93" name="WordArt 21"/>
          <p:cNvSpPr/>
          <p:nvPr/>
        </p:nvSpPr>
        <p:spPr>
          <a:xfrm>
            <a:off x="1258888" y="5003800"/>
            <a:ext cx="1509712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主谓短语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94" name="WordArt 22"/>
          <p:cNvSpPr/>
          <p:nvPr/>
        </p:nvSpPr>
        <p:spPr>
          <a:xfrm>
            <a:off x="3203575" y="5013325"/>
            <a:ext cx="1509713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主谓短语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95" name="WordArt 23"/>
          <p:cNvSpPr/>
          <p:nvPr/>
        </p:nvSpPr>
        <p:spPr>
          <a:xfrm>
            <a:off x="5222875" y="5013325"/>
            <a:ext cx="1509713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主谓短语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96" name="WordArt 24"/>
          <p:cNvSpPr/>
          <p:nvPr/>
        </p:nvSpPr>
        <p:spPr>
          <a:xfrm>
            <a:off x="7165975" y="5013325"/>
            <a:ext cx="1509713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动宾短语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97" name="WordArt 25"/>
          <p:cNvSpPr/>
          <p:nvPr/>
        </p:nvSpPr>
        <p:spPr>
          <a:xfrm>
            <a:off x="1258888" y="5734050"/>
            <a:ext cx="1509712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并列短语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98" name="WordArt 26"/>
          <p:cNvSpPr/>
          <p:nvPr/>
        </p:nvSpPr>
        <p:spPr>
          <a:xfrm>
            <a:off x="3206750" y="5734050"/>
            <a:ext cx="1509713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并列短语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99" name="WordArt 27"/>
          <p:cNvSpPr/>
          <p:nvPr/>
        </p:nvSpPr>
        <p:spPr>
          <a:xfrm>
            <a:off x="5222875" y="5734050"/>
            <a:ext cx="1509713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偏正短语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700" name="WordArt 28"/>
          <p:cNvSpPr/>
          <p:nvPr/>
        </p:nvSpPr>
        <p:spPr>
          <a:xfrm>
            <a:off x="7165975" y="5734050"/>
            <a:ext cx="1509713" cy="296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并列短语</a:t>
            </a:r>
            <a:endParaRPr lang="zh-CN" altLang="en-US" sz="360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627" name="Text Box 29"/>
          <p:cNvSpPr txBox="1"/>
          <p:nvPr/>
        </p:nvSpPr>
        <p:spPr>
          <a:xfrm>
            <a:off x="7092950" y="3429000"/>
            <a:ext cx="15113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后补短语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5628" name="Text Box 30"/>
          <p:cNvSpPr txBox="1"/>
          <p:nvPr/>
        </p:nvSpPr>
        <p:spPr>
          <a:xfrm>
            <a:off x="1331913" y="4149725"/>
            <a:ext cx="15113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后补短语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5629" name="Text Box 31"/>
          <p:cNvSpPr txBox="1"/>
          <p:nvPr/>
        </p:nvSpPr>
        <p:spPr>
          <a:xfrm>
            <a:off x="1116013" y="2708275"/>
            <a:ext cx="1855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后补短语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5630" name="内容占位符 33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486400"/>
          </a:xfrm>
          <a:ln/>
        </p:spPr>
        <p:txBody>
          <a:bodyPr anchor="t"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10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10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10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1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10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1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10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10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1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10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animBg="1"/>
      <p:bldP spid="28681" grpId="0" animBg="1"/>
      <p:bldP spid="28682" grpId="0" animBg="1"/>
      <p:bldP spid="28683" grpId="0" animBg="1"/>
      <p:bldP spid="28684" grpId="0" animBg="1"/>
      <p:bldP spid="28685" grpId="0" animBg="1"/>
      <p:bldP spid="28686" grpId="0" animBg="1"/>
      <p:bldP spid="28687" grpId="0" animBg="1"/>
      <p:bldP spid="28688" grpId="0" animBg="1"/>
      <p:bldP spid="28689" grpId="0" animBg="1"/>
      <p:bldP spid="28690" grpId="0" animBg="1"/>
      <p:bldP spid="28691" grpId="0" animBg="1"/>
      <p:bldP spid="28692" grpId="0" animBg="1"/>
      <p:bldP spid="28693" grpId="0" animBg="1"/>
      <p:bldP spid="28694" grpId="0" animBg="1"/>
      <p:bldP spid="28695" grpId="0" animBg="1"/>
      <p:bldP spid="28696" grpId="0" animBg="1"/>
      <p:bldP spid="28697" grpId="0" animBg="1"/>
      <p:bldP spid="28698" grpId="0" animBg="1"/>
      <p:bldP spid="28699" grpId="0" animBg="1"/>
      <p:bldP spid="28700" grpId="0" animBg="1"/>
      <p:bldP spid="25627" grpId="0"/>
      <p:bldP spid="25628" grpId="0"/>
      <p:bldP spid="256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文本占位符 27649"/>
          <p:cNvSpPr>
            <a:spLocks noGrp="1"/>
          </p:cNvSpPr>
          <p:nvPr>
            <p:ph type="body" idx="1"/>
          </p:nvPr>
        </p:nvSpPr>
        <p:spPr>
          <a:xfrm>
            <a:off x="468313" y="2565400"/>
            <a:ext cx="8229600" cy="189865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lang="zh-CN" altLang="en-US" sz="6000" b="1" dirty="0">
                <a:ea typeface="隶书" panose="02010509060101010101" pitchFamily="49" charset="-122"/>
              </a:rPr>
              <a:t>现代汉语单句的句子成分</a:t>
            </a:r>
            <a:endParaRPr lang="zh-CN" altLang="en-US" sz="6000" b="1" dirty="0"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标题 28673"/>
          <p:cNvSpPr>
            <a:spLocks noGrp="1"/>
          </p:cNvSpPr>
          <p:nvPr>
            <p:ph type="title"/>
          </p:nvPr>
        </p:nvSpPr>
        <p:spPr>
          <a:xfrm>
            <a:off x="641350" y="431800"/>
            <a:ext cx="5078413" cy="608013"/>
          </a:xfrm>
          <a:ln/>
        </p:spPr>
        <p:txBody>
          <a:bodyPr anchor="ctr"/>
          <a:p>
            <a:r>
              <a:rPr lang="zh-CN" altLang="en-US" b="1" dirty="0">
                <a:solidFill>
                  <a:schemeClr val="tx1"/>
                </a:solidFill>
                <a:ea typeface="隶书" panose="02010509060101010101" pitchFamily="49" charset="-122"/>
              </a:rPr>
              <a:t>句子结构成分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pic>
        <p:nvPicPr>
          <p:cNvPr id="28675" name="图片 28674" descr="CCM00271"/>
          <p:cNvPicPr>
            <a:picLocks noChangeAspect="1"/>
          </p:cNvPicPr>
          <p:nvPr/>
        </p:nvPicPr>
        <p:blipFill>
          <a:blip r:embed="rId1">
            <a:lum bright="6000" contrast="6000"/>
          </a:blip>
          <a:stretch>
            <a:fillRect/>
          </a:stretch>
        </p:blipFill>
        <p:spPr>
          <a:xfrm>
            <a:off x="5003800" y="115888"/>
            <a:ext cx="3455988" cy="26003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8676" name="组合 28675"/>
          <p:cNvGrpSpPr/>
          <p:nvPr/>
        </p:nvGrpSpPr>
        <p:grpSpPr>
          <a:xfrm>
            <a:off x="8677275" y="5373688"/>
            <a:ext cx="358775" cy="433387"/>
            <a:chOff x="5466" y="3385"/>
            <a:chExt cx="226" cy="273"/>
          </a:xfrm>
        </p:grpSpPr>
        <p:sp>
          <p:nvSpPr>
            <p:cNvPr id="28677" name="任意多边形 28676">
              <a:hlinkClick r:id="rId2" action="ppaction://hlinksldjump"/>
            </p:cNvPr>
            <p:cNvSpPr/>
            <p:nvPr/>
          </p:nvSpPr>
          <p:spPr>
            <a:xfrm>
              <a:off x="5510" y="3385"/>
              <a:ext cx="182" cy="273"/>
            </a:xfrm>
            <a:custGeom>
              <a:avLst/>
              <a:gdLst>
                <a:gd name="txL" fmla="*/ 3375 w 21600"/>
                <a:gd name="txT" fmla="*/ 5400 h 21600"/>
                <a:gd name="txR" fmla="*/ 18900 w 21600"/>
                <a:gd name="txB" fmla="*/ 16200 h 21600"/>
              </a:gdLst>
              <a:ahLst/>
              <a:cxnLst>
                <a:cxn ang="270">
                  <a:pos x="16200" y="0"/>
                </a:cxn>
                <a:cxn ang="180">
                  <a:pos x="0" y="10800"/>
                </a:cxn>
                <a:cxn ang="90">
                  <a:pos x="16200" y="21600"/>
                </a:cxn>
                <a:cxn ang="0">
                  <a:pos x="21600" y="10800"/>
                </a:cxn>
              </a:cxnLst>
              <a:rect l="txL" t="txT" r="txR" b="txB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CC99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78" name="文本框 28677"/>
            <p:cNvSpPr txBox="1"/>
            <p:nvPr/>
          </p:nvSpPr>
          <p:spPr>
            <a:xfrm>
              <a:off x="5466" y="3430"/>
              <a:ext cx="226" cy="173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zh-CN" altLang="en-US" sz="1200" b="1">
                  <a:solidFill>
                    <a:srgbClr val="CC6600"/>
                  </a:solidFill>
                  <a:latin typeface="Times New Roman" panose="02020603050405020304" pitchFamily="18" charset="0"/>
                  <a:hlinkClick r:id="rId2" action="ppaction://hlinksldjump"/>
                </a:rPr>
                <a:t>树</a:t>
              </a:r>
              <a:endParaRPr lang="zh-CN" altLang="en-US" sz="1200" b="1">
                <a:solidFill>
                  <a:srgbClr val="CC66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8679" name="文本框 28678"/>
          <p:cNvSpPr txBox="1"/>
          <p:nvPr/>
        </p:nvSpPr>
        <p:spPr>
          <a:xfrm>
            <a:off x="4067175" y="4292600"/>
            <a:ext cx="1152525" cy="579438"/>
          </a:xfrm>
          <a:prstGeom prst="rect">
            <a:avLst/>
          </a:prstGeom>
          <a:noFill/>
          <a:ln w="12700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>
                <a:latin typeface="Arial" panose="020B0604020202020204" pitchFamily="34" charset="0"/>
              </a:rPr>
              <a:t>——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28680" name="矩形 28679"/>
          <p:cNvSpPr/>
          <p:nvPr/>
        </p:nvSpPr>
        <p:spPr>
          <a:xfrm>
            <a:off x="7467600" y="4114800"/>
            <a:ext cx="1370013" cy="579438"/>
          </a:xfrm>
          <a:prstGeom prst="rect">
            <a:avLst/>
          </a:prstGeom>
          <a:noFill/>
          <a:ln w="12700">
            <a:noFill/>
          </a:ln>
        </p:spPr>
        <p:txBody>
          <a:bodyPr lIns="90000" tIns="46800" rIns="90000" bIns="46800">
            <a:spAutoFit/>
          </a:bodyPr>
          <a:p>
            <a:pPr>
              <a:buClr>
                <a:schemeClr val="bg1"/>
              </a:buClr>
            </a:pPr>
            <a:r>
              <a:rPr lang="zh-CN" altLang="en-US" sz="3200" b="1">
                <a:latin typeface="Times New Roman" panose="02020603050405020304" pitchFamily="18" charset="0"/>
              </a:rPr>
              <a:t>﹏</a:t>
            </a:r>
            <a:r>
              <a:rPr lang="zh-CN" altLang="en-US" sz="2000" b="1"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</a:rPr>
              <a:t>﹏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28681" name="文本框 28680"/>
          <p:cNvSpPr txBox="1"/>
          <p:nvPr/>
        </p:nvSpPr>
        <p:spPr>
          <a:xfrm>
            <a:off x="539750" y="4195763"/>
            <a:ext cx="1295400" cy="457200"/>
          </a:xfrm>
          <a:prstGeom prst="rect">
            <a:avLst/>
          </a:prstGeom>
          <a:noFill/>
          <a:ln w="12700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>
                <a:latin typeface="Times New Roman" panose="02020603050405020304" pitchFamily="18" charset="0"/>
              </a:rPr>
              <a:t>(           )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28682" name="文本框 28681"/>
          <p:cNvSpPr txBox="1"/>
          <p:nvPr/>
        </p:nvSpPr>
        <p:spPr>
          <a:xfrm>
            <a:off x="2698750" y="4149725"/>
            <a:ext cx="1657350" cy="579438"/>
          </a:xfrm>
          <a:prstGeom prst="rect">
            <a:avLst/>
          </a:prstGeom>
          <a:noFill/>
          <a:ln w="12700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latin typeface="宋体" panose="02010600030101010101" pitchFamily="2" charset="-122"/>
              </a:rPr>
              <a:t>[    ]</a:t>
            </a:r>
            <a:r>
              <a:rPr lang="en-US" altLang="zh-CN" sz="3200">
                <a:latin typeface="宋体" panose="02010600030101010101" pitchFamily="2" charset="-122"/>
              </a:rPr>
              <a:t> </a:t>
            </a:r>
            <a:endParaRPr lang="en-US" altLang="zh-CN" sz="3200">
              <a:latin typeface="宋体" panose="02010600030101010101" pitchFamily="2" charset="-122"/>
            </a:endParaRPr>
          </a:p>
        </p:txBody>
      </p:sp>
      <p:sp>
        <p:nvSpPr>
          <p:cNvPr id="28683" name="矩形 28682"/>
          <p:cNvSpPr/>
          <p:nvPr/>
        </p:nvSpPr>
        <p:spPr>
          <a:xfrm>
            <a:off x="4876800" y="4114800"/>
            <a:ext cx="1552575" cy="641350"/>
          </a:xfrm>
          <a:prstGeom prst="rect">
            <a:avLst/>
          </a:prstGeom>
          <a:noFill/>
          <a:ln w="12700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‹       ›</a:t>
            </a:r>
            <a:r>
              <a:rPr lang="en-US" altLang="zh-CN" sz="3600">
                <a:latin typeface="Times New Roman" panose="02020603050405020304" pitchFamily="18" charset="0"/>
              </a:rPr>
              <a:t>    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grpSp>
        <p:nvGrpSpPr>
          <p:cNvPr id="28684" name="组合 28683"/>
          <p:cNvGrpSpPr/>
          <p:nvPr/>
        </p:nvGrpSpPr>
        <p:grpSpPr>
          <a:xfrm rot="5400000">
            <a:off x="2111375" y="4232275"/>
            <a:ext cx="1397000" cy="654050"/>
            <a:chOff x="1111" y="4562"/>
            <a:chExt cx="771" cy="412"/>
          </a:xfrm>
        </p:grpSpPr>
        <p:sp>
          <p:nvSpPr>
            <p:cNvPr id="28685" name="文本框 28684"/>
            <p:cNvSpPr txBox="1"/>
            <p:nvPr/>
          </p:nvSpPr>
          <p:spPr>
            <a:xfrm>
              <a:off x="1111" y="4609"/>
              <a:ext cx="635" cy="365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en-US" altLang="zh-CN" sz="3200">
                  <a:latin typeface="Arial" panose="020B0604020202020204" pitchFamily="34" charset="0"/>
                </a:rPr>
                <a:t>——</a:t>
              </a:r>
              <a:endParaRPr lang="en-US" altLang="zh-CN" sz="3200">
                <a:latin typeface="Times New Roman" panose="02020603050405020304" pitchFamily="18" charset="0"/>
              </a:endParaRPr>
            </a:p>
          </p:txBody>
        </p:sp>
        <p:sp>
          <p:nvSpPr>
            <p:cNvPr id="28686" name="文本框 28685"/>
            <p:cNvSpPr txBox="1"/>
            <p:nvPr/>
          </p:nvSpPr>
          <p:spPr>
            <a:xfrm>
              <a:off x="1111" y="4562"/>
              <a:ext cx="771" cy="365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en-US" altLang="zh-CN" sz="3200">
                  <a:latin typeface="Arial" panose="020B0604020202020204" pitchFamily="34" charset="0"/>
                </a:rPr>
                <a:t>——</a:t>
              </a:r>
              <a:endParaRPr lang="en-US" altLang="zh-CN" sz="3200">
                <a:latin typeface="Times New Roman" panose="02020603050405020304" pitchFamily="18" charset="0"/>
              </a:endParaRPr>
            </a:p>
          </p:txBody>
        </p:sp>
      </p:grpSp>
      <p:sp>
        <p:nvSpPr>
          <p:cNvPr id="28687" name="文本框 28686"/>
          <p:cNvSpPr txBox="1"/>
          <p:nvPr/>
        </p:nvSpPr>
        <p:spPr>
          <a:xfrm>
            <a:off x="6248400" y="4191000"/>
            <a:ext cx="1370013" cy="457200"/>
          </a:xfrm>
          <a:prstGeom prst="rect">
            <a:avLst/>
          </a:prstGeom>
          <a:noFill/>
          <a:ln w="12700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>
                <a:latin typeface="Times New Roman" panose="02020603050405020304" pitchFamily="18" charset="0"/>
              </a:rPr>
              <a:t>(           )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28688" name="任意多边形 28687">
            <a:hlinkClick r:id="" action="ppaction://noaction"/>
          </p:cNvPr>
          <p:cNvSpPr/>
          <p:nvPr/>
        </p:nvSpPr>
        <p:spPr>
          <a:xfrm flipH="1">
            <a:off x="8747125" y="5876925"/>
            <a:ext cx="288925" cy="433388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28689" name="组合 28688"/>
          <p:cNvGrpSpPr/>
          <p:nvPr/>
        </p:nvGrpSpPr>
        <p:grpSpPr>
          <a:xfrm>
            <a:off x="7391400" y="3124200"/>
            <a:ext cx="1512888" cy="1447800"/>
            <a:chOff x="4467" y="2201"/>
            <a:chExt cx="953" cy="912"/>
          </a:xfrm>
        </p:grpSpPr>
        <p:pic>
          <p:nvPicPr>
            <p:cNvPr id="28690" name="图片 28689" descr="010$0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4B2405"/>
                </a:clrFrom>
                <a:clrTo>
                  <a:srgbClr val="4B2405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467" y="2201"/>
              <a:ext cx="953" cy="9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691" name="文本框 28690"/>
            <p:cNvSpPr txBox="1"/>
            <p:nvPr/>
          </p:nvSpPr>
          <p:spPr>
            <a:xfrm>
              <a:off x="4513" y="2528"/>
              <a:ext cx="771" cy="365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zh-CN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宾语</a:t>
              </a:r>
              <a:endPara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28692" name="组合 28691"/>
          <p:cNvGrpSpPr/>
          <p:nvPr/>
        </p:nvGrpSpPr>
        <p:grpSpPr>
          <a:xfrm>
            <a:off x="323850" y="3933825"/>
            <a:ext cx="1009650" cy="649288"/>
            <a:chOff x="295" y="2432"/>
            <a:chExt cx="636" cy="409"/>
          </a:xfrm>
        </p:grpSpPr>
        <p:pic>
          <p:nvPicPr>
            <p:cNvPr id="28693" name="图片 28692" descr="萬用卡03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5" y="2432"/>
              <a:ext cx="635" cy="40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694" name="文本框 28693"/>
            <p:cNvSpPr txBox="1"/>
            <p:nvPr/>
          </p:nvSpPr>
          <p:spPr>
            <a:xfrm>
              <a:off x="295" y="2478"/>
              <a:ext cx="636" cy="327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zh-CN" altLang="en-US" sz="28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定语</a:t>
              </a:r>
              <a:endPara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28695" name="组合 28694"/>
          <p:cNvGrpSpPr/>
          <p:nvPr/>
        </p:nvGrpSpPr>
        <p:grpSpPr>
          <a:xfrm>
            <a:off x="6324600" y="3810000"/>
            <a:ext cx="1149350" cy="647700"/>
            <a:chOff x="3834" y="2614"/>
            <a:chExt cx="724" cy="408"/>
          </a:xfrm>
        </p:grpSpPr>
        <p:pic>
          <p:nvPicPr>
            <p:cNvPr id="28696" name="图片 28695" descr="萬用卡03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34" y="2614"/>
              <a:ext cx="634" cy="40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697" name="文本框 28696"/>
            <p:cNvSpPr txBox="1"/>
            <p:nvPr/>
          </p:nvSpPr>
          <p:spPr>
            <a:xfrm>
              <a:off x="3921" y="2614"/>
              <a:ext cx="637" cy="327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zh-CN" altLang="en-US" sz="28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定语</a:t>
              </a:r>
              <a:endPara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sp>
        <p:nvSpPr>
          <p:cNvPr id="28698" name="椭圆形标注 28697"/>
          <p:cNvSpPr/>
          <p:nvPr/>
        </p:nvSpPr>
        <p:spPr>
          <a:xfrm>
            <a:off x="1476375" y="1989138"/>
            <a:ext cx="5832475" cy="1150937"/>
          </a:xfrm>
          <a:prstGeom prst="wedgeEllipseCallout">
            <a:avLst>
              <a:gd name="adj1" fmla="val -11458"/>
              <a:gd name="adj2" fmla="val 43241"/>
            </a:avLst>
          </a:prstGeom>
          <a:solidFill>
            <a:schemeClr val="hlink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/>
          <a:p>
            <a:pPr algn="ctr">
              <a:buClr>
                <a:schemeClr val="bg1"/>
              </a:buClr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主谓宾、定状补</a:t>
            </a:r>
            <a:endParaRPr lang="zh-CN" altLang="en-US" sz="4400" b="1" dirty="0">
              <a:solidFill>
                <a:schemeClr val="bg1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28699" name="组合 28698"/>
          <p:cNvGrpSpPr/>
          <p:nvPr/>
        </p:nvGrpSpPr>
        <p:grpSpPr>
          <a:xfrm>
            <a:off x="1547813" y="3213100"/>
            <a:ext cx="1511300" cy="1447800"/>
            <a:chOff x="975" y="2024"/>
            <a:chExt cx="952" cy="912"/>
          </a:xfrm>
        </p:grpSpPr>
        <p:pic>
          <p:nvPicPr>
            <p:cNvPr id="28700" name="图片 28699" descr="010$0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4B2405"/>
                </a:clrFrom>
                <a:clrTo>
                  <a:srgbClr val="4B2405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75" y="2024"/>
              <a:ext cx="952" cy="9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701" name="文本框 28700"/>
            <p:cNvSpPr txBox="1"/>
            <p:nvPr/>
          </p:nvSpPr>
          <p:spPr>
            <a:xfrm>
              <a:off x="975" y="2432"/>
              <a:ext cx="726" cy="365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zh-CN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主语</a:t>
              </a:r>
              <a:endPara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28702" name="组合 28701"/>
          <p:cNvGrpSpPr/>
          <p:nvPr/>
        </p:nvGrpSpPr>
        <p:grpSpPr>
          <a:xfrm>
            <a:off x="3995738" y="3213100"/>
            <a:ext cx="1512887" cy="1446213"/>
            <a:chOff x="2517" y="2024"/>
            <a:chExt cx="953" cy="911"/>
          </a:xfrm>
        </p:grpSpPr>
        <p:pic>
          <p:nvPicPr>
            <p:cNvPr id="28703" name="图片 28702" descr="010$0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4B2405"/>
                </a:clrFrom>
                <a:clrTo>
                  <a:srgbClr val="4B2405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517" y="2024"/>
              <a:ext cx="953" cy="91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704" name="文本框 28703"/>
            <p:cNvSpPr txBox="1"/>
            <p:nvPr/>
          </p:nvSpPr>
          <p:spPr>
            <a:xfrm>
              <a:off x="2562" y="2387"/>
              <a:ext cx="817" cy="365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zh-CN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谓语</a:t>
              </a:r>
              <a:endPara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28705" name="组合 28704"/>
          <p:cNvGrpSpPr/>
          <p:nvPr/>
        </p:nvGrpSpPr>
        <p:grpSpPr>
          <a:xfrm>
            <a:off x="2895600" y="3962400"/>
            <a:ext cx="1009650" cy="649288"/>
            <a:chOff x="295" y="2432"/>
            <a:chExt cx="636" cy="409"/>
          </a:xfrm>
        </p:grpSpPr>
        <p:pic>
          <p:nvPicPr>
            <p:cNvPr id="28706" name="图片 28705" descr="萬用卡03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5" y="2432"/>
              <a:ext cx="635" cy="40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707" name="文本框 28706"/>
            <p:cNvSpPr txBox="1"/>
            <p:nvPr/>
          </p:nvSpPr>
          <p:spPr>
            <a:xfrm>
              <a:off x="295" y="2478"/>
              <a:ext cx="636" cy="327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zh-CN" altLang="en-US" sz="28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状语</a:t>
              </a:r>
              <a:endPara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28708" name="组合 28707"/>
          <p:cNvGrpSpPr/>
          <p:nvPr/>
        </p:nvGrpSpPr>
        <p:grpSpPr>
          <a:xfrm>
            <a:off x="5105400" y="3810000"/>
            <a:ext cx="1009650" cy="649288"/>
            <a:chOff x="295" y="2432"/>
            <a:chExt cx="636" cy="409"/>
          </a:xfrm>
        </p:grpSpPr>
        <p:pic>
          <p:nvPicPr>
            <p:cNvPr id="28709" name="图片 28708" descr="萬用卡03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5" y="2432"/>
              <a:ext cx="635" cy="40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710" name="文本框 28709"/>
            <p:cNvSpPr txBox="1"/>
            <p:nvPr/>
          </p:nvSpPr>
          <p:spPr>
            <a:xfrm>
              <a:off x="295" y="2478"/>
              <a:ext cx="636" cy="327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zh-CN" altLang="en-US" sz="28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补语</a:t>
              </a:r>
              <a:endPara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28711" name="组合 28710"/>
          <p:cNvGrpSpPr/>
          <p:nvPr/>
        </p:nvGrpSpPr>
        <p:grpSpPr>
          <a:xfrm>
            <a:off x="1676400" y="4876800"/>
            <a:ext cx="914400" cy="152400"/>
            <a:chOff x="1056" y="3072"/>
            <a:chExt cx="576" cy="96"/>
          </a:xfrm>
        </p:grpSpPr>
        <p:sp>
          <p:nvSpPr>
            <p:cNvPr id="28712" name="直接连接符 28711"/>
            <p:cNvSpPr/>
            <p:nvPr/>
          </p:nvSpPr>
          <p:spPr>
            <a:xfrm>
              <a:off x="1056" y="3072"/>
              <a:ext cx="576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8713" name="直接连接符 28712"/>
            <p:cNvSpPr/>
            <p:nvPr/>
          </p:nvSpPr>
          <p:spPr>
            <a:xfrm>
              <a:off x="1056" y="3168"/>
              <a:ext cx="576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" fill="hold"/>
                                        <p:tgtEl>
                                          <p:spTgt spid="2869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8680" grpId="0"/>
      <p:bldP spid="28681" grpId="0"/>
      <p:bldP spid="28682" grpId="0"/>
      <p:bldP spid="28683" grpId="0"/>
      <p:bldP spid="28687" grpId="0"/>
      <p:bldP spid="2869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标题 3584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dirty="0"/>
          </a:p>
        </p:txBody>
      </p:sp>
      <p:sp>
        <p:nvSpPr>
          <p:cNvPr id="35843" name="文本占位符 3584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b="1" dirty="0"/>
              <a:t>他养了一只小花狗。</a:t>
            </a:r>
            <a:endParaRPr lang="zh-CN" altLang="en-US" b="1" dirty="0"/>
          </a:p>
          <a:p>
            <a:r>
              <a:rPr lang="zh-CN" altLang="en-US" b="1" dirty="0"/>
              <a:t>他的家里养了一只小花狗。</a:t>
            </a:r>
            <a:endParaRPr lang="zh-CN" altLang="en-US" b="1" dirty="0"/>
          </a:p>
          <a:p>
            <a:r>
              <a:rPr lang="en-US" altLang="zh-CN" b="1" dirty="0"/>
              <a:t> </a:t>
            </a:r>
            <a:r>
              <a:rPr lang="zh-CN" altLang="en-US" b="1" dirty="0"/>
              <a:t>笑 是具有多重意义的语言。 </a:t>
            </a:r>
            <a:endParaRPr lang="zh-CN" altLang="en-US" b="1" dirty="0"/>
          </a:p>
          <a:p>
            <a:r>
              <a:rPr lang="zh-CN" altLang="en-US" b="1" dirty="0"/>
              <a:t>满天乌云顿时消散了。 </a:t>
            </a:r>
            <a:endParaRPr lang="zh-CN" altLang="en-US" b="1" dirty="0"/>
          </a:p>
          <a:p>
            <a:r>
              <a:rPr lang="zh-CN" altLang="en-US" b="1" dirty="0"/>
              <a:t>你们要学好用好祖国的语言文字。 </a:t>
            </a:r>
            <a:endParaRPr lang="zh-CN" altLang="en-US" b="1" dirty="0"/>
          </a:p>
          <a:p>
            <a:r>
              <a:rPr lang="zh-CN" altLang="en-US" b="1" dirty="0"/>
              <a:t>早上一起床，大家发现风停了，浪也静了。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1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charRg st="1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23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charRg st="23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39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charRg st="39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51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charRg st="51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charRg st="68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43">
                                            <p:txEl>
                                              <p:charRg st="68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ext Box 2"/>
          <p:cNvSpPr txBox="1"/>
          <p:nvPr/>
        </p:nvSpPr>
        <p:spPr>
          <a:xfrm>
            <a:off x="755650" y="1052513"/>
            <a:ext cx="6959600" cy="18002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口诀： </a:t>
            </a:r>
            <a:br>
              <a:rPr lang="zh-CN" altLang="en-US" sz="2800" b="1">
                <a:latin typeface="Arial" panose="020B0604020202020204" pitchFamily="34" charset="0"/>
              </a:rPr>
            </a:br>
            <a:r>
              <a:rPr lang="zh-CN" altLang="en-US" sz="2800" b="1">
                <a:latin typeface="Arial" panose="020B0604020202020204" pitchFamily="34" charset="0"/>
              </a:rPr>
              <a:t>　　  </a:t>
            </a:r>
            <a:r>
              <a:rPr lang="zh-CN" altLang="en-US" sz="2800" b="1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主谓宾、定状补，主干枝叶分清楚。 </a:t>
            </a:r>
            <a:br>
              <a:rPr lang="zh-CN" altLang="en-US" sz="2800" b="1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2800" b="1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　　 定语必居主宾前，谓前为状谓后补。 </a:t>
            </a:r>
            <a:br>
              <a:rPr lang="zh-CN" altLang="en-US" sz="2800" b="1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2800" b="1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　　 状语有时位主前，逗号分开心有数。</a:t>
            </a:r>
            <a:r>
              <a:rPr lang="zh-CN" altLang="en-US" sz="2800" b="1">
                <a:latin typeface="Arial" panose="020B0604020202020204" pitchFamily="34" charset="0"/>
              </a:rPr>
              <a:t> 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26627" name="Text Box 3"/>
          <p:cNvSpPr txBox="1"/>
          <p:nvPr/>
        </p:nvSpPr>
        <p:spPr>
          <a:xfrm>
            <a:off x="2268538" y="333375"/>
            <a:ext cx="3395662" cy="641350"/>
          </a:xfrm>
          <a:prstGeom prst="rect">
            <a:avLst/>
          </a:prstGeom>
          <a:solidFill>
            <a:srgbClr val="66FF33"/>
          </a:solidFill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600" b="1" dirty="0">
                <a:latin typeface="Arial" panose="020B0604020202020204" pitchFamily="34" charset="0"/>
                <a:ea typeface="华文行楷" panose="02010800040101010101" pitchFamily="2" charset="-122"/>
              </a:rPr>
              <a:t>单</a:t>
            </a:r>
            <a:r>
              <a:rPr lang="zh-CN" altLang="en-US" sz="3600" b="1">
                <a:latin typeface="Arial" panose="020B0604020202020204" pitchFamily="34" charset="0"/>
                <a:ea typeface="华文行楷" panose="02010800040101010101" pitchFamily="2" charset="-122"/>
              </a:rPr>
              <a:t>句的句子结构</a:t>
            </a:r>
            <a:endParaRPr lang="zh-CN" altLang="en-US" sz="3600" b="1"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29700" name="Text Box 4"/>
          <p:cNvSpPr txBox="1"/>
          <p:nvPr/>
        </p:nvSpPr>
        <p:spPr>
          <a:xfrm>
            <a:off x="358775" y="3213100"/>
            <a:ext cx="8785225" cy="265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Arial" panose="020B0604020202020204" pitchFamily="34" charset="0"/>
              </a:rPr>
              <a:t>例如：</a:t>
            </a:r>
            <a:r>
              <a:rPr lang="zh-CN" altLang="en-US" sz="2800" b="1">
                <a:latin typeface="华文行楷" panose="02010800040101010101" pitchFamily="2" charset="-122"/>
                <a:ea typeface="华文行楷" panose="02010800040101010101" pitchFamily="2" charset="-122"/>
              </a:rPr>
              <a:t>产生了深远影响 的这件事 对于一般见异思</a:t>
            </a:r>
            <a:endParaRPr lang="zh-CN" altLang="en-US" sz="2800" b="1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sz="2800" b="1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华文行楷" panose="02010800040101010101" pitchFamily="2" charset="-122"/>
                <a:ea typeface="华文行楷" panose="02010800040101010101" pitchFamily="2" charset="-122"/>
              </a:rPr>
              <a:t>迁的人，对于一般鄙薄技术工作以为不足道、以为</a:t>
            </a:r>
            <a:endParaRPr lang="zh-CN" altLang="en-US" sz="2800" b="1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sz="2800" b="1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华文行楷" panose="02010800040101010101" pitchFamily="2" charset="-122"/>
                <a:ea typeface="华文行楷" panose="02010800040101010101" pitchFamily="2" charset="-122"/>
              </a:rPr>
              <a:t>无出路的人，是 一个极好的值得反省的事件。 </a:t>
            </a:r>
            <a:br>
              <a:rPr lang="zh-CN" altLang="en-US" sz="2800" b="1">
                <a:latin typeface="华文行楷" panose="02010800040101010101" pitchFamily="2" charset="-122"/>
                <a:ea typeface="华文行楷" panose="02010800040101010101" pitchFamily="2" charset="-122"/>
              </a:rPr>
            </a:br>
            <a:endParaRPr lang="zh-CN" altLang="en-US" sz="2800" b="1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9701" name="Line 5"/>
          <p:cNvSpPr/>
          <p:nvPr/>
        </p:nvSpPr>
        <p:spPr>
          <a:xfrm>
            <a:off x="4500563" y="3644900"/>
            <a:ext cx="936625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29702" name="Line 6"/>
          <p:cNvSpPr/>
          <p:nvPr/>
        </p:nvSpPr>
        <p:spPr>
          <a:xfrm>
            <a:off x="4500563" y="3716338"/>
            <a:ext cx="936625" cy="1587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29703" name="Line 7"/>
          <p:cNvSpPr/>
          <p:nvPr/>
        </p:nvSpPr>
        <p:spPr>
          <a:xfrm>
            <a:off x="2555875" y="5445125"/>
            <a:ext cx="4318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29704" name="未知"/>
          <p:cNvSpPr/>
          <p:nvPr/>
        </p:nvSpPr>
        <p:spPr>
          <a:xfrm>
            <a:off x="6659563" y="5373688"/>
            <a:ext cx="827087" cy="123825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27" y="50"/>
              </a:cxn>
              <a:cxn ang="0">
                <a:pos x="109" y="13"/>
              </a:cxn>
              <a:cxn ang="0">
                <a:pos x="164" y="31"/>
              </a:cxn>
              <a:cxn ang="0">
                <a:pos x="201" y="77"/>
              </a:cxn>
              <a:cxn ang="0">
                <a:pos x="283" y="50"/>
              </a:cxn>
              <a:cxn ang="0">
                <a:pos x="329" y="40"/>
              </a:cxn>
              <a:cxn ang="0">
                <a:pos x="375" y="22"/>
              </a:cxn>
              <a:cxn ang="0">
                <a:pos x="429" y="50"/>
              </a:cxn>
              <a:cxn ang="0">
                <a:pos x="484" y="22"/>
              </a:cxn>
              <a:cxn ang="0">
                <a:pos x="521" y="22"/>
              </a:cxn>
            </a:cxnLst>
            <a:pathLst>
              <a:path w="521" h="78">
                <a:moveTo>
                  <a:pt x="0" y="4"/>
                </a:moveTo>
                <a:cubicBezTo>
                  <a:pt x="4" y="15"/>
                  <a:pt x="10" y="47"/>
                  <a:pt x="27" y="50"/>
                </a:cubicBezTo>
                <a:cubicBezTo>
                  <a:pt x="48" y="54"/>
                  <a:pt x="89" y="20"/>
                  <a:pt x="109" y="13"/>
                </a:cubicBezTo>
                <a:cubicBezTo>
                  <a:pt x="127" y="19"/>
                  <a:pt x="159" y="12"/>
                  <a:pt x="164" y="31"/>
                </a:cubicBezTo>
                <a:cubicBezTo>
                  <a:pt x="175" y="78"/>
                  <a:pt x="161" y="64"/>
                  <a:pt x="201" y="77"/>
                </a:cubicBezTo>
                <a:cubicBezTo>
                  <a:pt x="227" y="38"/>
                  <a:pt x="238" y="37"/>
                  <a:pt x="283" y="50"/>
                </a:cubicBezTo>
                <a:cubicBezTo>
                  <a:pt x="298" y="47"/>
                  <a:pt x="316" y="49"/>
                  <a:pt x="329" y="40"/>
                </a:cubicBezTo>
                <a:cubicBezTo>
                  <a:pt x="375" y="9"/>
                  <a:pt x="285" y="0"/>
                  <a:pt x="375" y="22"/>
                </a:cubicBezTo>
                <a:cubicBezTo>
                  <a:pt x="387" y="30"/>
                  <a:pt x="412" y="50"/>
                  <a:pt x="429" y="50"/>
                </a:cubicBezTo>
                <a:cubicBezTo>
                  <a:pt x="463" y="50"/>
                  <a:pt x="453" y="31"/>
                  <a:pt x="484" y="22"/>
                </a:cubicBezTo>
                <a:cubicBezTo>
                  <a:pt x="496" y="19"/>
                  <a:pt x="509" y="22"/>
                  <a:pt x="521" y="22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705" name="Text Box 9"/>
          <p:cNvSpPr txBox="1"/>
          <p:nvPr/>
        </p:nvSpPr>
        <p:spPr>
          <a:xfrm>
            <a:off x="2771775" y="3644900"/>
            <a:ext cx="541338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定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06" name="Text Box 10"/>
          <p:cNvSpPr txBox="1"/>
          <p:nvPr/>
        </p:nvSpPr>
        <p:spPr>
          <a:xfrm>
            <a:off x="4787900" y="3716338"/>
            <a:ext cx="541338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主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07" name="Text Box 11"/>
          <p:cNvSpPr txBox="1"/>
          <p:nvPr/>
        </p:nvSpPr>
        <p:spPr>
          <a:xfrm>
            <a:off x="4140200" y="4508500"/>
            <a:ext cx="541338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状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08" name="Text Box 12"/>
          <p:cNvSpPr txBox="1"/>
          <p:nvPr/>
        </p:nvSpPr>
        <p:spPr>
          <a:xfrm>
            <a:off x="2484438" y="5589588"/>
            <a:ext cx="5397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谓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09" name="Text Box 13"/>
          <p:cNvSpPr txBox="1"/>
          <p:nvPr/>
        </p:nvSpPr>
        <p:spPr>
          <a:xfrm>
            <a:off x="4859338" y="5516563"/>
            <a:ext cx="541337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定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10" name="Text Box 14"/>
          <p:cNvSpPr txBox="1"/>
          <p:nvPr/>
        </p:nvSpPr>
        <p:spPr>
          <a:xfrm>
            <a:off x="6732588" y="5516563"/>
            <a:ext cx="541337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宾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11" name="Line 15"/>
          <p:cNvSpPr/>
          <p:nvPr/>
        </p:nvSpPr>
        <p:spPr>
          <a:xfrm>
            <a:off x="1619250" y="3716338"/>
            <a:ext cx="24479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29712" name="Line 16"/>
          <p:cNvSpPr/>
          <p:nvPr/>
        </p:nvSpPr>
        <p:spPr>
          <a:xfrm>
            <a:off x="5795963" y="3716338"/>
            <a:ext cx="23034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29713" name="Line 17"/>
          <p:cNvSpPr/>
          <p:nvPr/>
        </p:nvSpPr>
        <p:spPr>
          <a:xfrm>
            <a:off x="539750" y="4581525"/>
            <a:ext cx="77041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29714" name="Line 18"/>
          <p:cNvSpPr/>
          <p:nvPr/>
        </p:nvSpPr>
        <p:spPr>
          <a:xfrm>
            <a:off x="611188" y="5445125"/>
            <a:ext cx="17287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29715" name="Rectangle 19"/>
          <p:cNvSpPr/>
          <p:nvPr/>
        </p:nvSpPr>
        <p:spPr>
          <a:xfrm>
            <a:off x="1187450" y="3141663"/>
            <a:ext cx="541338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16" name="Rectangle 20"/>
          <p:cNvSpPr/>
          <p:nvPr/>
        </p:nvSpPr>
        <p:spPr>
          <a:xfrm>
            <a:off x="3779838" y="3213100"/>
            <a:ext cx="7207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）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17" name="Rectangle 21"/>
          <p:cNvSpPr/>
          <p:nvPr/>
        </p:nvSpPr>
        <p:spPr>
          <a:xfrm>
            <a:off x="5508625" y="3141663"/>
            <a:ext cx="3587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[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18" name="Rectangle 22"/>
          <p:cNvSpPr/>
          <p:nvPr/>
        </p:nvSpPr>
        <p:spPr>
          <a:xfrm>
            <a:off x="1403350" y="4076700"/>
            <a:ext cx="30321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]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19" name="Rectangle 23"/>
          <p:cNvSpPr/>
          <p:nvPr/>
        </p:nvSpPr>
        <p:spPr>
          <a:xfrm>
            <a:off x="1692275" y="4076700"/>
            <a:ext cx="30321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[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20" name="Rectangle 24"/>
          <p:cNvSpPr/>
          <p:nvPr/>
        </p:nvSpPr>
        <p:spPr>
          <a:xfrm>
            <a:off x="2195513" y="4868863"/>
            <a:ext cx="303212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]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21" name="Rectangle 25"/>
          <p:cNvSpPr/>
          <p:nvPr/>
        </p:nvSpPr>
        <p:spPr>
          <a:xfrm>
            <a:off x="2700338" y="4868863"/>
            <a:ext cx="541337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22" name="Rectangle 26"/>
          <p:cNvSpPr/>
          <p:nvPr/>
        </p:nvSpPr>
        <p:spPr>
          <a:xfrm>
            <a:off x="6011863" y="4868863"/>
            <a:ext cx="54133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）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723" name="Line 27"/>
          <p:cNvSpPr/>
          <p:nvPr/>
        </p:nvSpPr>
        <p:spPr>
          <a:xfrm>
            <a:off x="3276600" y="5445125"/>
            <a:ext cx="288131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buFont typeface="Arial" panose="020B0604020202020204" pitchFamily="34" charset="0"/>
              <a:buNone/>
            </a:pPr>
            <a:endParaRPr sz="28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700" grpId="0"/>
      <p:bldP spid="29701" grpId="0" animBg="1"/>
      <p:bldP spid="29702" grpId="0" animBg="1"/>
      <p:bldP spid="29703" grpId="0" animBg="1"/>
      <p:bldP spid="29704" grpId="0" animBg="1"/>
      <p:bldP spid="29705" grpId="0"/>
      <p:bldP spid="29706" grpId="0"/>
      <p:bldP spid="29707" grpId="0"/>
      <p:bldP spid="29708" grpId="0"/>
      <p:bldP spid="29709" grpId="0"/>
      <p:bldP spid="29710" grpId="0"/>
      <p:bldP spid="29711" grpId="0" animBg="1"/>
      <p:bldP spid="29712" grpId="0" animBg="1"/>
      <p:bldP spid="29713" grpId="0" animBg="1"/>
      <p:bldP spid="29714" grpId="0" animBg="1"/>
      <p:bldP spid="29715" grpId="0"/>
      <p:bldP spid="29716" grpId="0"/>
      <p:bldP spid="29717" grpId="0"/>
      <p:bldP spid="29718" grpId="0"/>
      <p:bldP spid="29719" grpId="0"/>
      <p:bldP spid="29720" grpId="0"/>
      <p:bldP spid="29721" grpId="0"/>
      <p:bldP spid="29722" grpId="0"/>
      <p:bldP spid="297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文本占位符 31745"/>
          <p:cNvSpPr>
            <a:spLocks noGrp="1"/>
          </p:cNvSpPr>
          <p:nvPr>
            <p:ph type="body" idx="1"/>
          </p:nvPr>
        </p:nvSpPr>
        <p:spPr>
          <a:xfrm>
            <a:off x="1547813" y="1844675"/>
            <a:ext cx="6191250" cy="2084388"/>
          </a:xfrm>
          <a:ln/>
        </p:spPr>
        <p:txBody>
          <a:bodyPr/>
          <a:p>
            <a:r>
              <a:rPr lang="en-US" altLang="zh-CN" sz="6600" b="1" dirty="0">
                <a:ea typeface="隶书" panose="02010509060101010101" pitchFamily="49" charset="-122"/>
              </a:rPr>
              <a:t>  </a:t>
            </a:r>
            <a:r>
              <a:rPr lang="zh-CN" altLang="en-US" sz="6600" b="1" dirty="0">
                <a:ea typeface="隶书" panose="02010509060101010101" pitchFamily="49" charset="-122"/>
              </a:rPr>
              <a:t>练  一  练</a:t>
            </a:r>
            <a:endParaRPr lang="zh-CN" altLang="en-US" sz="6600" b="1" dirty="0"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文本占位符 32769"/>
          <p:cNvSpPr txBox="1"/>
          <p:nvPr>
            <p:ph type="body" idx="1"/>
          </p:nvPr>
        </p:nvSpPr>
        <p:spPr>
          <a:xfrm>
            <a:off x="0" y="404813"/>
            <a:ext cx="9144000" cy="6119812"/>
          </a:xfrm>
          <a:ln/>
        </p:spPr>
        <p:txBody>
          <a:bodyPr vert="horz" wrap="square" lIns="91440" tIns="45720" rIns="91440" bIns="45720" anchor="t"/>
          <a:p>
            <a:pPr>
              <a:lnSpc>
                <a:spcPts val="4390"/>
              </a:lnSpc>
              <a:spcBef>
                <a:spcPct val="0"/>
              </a:spcBef>
              <a:buNone/>
            </a:pPr>
            <a:r>
              <a:rPr lang="en-US" altLang="zh-CN" sz="2800" b="1" dirty="0"/>
              <a:t>   </a:t>
            </a:r>
            <a:r>
              <a:rPr lang="en-US" altLang="zh-CN" b="1" dirty="0"/>
              <a:t>1</a:t>
            </a:r>
            <a:r>
              <a:rPr lang="zh-CN" altLang="en-US" b="1" dirty="0"/>
              <a:t>、我应该感谢这些我不知道姓名的人家的灯光。</a:t>
            </a:r>
            <a:endParaRPr lang="zh-CN" altLang="en-US" b="1" dirty="0"/>
          </a:p>
          <a:p>
            <a:endParaRPr lang="zh-CN" altLang="en-US" b="1" dirty="0"/>
          </a:p>
          <a:p>
            <a:r>
              <a:rPr lang="en-US" altLang="zh-CN" b="1" dirty="0"/>
              <a:t>2</a:t>
            </a:r>
            <a:r>
              <a:rPr lang="zh-CN" altLang="en-US" b="1" dirty="0"/>
              <a:t>、我们能够学会我们原来不懂的东西。 </a:t>
            </a:r>
            <a:endParaRPr lang="zh-CN" altLang="en-US" b="1" dirty="0"/>
          </a:p>
          <a:p>
            <a:r>
              <a:rPr lang="zh-CN" altLang="en-US" b="1" dirty="0"/>
              <a:t> </a:t>
            </a:r>
            <a:endParaRPr lang="zh-CN" altLang="en-US" b="1" dirty="0"/>
          </a:p>
          <a:p>
            <a:r>
              <a:rPr lang="en-US" altLang="zh-CN" b="1" dirty="0"/>
              <a:t>3</a:t>
            </a:r>
            <a:r>
              <a:rPr lang="zh-CN" altLang="en-US" b="1" dirty="0"/>
              <a:t>、每一个共产党员都不要忘记自己身上的责任。 </a:t>
            </a:r>
            <a:endParaRPr lang="zh-CN" altLang="en-US" b="1" dirty="0"/>
          </a:p>
          <a:p>
            <a:r>
              <a:rPr lang="zh-CN" altLang="en-US" b="1" dirty="0"/>
              <a:t> </a:t>
            </a:r>
            <a:endParaRPr lang="zh-CN" altLang="en-US" b="1" dirty="0"/>
          </a:p>
          <a:p>
            <a:r>
              <a:rPr lang="en-US" altLang="zh-CN" b="1" dirty="0"/>
              <a:t>4</a:t>
            </a:r>
            <a:r>
              <a:rPr lang="zh-CN" altLang="en-US" b="1" dirty="0"/>
              <a:t>、孩子成才是每个家长的希望。 </a:t>
            </a:r>
            <a:endParaRPr lang="zh-CN" altLang="en-US" b="1" dirty="0"/>
          </a:p>
          <a:p>
            <a:endParaRPr lang="zh-CN" altLang="en-US" b="1" dirty="0"/>
          </a:p>
          <a:p>
            <a:r>
              <a:rPr lang="zh-CN" altLang="en-US" b="1" dirty="0"/>
              <a:t> </a:t>
            </a:r>
            <a:r>
              <a:rPr lang="en-US" altLang="zh-CN" b="1" dirty="0"/>
              <a:t>5</a:t>
            </a:r>
            <a:r>
              <a:rPr lang="zh-CN" altLang="en-US" b="1" dirty="0"/>
              <a:t>、研制模仿人的动作和智能的自动机器，有几十年的历史。</a:t>
            </a:r>
            <a:r>
              <a:rPr lang="zh-CN" altLang="en-US" dirty="0"/>
              <a:t> </a:t>
            </a:r>
            <a:endParaRPr lang="zh-CN" altLang="en-US" b="1"/>
          </a:p>
        </p:txBody>
      </p:sp>
      <p:sp>
        <p:nvSpPr>
          <p:cNvPr id="32771" name="文本框 32770"/>
          <p:cNvSpPr txBox="1"/>
          <p:nvPr/>
        </p:nvSpPr>
        <p:spPr>
          <a:xfrm>
            <a:off x="6926263" y="4292600"/>
            <a:ext cx="2217737" cy="698500"/>
          </a:xfrm>
          <a:prstGeom prst="rect">
            <a:avLst/>
          </a:prstGeom>
          <a:noFill/>
          <a:ln w="9525">
            <a:noFill/>
          </a:ln>
        </p:spPr>
        <p:txBody>
          <a:bodyPr lIns="36000" tIns="21600" rIns="36000" bIns="36000"/>
          <a:p>
            <a:pPr>
              <a:lnSpc>
                <a:spcPts val="4390"/>
              </a:lnSpc>
            </a:pPr>
            <a:endParaRPr sz="32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27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0">
                                            <p:txEl>
                                              <p:charRg st="27" end="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47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0">
                                            <p:txEl>
                                              <p:charRg st="47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49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0">
                                            <p:txEl>
                                              <p:charRg st="49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73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70">
                                            <p:txEl>
                                              <p:charRg st="73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75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770">
                                            <p:txEl>
                                              <p:charRg st="75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93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770">
                                            <p:txEl>
                                              <p:charRg st="93" end="1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文本占位符 33793"/>
          <p:cNvSpPr txBox="1"/>
          <p:nvPr>
            <p:ph type="body" idx="1"/>
          </p:nvPr>
        </p:nvSpPr>
        <p:spPr>
          <a:xfrm>
            <a:off x="468313" y="549275"/>
            <a:ext cx="8229600" cy="4392613"/>
          </a:xfrm>
          <a:ln/>
        </p:spPr>
        <p:txBody>
          <a:bodyPr vert="horz" wrap="square" lIns="91440" tIns="45720" rIns="91440" bIns="45720" anchor="t"/>
          <a:p>
            <a:pPr>
              <a:lnSpc>
                <a:spcPts val="4390"/>
              </a:lnSpc>
              <a:spcBef>
                <a:spcPct val="0"/>
              </a:spcBef>
              <a:buNone/>
            </a:pPr>
            <a:r>
              <a:rPr lang="zh-CN" altLang="x-none" b="1" dirty="0"/>
              <a:t>6、天空被暗灰色的云块密密层层</a:t>
            </a:r>
            <a:r>
              <a:rPr lang="zh-CN" altLang="en-US" b="1" dirty="0"/>
              <a:t>地布满了。</a:t>
            </a:r>
            <a:endParaRPr lang="zh-CN" altLang="en-US" b="1" dirty="0"/>
          </a:p>
          <a:p>
            <a:pPr>
              <a:lnSpc>
                <a:spcPts val="4390"/>
              </a:lnSpc>
              <a:spcBef>
                <a:spcPct val="0"/>
              </a:spcBef>
              <a:buNone/>
            </a:pPr>
            <a:endParaRPr lang="zh-CN" altLang="en-US" b="1"/>
          </a:p>
          <a:p>
            <a:pPr>
              <a:lnSpc>
                <a:spcPts val="4390"/>
              </a:lnSpc>
              <a:spcBef>
                <a:spcPct val="0"/>
              </a:spcBef>
              <a:buNone/>
            </a:pPr>
            <a:r>
              <a:rPr lang="en-US" altLang="zh-CN" b="1" dirty="0"/>
              <a:t>7</a:t>
            </a:r>
            <a:r>
              <a:rPr lang="zh-CN" altLang="en-US" b="1" dirty="0"/>
              <a:t>、深蓝的天空中挂着一轮金黄的圆月。</a:t>
            </a:r>
            <a:r>
              <a:rPr lang="zh-CN" altLang="en-US" dirty="0"/>
              <a:t> </a:t>
            </a:r>
            <a:endParaRPr lang="zh-CN" altLang="en-US" dirty="0"/>
          </a:p>
          <a:p>
            <a:pPr>
              <a:lnSpc>
                <a:spcPts val="4390"/>
              </a:lnSpc>
              <a:spcBef>
                <a:spcPct val="0"/>
              </a:spcBef>
              <a:buNone/>
            </a:pPr>
            <a:r>
              <a:rPr lang="en-US" altLang="zh-CN" b="1" dirty="0"/>
              <a:t>8</a:t>
            </a:r>
            <a:r>
              <a:rPr lang="zh-CN" altLang="en-US" b="1" dirty="0"/>
              <a:t>、一些似云非云似雾非雾的灰气低低地浮在空中。</a:t>
            </a:r>
            <a:r>
              <a:rPr lang="zh-CN" altLang="en-US" dirty="0"/>
              <a:t> </a:t>
            </a:r>
            <a:endParaRPr lang="zh-CN" altLang="en-US"/>
          </a:p>
          <a:p>
            <a:pPr>
              <a:lnSpc>
                <a:spcPts val="4390"/>
              </a:lnSpc>
              <a:spcBef>
                <a:spcPct val="0"/>
              </a:spcBef>
              <a:buNone/>
            </a:pPr>
            <a:r>
              <a:rPr lang="en-US" altLang="zh-CN" b="1" dirty="0"/>
              <a:t>9</a:t>
            </a:r>
            <a:r>
              <a:rPr lang="zh-CN" altLang="en-US" b="1" dirty="0"/>
              <a:t>、为了交流经验共同提高，纺线也开展竞赛。</a:t>
            </a:r>
            <a:r>
              <a:rPr lang="zh-CN" altLang="en-US" dirty="0"/>
              <a:t> </a:t>
            </a:r>
            <a:endParaRPr lang="zh-CN" altLang="x-none" dirty="0"/>
          </a:p>
        </p:txBody>
      </p:sp>
      <p:sp>
        <p:nvSpPr>
          <p:cNvPr id="33795" name="文本框 33794"/>
          <p:cNvSpPr txBox="1"/>
          <p:nvPr/>
        </p:nvSpPr>
        <p:spPr>
          <a:xfrm>
            <a:off x="395288" y="4724400"/>
            <a:ext cx="8066087" cy="1295400"/>
          </a:xfrm>
          <a:prstGeom prst="rect">
            <a:avLst/>
          </a:prstGeom>
          <a:noFill/>
          <a:ln w="9525">
            <a:noFill/>
          </a:ln>
        </p:spPr>
        <p:txBody>
          <a:bodyPr lIns="36000" tIns="21600" rIns="36000" bIns="36000"/>
          <a:p>
            <a:pPr>
              <a:lnSpc>
                <a:spcPts val="4390"/>
              </a:lnSpc>
            </a:pPr>
            <a:r>
              <a:rPr lang="en-US" altLang="zh-CN" sz="3200" b="1" dirty="0">
                <a:latin typeface="宋体" panose="02010600030101010101" pitchFamily="2" charset="-122"/>
              </a:rPr>
              <a:t>10</a:t>
            </a:r>
            <a:r>
              <a:rPr lang="zh-CN" altLang="en-US" sz="3200" b="1" dirty="0">
                <a:latin typeface="宋体" panose="02010600030101010101" pitchFamily="2" charset="-122"/>
              </a:rPr>
              <a:t>、那时候，他们根本没有注意人与人之间的错</a:t>
            </a:r>
            <a:r>
              <a:rPr lang="zh-CN" altLang="en-US" sz="3200" b="1">
                <a:latin typeface="宋体" panose="02010600030101010101" pitchFamily="2" charset="-122"/>
              </a:rPr>
              <a:t>综复杂的阶级关系。</a:t>
            </a:r>
            <a:endParaRPr lang="zh-CN" altLang="en-US" sz="320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charRg st="2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charRg st="22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charRg st="4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charRg st="42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charRg st="67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charRg st="67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  <p:bldP spid="337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/>
          <p:nvPr/>
        </p:nvSpPr>
        <p:spPr>
          <a:xfrm>
            <a:off x="431800" y="692150"/>
            <a:ext cx="59404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en-US" altLang="zh-CN" sz="3600" b="1">
                <a:latin typeface="宋体" panose="02010600030101010101" pitchFamily="2" charset="-122"/>
              </a:rPr>
              <a:t>B </a:t>
            </a:r>
            <a:r>
              <a:rPr lang="zh-CN" altLang="en-US" sz="3600" b="1">
                <a:latin typeface="宋体" panose="02010600030101010101" pitchFamily="2" charset="-122"/>
              </a:rPr>
              <a:t>从词性来看，可以分成：</a:t>
            </a:r>
            <a:endParaRPr lang="zh-CN" altLang="en-US" sz="3600" b="1">
              <a:latin typeface="宋体" panose="02010600030101010101" pitchFamily="2" charset="-122"/>
            </a:endParaRPr>
          </a:p>
        </p:txBody>
      </p:sp>
      <p:sp>
        <p:nvSpPr>
          <p:cNvPr id="5123" name="矩形 2"/>
          <p:cNvSpPr/>
          <p:nvPr/>
        </p:nvSpPr>
        <p:spPr>
          <a:xfrm>
            <a:off x="428625" y="1928813"/>
            <a:ext cx="8358188" cy="3016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实词：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latin typeface="Times New Roman" panose="02020603050405020304" pitchFamily="18" charset="0"/>
              </a:rPr>
              <a:t>        名词、动词、形容词、数词、量词和代词。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sz="3200" b="1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虚词：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latin typeface="Times New Roman" panose="02020603050405020304" pitchFamily="18" charset="0"/>
              </a:rPr>
              <a:t>        副词、介词、连词、助词、叹词、拟声词。</a:t>
            </a:r>
            <a:br>
              <a:rPr lang="zh-CN" altLang="en-US" sz="3200" b="1">
                <a:latin typeface="Times New Roman" panose="02020603050405020304" pitchFamily="18" charset="0"/>
              </a:rPr>
            </a:br>
            <a:endParaRPr lang="zh-CN" altLang="en-US" sz="32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body"/>
          </p:nvPr>
        </p:nvSpPr>
        <p:spPr>
          <a:xfrm>
            <a:off x="0" y="990600"/>
            <a:ext cx="7086600" cy="5257800"/>
          </a:xfrm>
          <a:ln/>
        </p:spPr>
        <p:txBody>
          <a:bodyPr anchor="t"/>
          <a:p>
            <a:endParaRPr lang="en-US" altLang="zh-CN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endParaRPr lang="en-US" altLang="zh-CN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6147" name="Text Box 3"/>
          <p:cNvSpPr txBox="1"/>
          <p:nvPr/>
        </p:nvSpPr>
        <p:spPr>
          <a:xfrm>
            <a:off x="641350" y="5949950"/>
            <a:ext cx="7685088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方位名词：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东南、上面、前方、内部、中间等。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6148" name="Text Box 4"/>
          <p:cNvSpPr txBox="1"/>
          <p:nvPr/>
        </p:nvSpPr>
        <p:spPr>
          <a:xfrm>
            <a:off x="136525" y="2487613"/>
            <a:ext cx="8362950" cy="13731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人物名词：</a:t>
            </a:r>
            <a:endParaRPr lang="zh-CN" altLang="en-US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学生、群众、老头、妇女、同志、叔叔、维吾尔族、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酒鬼</a:t>
            </a:r>
            <a:r>
              <a:rPr lang="zh-CN" altLang="en-US" sz="2800" b="1">
                <a:latin typeface="Times New Roman" panose="02020603050405020304" pitchFamily="18" charset="0"/>
              </a:rPr>
              <a:t>等；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6149" name="Text Box 5"/>
          <p:cNvSpPr txBox="1"/>
          <p:nvPr/>
        </p:nvSpPr>
        <p:spPr>
          <a:xfrm>
            <a:off x="179388" y="4005263"/>
            <a:ext cx="8964612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事物名词：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笔、杉木、蜗牛、猎豹、奥托、棒球、战斗机、冥王星、思想、中学、物理、过程等；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6150" name="Text Box 6"/>
          <p:cNvSpPr txBox="1"/>
          <p:nvPr/>
        </p:nvSpPr>
        <p:spPr>
          <a:xfrm>
            <a:off x="2133600" y="2514600"/>
            <a:ext cx="184150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endParaRPr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1" name="Text Box 7"/>
          <p:cNvSpPr txBox="1"/>
          <p:nvPr/>
        </p:nvSpPr>
        <p:spPr>
          <a:xfrm>
            <a:off x="138113" y="5003800"/>
            <a:ext cx="8399462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时间名词：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上午、过去、将来、午夜、三更、甲戊、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世纪等；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6152" name="Text Box 8"/>
          <p:cNvSpPr txBox="1"/>
          <p:nvPr/>
        </p:nvSpPr>
        <p:spPr>
          <a:xfrm>
            <a:off x="0" y="1770063"/>
            <a:ext cx="69119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</a:rPr>
              <a:t>（</a:t>
            </a:r>
            <a:r>
              <a:rPr lang="en-US" altLang="zh-CN" sz="3200" b="1">
                <a:latin typeface="Times New Roman" panose="02020603050405020304" pitchFamily="18" charset="0"/>
              </a:rPr>
              <a:t>1.</a:t>
            </a:r>
            <a:r>
              <a:rPr lang="zh-CN" altLang="en-US" sz="3200" b="1" i="1">
                <a:latin typeface="Times New Roman" panose="02020603050405020304" pitchFamily="18" charset="0"/>
              </a:rPr>
              <a:t>名词</a:t>
            </a:r>
            <a:r>
              <a:rPr lang="zh-CN" altLang="en-US" sz="3200" b="1">
                <a:latin typeface="Times New Roman" panose="02020603050405020304" pitchFamily="18" charset="0"/>
              </a:rPr>
              <a:t>：表示人或事物名称的词。 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6153" name="Text Box 9"/>
          <p:cNvSpPr txBox="1"/>
          <p:nvPr/>
        </p:nvSpPr>
        <p:spPr>
          <a:xfrm>
            <a:off x="242888" y="260350"/>
            <a:ext cx="8901112" cy="17399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实词</a:t>
            </a:r>
            <a:r>
              <a:rPr lang="zh-CN" altLang="en-US" sz="3600" b="1" i="1">
                <a:latin typeface="Times New Roman" panose="02020603050405020304" pitchFamily="18" charset="0"/>
              </a:rPr>
              <a:t>：意义较实在，能独立充当句子成分；</a:t>
            </a:r>
            <a:endParaRPr lang="zh-CN" altLang="en-US" sz="3600" b="1" i="1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600" b="1" i="1">
                <a:latin typeface="Times New Roman" panose="02020603050405020304" pitchFamily="18" charset="0"/>
              </a:rPr>
              <a:t>加上一定的语气语调，一般可独立成句。</a:t>
            </a:r>
            <a:endParaRPr lang="zh-CN" altLang="en-US" sz="3600" b="1" i="1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sz="3600" b="1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9" grpId="0"/>
      <p:bldP spid="61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2"/>
          <p:cNvSpPr txBox="1"/>
          <p:nvPr/>
        </p:nvSpPr>
        <p:spPr>
          <a:xfrm>
            <a:off x="0" y="304800"/>
            <a:ext cx="807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Tahoma" panose="020B0604030504040204" pitchFamily="34" charset="0"/>
              </a:rPr>
              <a:t>（</a:t>
            </a:r>
            <a:r>
              <a:rPr lang="en-US" altLang="zh-CN" sz="3200" b="1">
                <a:solidFill>
                  <a:srgbClr val="0000FF"/>
                </a:solidFill>
                <a:latin typeface="Tahoma" panose="020B0604030504040204" pitchFamily="34" charset="0"/>
              </a:rPr>
              <a:t>2.</a:t>
            </a:r>
            <a:r>
              <a:rPr lang="zh-CN" altLang="en-US" sz="3200" b="1">
                <a:solidFill>
                  <a:srgbClr val="0000FF"/>
                </a:solidFill>
                <a:latin typeface="Tahoma" panose="020B0604030504040204" pitchFamily="34" charset="0"/>
              </a:rPr>
              <a:t>动词：表示动作行为及发展变化的词。</a:t>
            </a:r>
            <a:endParaRPr lang="zh-CN" altLang="en-US" sz="3200" b="1">
              <a:solidFill>
                <a:srgbClr val="0000FF"/>
              </a:solidFill>
              <a:latin typeface="Tahoma" panose="020B0604030504040204" pitchFamily="34" charset="0"/>
            </a:endParaRPr>
          </a:p>
        </p:txBody>
      </p:sp>
      <p:sp>
        <p:nvSpPr>
          <p:cNvPr id="9219" name="Text Box 3"/>
          <p:cNvSpPr txBox="1"/>
          <p:nvPr/>
        </p:nvSpPr>
        <p:spPr>
          <a:xfrm>
            <a:off x="0" y="908050"/>
            <a:ext cx="9144000" cy="5435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       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行为动词：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如跑、唱、喝、敲、吆喝、盯、踢、闻、听、摸；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　　发展动词：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如生长、枯萎、发芽、结果、产卵；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　　心理动词：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如喜欢、恨、气愤、觉得、思考、厌恶；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　　存现动词：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如消失、显现、有、丢失、幻灭；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　　使令动词：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如使、让、令、禁止、勒令；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　　能愿动词：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如会、愿意、可以、能够、宁可；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　　趋向动词：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如来、去、上、下；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　　      判断动词：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如是、为、乃。</a:t>
            </a:r>
            <a:endParaRPr lang="zh-CN" altLang="en-US" sz="2800" b="1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35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charRg st="35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59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charRg st="59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85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charRg st="85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08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charRg st="108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29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219">
                                            <p:txEl>
                                              <p:charRg st="129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52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219">
                                            <p:txEl>
                                              <p:charRg st="152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69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219">
                                            <p:txEl>
                                              <p:charRg st="169" end="1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ext Box 2"/>
          <p:cNvSpPr txBox="1"/>
          <p:nvPr/>
        </p:nvSpPr>
        <p:spPr>
          <a:xfrm>
            <a:off x="261938" y="981075"/>
            <a:ext cx="8882062" cy="3508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3.</a:t>
            </a:r>
            <a:r>
              <a:rPr lang="zh-CN" altLang="en-US" sz="3200" b="1" i="1">
                <a:solidFill>
                  <a:srgbClr val="0000FF"/>
                </a:solidFill>
                <a:latin typeface="宋体" panose="02010600030101010101" pitchFamily="2" charset="-122"/>
              </a:rPr>
              <a:t>形容词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，表示事物性质、状貌特征的词。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　　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表形状的：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如大、高、胖、瘪、细、壮；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　　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表性质的：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如甜、好、香、漂亮、圆滑、机智、单调；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　　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表示状态的：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如快、浓、满、多、迅速。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195" name="Text Box 3"/>
          <p:cNvSpPr txBox="1"/>
          <p:nvPr/>
        </p:nvSpPr>
        <p:spPr>
          <a:xfrm>
            <a:off x="3505200" y="3962400"/>
            <a:ext cx="33115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0000FF"/>
                </a:solidFill>
                <a:latin typeface="Arial" panose="020B0604020202020204" pitchFamily="34" charset="0"/>
              </a:rPr>
              <a:t>  </a:t>
            </a:r>
            <a:endParaRPr lang="en-US" altLang="zh-CN" sz="3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2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charRg st="22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4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charRg st="44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72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242">
                                            <p:txEl>
                                              <p:charRg st="72" end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2"/>
          <p:cNvSpPr txBox="1"/>
          <p:nvPr/>
        </p:nvSpPr>
        <p:spPr>
          <a:xfrm>
            <a:off x="395288" y="333375"/>
            <a:ext cx="8458200" cy="25034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4.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数词，表示事物数目的词。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确数：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如、一、二、三、壹、贰、叁、二分之一、；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概数：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如几、一些、左右、以下、余；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序数：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如第一、第二、老大、老三、初九、初十。 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1267" name="Text Box 3"/>
          <p:cNvSpPr txBox="1"/>
          <p:nvPr/>
        </p:nvSpPr>
        <p:spPr>
          <a:xfrm>
            <a:off x="0" y="3878263"/>
            <a:ext cx="9144000" cy="1860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5.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量词，表示事物或动作的单位。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　　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名量词：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如尺、寸、里、公里、斤、两、辆、角、元；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　　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动量词：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如把、次、趟、下、回、声、脚、座。 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2"/>
          <p:cNvSpPr txBox="1"/>
          <p:nvPr/>
        </p:nvSpPr>
        <p:spPr>
          <a:xfrm>
            <a:off x="0" y="1341438"/>
            <a:ext cx="9144000" cy="3168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4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6.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代词，能代替事物名称的词。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4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　　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人称代词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如我、你、它、她们、大家、咱们；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lnSpc>
                <a:spcPct val="14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　　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疑问代词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如谁、什么、怎么、哪里、为什么、何以；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lnSpc>
                <a:spcPct val="14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　　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指示代词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这、那、那里、那边。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zh-CN" altLang="en-US" sz="28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Rectangle 2"/>
          <p:cNvPicPr>
            <a:picLocks noGrp="1" noChangeAspect="1"/>
          </p:cNvPicPr>
          <p:nvPr>
            <p:ph type="title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8172450" cy="990600"/>
          </a:xfrm>
          <a:ln/>
        </p:spPr>
      </p:pic>
      <p:sp>
        <p:nvSpPr>
          <p:cNvPr id="11267" name="Text Box 3"/>
          <p:cNvSpPr txBox="1"/>
          <p:nvPr/>
        </p:nvSpPr>
        <p:spPr>
          <a:xfrm>
            <a:off x="0" y="990600"/>
            <a:ext cx="9144000" cy="5648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1.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副词，经常用在动词、形容词前面，表示程度、范围、时间、否定、语气、频率等。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程度副词：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很、极、非常、太、过等；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时间副词：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已、刚、才、将、要等；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范围副词：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都、全、总、只、仅等；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情态副词：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正好、果然、刚好、依然、全然、悄然等；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语气副词：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准保、确实、不、没有、岂、难道、尤其、甚至、绝对等；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Tahoma" panose="020B0604030504040204" pitchFamily="34" charset="0"/>
              </a:rPr>
              <a:t>重复副词：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又、再、还、仍等。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Text Box 4"/>
          <p:cNvSpPr txBox="1"/>
          <p:nvPr/>
        </p:nvSpPr>
        <p:spPr>
          <a:xfrm>
            <a:off x="609600" y="3733800"/>
            <a:ext cx="6629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latin typeface="Arial" panose="020B0604020202020204" pitchFamily="34" charset="0"/>
              </a:rPr>
              <a:t> 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11269" name="Text Box 5"/>
          <p:cNvSpPr txBox="1"/>
          <p:nvPr/>
        </p:nvSpPr>
        <p:spPr>
          <a:xfrm>
            <a:off x="0" y="5105400"/>
            <a:ext cx="838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1270" name="Text Box 6"/>
          <p:cNvSpPr txBox="1"/>
          <p:nvPr/>
        </p:nvSpPr>
        <p:spPr>
          <a:xfrm>
            <a:off x="609600" y="5562600"/>
            <a:ext cx="5943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latin typeface="Arial" panose="020B0604020202020204" pitchFamily="34" charset="0"/>
              </a:rPr>
              <a:t> </a:t>
            </a:r>
            <a:endParaRPr lang="en-US" altLang="zh-CN" sz="3600" b="1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3474</Words>
  <Application>WPS 演示</Application>
  <PresentationFormat>在屏幕上显示</PresentationFormat>
  <Paragraphs>396</Paragraphs>
  <Slides>29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3" baseType="lpstr">
      <vt:lpstr>Arial</vt:lpstr>
      <vt:lpstr>宋体</vt:lpstr>
      <vt:lpstr>Wingdings</vt:lpstr>
      <vt:lpstr>Times New Roman</vt:lpstr>
      <vt:lpstr>楷体_GB2312</vt:lpstr>
      <vt:lpstr>Tahoma</vt:lpstr>
      <vt:lpstr>黑体</vt:lpstr>
      <vt:lpstr>GulimChe</vt:lpstr>
      <vt:lpstr>隶书</vt:lpstr>
      <vt:lpstr>华文行楷</vt:lpstr>
      <vt:lpstr>新宋体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WWW.YlmF.CoM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语   法</dc:title>
  <dc:creator>雨林木风</dc:creator>
  <cp:lastModifiedBy>飞翔鱼</cp:lastModifiedBy>
  <cp:revision>11</cp:revision>
  <dcterms:created xsi:type="dcterms:W3CDTF">2018-04-11T01:23:11Z</dcterms:created>
  <dcterms:modified xsi:type="dcterms:W3CDTF">2018-11-09T01:55:35Z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