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67" r:id="rId3"/>
    <p:sldId id="273" r:id="rId4"/>
    <p:sldId id="274" r:id="rId5"/>
    <p:sldId id="296" r:id="rId6"/>
    <p:sldId id="297" r:id="rId7"/>
    <p:sldId id="268" r:id="rId8"/>
    <p:sldId id="269" r:id="rId9"/>
    <p:sldId id="275" r:id="rId10"/>
    <p:sldId id="276" r:id="rId11"/>
    <p:sldId id="256" r:id="rId12"/>
    <p:sldId id="277" r:id="rId13"/>
    <p:sldId id="278" r:id="rId14"/>
    <p:sldId id="280" r:id="rId15"/>
    <p:sldId id="299" r:id="rId16"/>
    <p:sldId id="281" r:id="rId17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103"/>
    <p:restoredTop sz="94660"/>
  </p:normalViewPr>
  <p:slideViewPr>
    <p:cSldViewPr showGuides="1">
      <p:cViewPr varScale="1">
        <p:scale>
          <a:sx n="68" d="100"/>
          <a:sy n="68" d="100"/>
        </p:scale>
        <p:origin x="-4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 dirty="0"/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dirty="0"/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hyperlink" Target="m03u2_1.swf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3316" name="图片 13315" descr="09103972"/>
          <p:cNvPicPr>
            <a:picLocks noChangeAspect="1"/>
          </p:cNvPicPr>
          <p:nvPr/>
        </p:nvPicPr>
        <p:blipFill>
          <a:blip r:embed="rId1"/>
          <a:srcRect r="3688" b="12190"/>
          <a:stretch>
            <a:fillRect/>
          </a:stretch>
        </p:blipFill>
        <p:spPr>
          <a:xfrm>
            <a:off x="0" y="2565400"/>
            <a:ext cx="4643438" cy="4292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7" name="矩形 13316"/>
          <p:cNvSpPr/>
          <p:nvPr/>
        </p:nvSpPr>
        <p:spPr>
          <a:xfrm>
            <a:off x="1763713" y="549275"/>
            <a:ext cx="6769100" cy="1609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 b="1">
                <a:ln w="9525" cap="flat" cmpd="sng">
                  <a:solidFill>
                    <a:srgbClr val="CC99FF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00FF"/>
                </a:solidFill>
                <a:effectLst>
                  <a:outerShdw dist="53882" dir="2699999" algn="ctr" rotWithShape="0">
                    <a:srgbClr val="9999FF">
                      <a:alpha val="80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Module3 Unit2</a:t>
            </a:r>
            <a:endParaRPr lang="zh-CN" altLang="en-US" sz="3600" b="1">
              <a:ln w="9525" cap="flat" cmpd="sng">
                <a:solidFill>
                  <a:srgbClr val="CC99FF"/>
                </a:solidFill>
                <a:prstDash val="solid"/>
                <a:headEnd type="none" w="med" len="med"/>
                <a:tailEnd type="none" w="med" len="med"/>
              </a:ln>
              <a:solidFill>
                <a:srgbClr val="0000FF"/>
              </a:solidFill>
              <a:effectLst>
                <a:outerShdw dist="53882" dir="2699999" algn="ctr" rotWithShape="0">
                  <a:srgbClr val="9999FF">
                    <a:alpha val="80000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zh-CN" altLang="en-US" sz="3600" b="1">
                <a:ln w="9525" cap="flat" cmpd="sng">
                  <a:solidFill>
                    <a:srgbClr val="CC99FF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00FF"/>
                </a:solidFill>
                <a:effectLst>
                  <a:outerShdw dist="53882" dir="2699999" algn="ctr" rotWithShape="0">
                    <a:srgbClr val="9999FF">
                      <a:alpha val="80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You can use the computers.</a:t>
            </a:r>
            <a:endParaRPr lang="zh-CN" altLang="en-US" sz="3600" b="1">
              <a:ln w="9525" cap="flat" cmpd="sng">
                <a:solidFill>
                  <a:srgbClr val="CC99FF"/>
                </a:solidFill>
                <a:prstDash val="solid"/>
                <a:headEnd type="none" w="med" len="med"/>
                <a:tailEnd type="none" w="med" len="med"/>
              </a:ln>
              <a:solidFill>
                <a:srgbClr val="0000FF"/>
              </a:solidFill>
              <a:effectLst>
                <a:outerShdw dist="53882" dir="2699999" algn="ctr" rotWithShape="0">
                  <a:srgbClr val="9999FF">
                    <a:alpha val="80000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685155" y="4091305"/>
            <a:ext cx="2199640" cy="8229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/>
              <a:t>四块石小学</a:t>
            </a:r>
            <a:endParaRPr lang="zh-CN" altLang="en-US" sz="2400" b="1"/>
          </a:p>
          <a:p>
            <a:r>
              <a:rPr lang="zh-CN" altLang="en-US" sz="2400" b="1"/>
              <a:t>刘婷婷</a:t>
            </a:r>
            <a:endParaRPr lang="zh-CN" altLang="en-US" sz="2400" b="1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54" name="文本框 2053"/>
          <p:cNvSpPr txBox="1"/>
          <p:nvPr/>
        </p:nvSpPr>
        <p:spPr>
          <a:xfrm>
            <a:off x="395288" y="404813"/>
            <a:ext cx="8497887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en-US" altLang="zh-CN" sz="5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You can…...</a:t>
            </a:r>
            <a:endParaRPr lang="en-US" altLang="zh-CN" sz="5400" b="1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055" name="文本框 2054"/>
          <p:cNvSpPr txBox="1"/>
          <p:nvPr/>
        </p:nvSpPr>
        <p:spPr>
          <a:xfrm>
            <a:off x="468313" y="1557338"/>
            <a:ext cx="8497887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en-US" altLang="zh-CN" sz="5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You can’t…...</a:t>
            </a:r>
            <a:endParaRPr lang="en-US" altLang="zh-CN" sz="5400" b="1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2057" name="图片 2056"/>
          <p:cNvPicPr>
            <a:picLocks noChangeAspect="1"/>
          </p:cNvPicPr>
          <p:nvPr/>
        </p:nvPicPr>
        <p:blipFill>
          <a:blip r:embed="rId1"/>
          <a:srcRect l="23503" t="43959" r="25966"/>
          <a:stretch>
            <a:fillRect/>
          </a:stretch>
        </p:blipFill>
        <p:spPr>
          <a:xfrm>
            <a:off x="4932363" y="2781300"/>
            <a:ext cx="3924300" cy="31686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8" name="图片 2057"/>
          <p:cNvPicPr>
            <a:picLocks noChangeAspect="1"/>
          </p:cNvPicPr>
          <p:nvPr/>
        </p:nvPicPr>
        <p:blipFill>
          <a:blip r:embed="rId2"/>
          <a:srcRect l="29257" t="50734" r="22755"/>
          <a:stretch>
            <a:fillRect/>
          </a:stretch>
        </p:blipFill>
        <p:spPr>
          <a:xfrm>
            <a:off x="250825" y="2852738"/>
            <a:ext cx="4464050" cy="30241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5" name="文本框 23554"/>
          <p:cNvSpPr txBox="1"/>
          <p:nvPr/>
        </p:nvSpPr>
        <p:spPr>
          <a:xfrm>
            <a:off x="395288" y="404813"/>
            <a:ext cx="8497887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en-US" altLang="zh-CN" sz="5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You can…...</a:t>
            </a:r>
            <a:endParaRPr lang="en-US" altLang="zh-CN" sz="5400" b="1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3556" name="文本框 23555"/>
          <p:cNvSpPr txBox="1"/>
          <p:nvPr/>
        </p:nvSpPr>
        <p:spPr>
          <a:xfrm>
            <a:off x="468313" y="1557338"/>
            <a:ext cx="8497887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en-US" altLang="zh-CN" sz="5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You can’t…...</a:t>
            </a:r>
            <a:endParaRPr lang="en-US" altLang="zh-CN" sz="5400" b="1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23558" name="图片 23557"/>
          <p:cNvPicPr>
            <a:picLocks noChangeAspect="1"/>
          </p:cNvPicPr>
          <p:nvPr/>
        </p:nvPicPr>
        <p:blipFill>
          <a:blip r:embed="rId1"/>
          <a:srcRect l="23651" t="47406" r="23129" b="4228"/>
          <a:stretch>
            <a:fillRect/>
          </a:stretch>
        </p:blipFill>
        <p:spPr>
          <a:xfrm>
            <a:off x="179388" y="2924175"/>
            <a:ext cx="3960812" cy="31686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59" name="图片 23558"/>
          <p:cNvPicPr>
            <a:picLocks noChangeAspect="1"/>
          </p:cNvPicPr>
          <p:nvPr/>
        </p:nvPicPr>
        <p:blipFill>
          <a:blip r:embed="rId2"/>
          <a:srcRect l="27771" t="47673" r="25987"/>
          <a:stretch>
            <a:fillRect/>
          </a:stretch>
        </p:blipFill>
        <p:spPr>
          <a:xfrm>
            <a:off x="4500563" y="2997200"/>
            <a:ext cx="4175125" cy="32416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文本框 24577"/>
          <p:cNvSpPr txBox="1"/>
          <p:nvPr/>
        </p:nvSpPr>
        <p:spPr>
          <a:xfrm>
            <a:off x="395288" y="404813"/>
            <a:ext cx="8497887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en-US" altLang="zh-CN" sz="5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You can…...</a:t>
            </a:r>
            <a:endParaRPr lang="en-US" altLang="zh-CN" sz="5400" b="1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4579" name="文本框 24578"/>
          <p:cNvSpPr txBox="1"/>
          <p:nvPr/>
        </p:nvSpPr>
        <p:spPr>
          <a:xfrm>
            <a:off x="468313" y="1557338"/>
            <a:ext cx="8497887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en-US" altLang="zh-CN" sz="5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You can’t…...</a:t>
            </a:r>
            <a:endParaRPr lang="en-US" altLang="zh-CN" sz="5400" b="1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24582" name="图片 24581"/>
          <p:cNvPicPr>
            <a:picLocks noChangeAspect="1"/>
          </p:cNvPicPr>
          <p:nvPr/>
        </p:nvPicPr>
        <p:blipFill>
          <a:blip r:embed="rId1"/>
          <a:srcRect l="26895" t="46370" r="23808" b="5708"/>
          <a:stretch>
            <a:fillRect/>
          </a:stretch>
        </p:blipFill>
        <p:spPr>
          <a:xfrm>
            <a:off x="5003800" y="2924175"/>
            <a:ext cx="3887788" cy="32416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584" name="图片 24583"/>
          <p:cNvPicPr>
            <a:picLocks noChangeAspect="1"/>
          </p:cNvPicPr>
          <p:nvPr/>
        </p:nvPicPr>
        <p:blipFill>
          <a:blip r:embed="rId2"/>
          <a:srcRect l="24986" t="46236" r="25041"/>
          <a:stretch>
            <a:fillRect/>
          </a:stretch>
        </p:blipFill>
        <p:spPr>
          <a:xfrm>
            <a:off x="468313" y="2852738"/>
            <a:ext cx="3816350" cy="33131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6626" name="图片 26625" descr="图片u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627" name="文本框 26626"/>
          <p:cNvSpPr txBox="1"/>
          <p:nvPr/>
        </p:nvSpPr>
        <p:spPr>
          <a:xfrm>
            <a:off x="755650" y="908050"/>
            <a:ext cx="1687513" cy="5191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/>
            <a:r>
              <a:rPr lang="en-US" altLang="zh-CN" sz="2800" b="1" dirty="0">
                <a:latin typeface="Arial" panose="020B0604020202020204" pitchFamily="34" charset="0"/>
                <a:ea typeface="宋体" panose="02010600030101010101" pitchFamily="2" charset="-122"/>
              </a:rPr>
              <a:t>1) library</a:t>
            </a:r>
            <a:endParaRPr lang="en-US" altLang="zh-CN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28" name="文本框 26627"/>
          <p:cNvSpPr txBox="1"/>
          <p:nvPr/>
        </p:nvSpPr>
        <p:spPr>
          <a:xfrm>
            <a:off x="755650" y="1916113"/>
            <a:ext cx="1352550" cy="5191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/>
            <a:r>
              <a:rPr lang="en-US" altLang="zh-CN" sz="2800" b="1" dirty="0">
                <a:latin typeface="Arial" panose="020B0604020202020204" pitchFamily="34" charset="0"/>
                <a:ea typeface="宋体" panose="02010600030101010101" pitchFamily="2" charset="-122"/>
              </a:rPr>
              <a:t>2) park</a:t>
            </a:r>
            <a:endParaRPr lang="en-US" altLang="zh-CN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29" name="文本框 26628"/>
          <p:cNvSpPr txBox="1"/>
          <p:nvPr/>
        </p:nvSpPr>
        <p:spPr>
          <a:xfrm>
            <a:off x="755650" y="2924175"/>
            <a:ext cx="2301875" cy="5191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/>
            <a:r>
              <a:rPr lang="en-US" altLang="zh-CN" sz="2800" b="1" dirty="0">
                <a:latin typeface="Arial" panose="020B0604020202020204" pitchFamily="34" charset="0"/>
                <a:ea typeface="宋体" panose="02010600030101010101" pitchFamily="2" charset="-122"/>
              </a:rPr>
              <a:t>3) bookshop</a:t>
            </a:r>
            <a:endParaRPr lang="en-US" altLang="zh-CN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30" name="文本框 26629"/>
          <p:cNvSpPr txBox="1"/>
          <p:nvPr/>
        </p:nvSpPr>
        <p:spPr>
          <a:xfrm>
            <a:off x="755650" y="4076700"/>
            <a:ext cx="2282825" cy="5191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/>
            <a:r>
              <a:rPr lang="en-US" altLang="zh-CN" sz="2800" b="1" dirty="0">
                <a:latin typeface="Arial" panose="020B0604020202020204" pitchFamily="34" charset="0"/>
                <a:ea typeface="宋体" panose="02010600030101010101" pitchFamily="2" charset="-122"/>
              </a:rPr>
              <a:t>4)classroom</a:t>
            </a:r>
            <a:endParaRPr lang="en-US" altLang="zh-CN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31" name="文本框 26630"/>
          <p:cNvSpPr txBox="1"/>
          <p:nvPr/>
        </p:nvSpPr>
        <p:spPr>
          <a:xfrm>
            <a:off x="755650" y="5373688"/>
            <a:ext cx="1212850" cy="5191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/>
            <a:r>
              <a:rPr lang="en-US" altLang="zh-CN" sz="2800" b="1" dirty="0">
                <a:latin typeface="Arial" panose="020B0604020202020204" pitchFamily="34" charset="0"/>
                <a:ea typeface="宋体" panose="02010600030101010101" pitchFamily="2" charset="-122"/>
              </a:rPr>
              <a:t>5) zoo</a:t>
            </a:r>
            <a:endParaRPr lang="en-US" altLang="zh-CN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32" name="文本框 26631"/>
          <p:cNvSpPr txBox="1"/>
          <p:nvPr/>
        </p:nvSpPr>
        <p:spPr>
          <a:xfrm>
            <a:off x="3851275" y="812800"/>
            <a:ext cx="4608513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en-US" altLang="zh-CN" sz="2000" b="1" dirty="0">
                <a:latin typeface="Arial" panose="020B0604020202020204" pitchFamily="34" charset="0"/>
                <a:ea typeface="宋体" panose="02010600030101010101" pitchFamily="2" charset="-122"/>
              </a:rPr>
              <a:t>A ) You can look at animals .But you can’t play with the big animals.</a:t>
            </a:r>
            <a:endParaRPr lang="en-US" altLang="zh-CN" sz="20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33" name="文本框 26632"/>
          <p:cNvSpPr txBox="1"/>
          <p:nvPr/>
        </p:nvSpPr>
        <p:spPr>
          <a:xfrm>
            <a:off x="3851275" y="1916113"/>
            <a:ext cx="3960813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/>
            <a:r>
              <a:rPr lang="en-US" altLang="zh-CN" sz="2000" b="1" dirty="0">
                <a:latin typeface="Arial" panose="020B0604020202020204" pitchFamily="34" charset="0"/>
                <a:ea typeface="宋体" panose="02010600030101010101" pitchFamily="2" charset="-122"/>
              </a:rPr>
              <a:t>B )You can buy books.</a:t>
            </a:r>
            <a:endParaRPr lang="en-US" altLang="zh-CN" sz="20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/>
            <a:r>
              <a:rPr lang="en-US" altLang="zh-CN" sz="2000" b="1" dirty="0">
                <a:latin typeface="Arial" panose="020B0604020202020204" pitchFamily="34" charset="0"/>
                <a:ea typeface="宋体" panose="02010600030101010101" pitchFamily="2" charset="-122"/>
              </a:rPr>
              <a:t>     But you can’t borrow books.</a:t>
            </a:r>
            <a:endParaRPr lang="en-US" altLang="zh-CN" sz="20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34" name="文本框 26633"/>
          <p:cNvSpPr txBox="1"/>
          <p:nvPr/>
        </p:nvSpPr>
        <p:spPr>
          <a:xfrm>
            <a:off x="3779838" y="2852738"/>
            <a:ext cx="4525962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/>
            <a:r>
              <a:rPr lang="en-US" altLang="zh-CN" sz="2000" b="1" dirty="0">
                <a:latin typeface="Arial" panose="020B0604020202020204" pitchFamily="34" charset="0"/>
                <a:ea typeface="宋体" panose="02010600030101010101" pitchFamily="2" charset="-122"/>
              </a:rPr>
              <a:t>C ) You can talk to your classmates.</a:t>
            </a:r>
            <a:endParaRPr lang="en-US" altLang="zh-CN" sz="20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/>
            <a:r>
              <a:rPr lang="en-US" altLang="zh-CN" sz="2000" b="1" dirty="0">
                <a:latin typeface="Arial" panose="020B0604020202020204" pitchFamily="34" charset="0"/>
                <a:ea typeface="宋体" panose="02010600030101010101" pitchFamily="2" charset="-122"/>
              </a:rPr>
              <a:t>      But you can’t borrow books.</a:t>
            </a:r>
            <a:endParaRPr lang="en-US" altLang="zh-CN" sz="20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35" name="文本框 26634"/>
          <p:cNvSpPr txBox="1"/>
          <p:nvPr/>
        </p:nvSpPr>
        <p:spPr>
          <a:xfrm>
            <a:off x="3767138" y="4076700"/>
            <a:ext cx="5376862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/>
            <a:r>
              <a:rPr lang="en-US" altLang="zh-CN" sz="2000" b="1" dirty="0">
                <a:latin typeface="Arial" panose="020B0604020202020204" pitchFamily="34" charset="0"/>
                <a:ea typeface="宋体" panose="02010600030101010101" pitchFamily="2" charset="-122"/>
              </a:rPr>
              <a:t>D )You can borrow books, videos and CDs.</a:t>
            </a:r>
            <a:endParaRPr lang="en-US" altLang="zh-CN" sz="20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/>
            <a:r>
              <a:rPr lang="en-US" altLang="zh-CN" sz="2000" b="1" dirty="0">
                <a:latin typeface="Arial" panose="020B0604020202020204" pitchFamily="34" charset="0"/>
                <a:ea typeface="宋体" panose="02010600030101010101" pitchFamily="2" charset="-122"/>
              </a:rPr>
              <a:t>     But you can’t talk to your friends.</a:t>
            </a:r>
            <a:endParaRPr lang="en-US" altLang="zh-CN" sz="20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36" name="文本框 26635"/>
          <p:cNvSpPr txBox="1"/>
          <p:nvPr/>
        </p:nvSpPr>
        <p:spPr>
          <a:xfrm>
            <a:off x="3779838" y="5445125"/>
            <a:ext cx="3973512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/>
            <a:r>
              <a:rPr lang="en-US" altLang="zh-CN" sz="2000" b="1" dirty="0">
                <a:latin typeface="Arial" panose="020B0604020202020204" pitchFamily="34" charset="0"/>
                <a:ea typeface="宋体" panose="02010600030101010101" pitchFamily="2" charset="-122"/>
              </a:rPr>
              <a:t>E )You can take photos.</a:t>
            </a:r>
            <a:endParaRPr lang="en-US" altLang="zh-CN" sz="20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/>
            <a:r>
              <a:rPr lang="en-US" altLang="zh-CN" sz="2000" b="1" dirty="0">
                <a:latin typeface="Arial" panose="020B0604020202020204" pitchFamily="34" charset="0"/>
                <a:ea typeface="宋体" panose="02010600030101010101" pitchFamily="2" charset="-122"/>
              </a:rPr>
              <a:t>     But you can’t throw rubbish.</a:t>
            </a:r>
            <a:endParaRPr lang="en-US" altLang="zh-CN" sz="20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37" name="直接连接符 26636"/>
          <p:cNvSpPr/>
          <p:nvPr/>
        </p:nvSpPr>
        <p:spPr>
          <a:xfrm>
            <a:off x="2411413" y="1268413"/>
            <a:ext cx="1439862" cy="295275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26638" name="直接连接符 26637"/>
          <p:cNvSpPr/>
          <p:nvPr/>
        </p:nvSpPr>
        <p:spPr>
          <a:xfrm>
            <a:off x="2051050" y="2205038"/>
            <a:ext cx="1800225" cy="3311525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26639" name="直接连接符 26638"/>
          <p:cNvSpPr/>
          <p:nvPr/>
        </p:nvSpPr>
        <p:spPr>
          <a:xfrm flipV="1">
            <a:off x="2916238" y="2133600"/>
            <a:ext cx="1079500" cy="10795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26640" name="直接连接符 26639"/>
          <p:cNvSpPr/>
          <p:nvPr/>
        </p:nvSpPr>
        <p:spPr>
          <a:xfrm flipV="1">
            <a:off x="2916238" y="3141663"/>
            <a:ext cx="1008062" cy="1223962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26641" name="直接连接符 26640"/>
          <p:cNvSpPr/>
          <p:nvPr/>
        </p:nvSpPr>
        <p:spPr>
          <a:xfrm flipV="1">
            <a:off x="1908175" y="981075"/>
            <a:ext cx="2016125" cy="467995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6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26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26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26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26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" name="图片 4" descr="7807978_105440116000_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795" y="8890"/>
            <a:ext cx="9003665" cy="672655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078355" y="569595"/>
            <a:ext cx="4222115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Times New Roman" panose="02020603050405020304" pitchFamily="18" charset="0"/>
              </a:rPr>
              <a:t>Books coner Rules</a:t>
            </a:r>
            <a:endParaRPr lang="en-US" altLang="zh-CN" sz="320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377950" y="1449705"/>
            <a:ext cx="5570220" cy="30175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b="1">
                <a:latin typeface="Times New Roman" panose="02020603050405020304" pitchFamily="18" charset="0"/>
              </a:rPr>
              <a:t>We can ...</a:t>
            </a:r>
            <a:endParaRPr lang="en-US" altLang="zh-CN" sz="3200" b="1">
              <a:latin typeface="Times New Roman" panose="02020603050405020304" pitchFamily="18" charset="0"/>
            </a:endParaRPr>
          </a:p>
          <a:p>
            <a:r>
              <a:rPr lang="en-US" altLang="zh-CN" sz="3200" b="1">
                <a:latin typeface="Times New Roman" panose="02020603050405020304" pitchFamily="18" charset="0"/>
              </a:rPr>
              <a:t>We can...</a:t>
            </a:r>
            <a:endParaRPr lang="en-US" altLang="zh-CN" sz="3200" b="1">
              <a:latin typeface="Times New Roman" panose="02020603050405020304" pitchFamily="18" charset="0"/>
            </a:endParaRPr>
          </a:p>
          <a:p>
            <a:r>
              <a:rPr lang="en-US" altLang="zh-CN" sz="3200" b="1">
                <a:latin typeface="Times New Roman" panose="02020603050405020304" pitchFamily="18" charset="0"/>
                <a:sym typeface="+mn-ea"/>
              </a:rPr>
              <a:t>We can ...</a:t>
            </a:r>
            <a:endParaRPr lang="en-US" altLang="zh-CN" sz="3200" b="1">
              <a:latin typeface="Times New Roman" panose="02020603050405020304" pitchFamily="18" charset="0"/>
            </a:endParaRPr>
          </a:p>
          <a:p>
            <a:r>
              <a:rPr lang="en-US" altLang="zh-CN" sz="3200" b="1">
                <a:latin typeface="Times New Roman" panose="02020603050405020304" pitchFamily="18" charset="0"/>
                <a:sym typeface="+mn-ea"/>
              </a:rPr>
              <a:t>We can ...</a:t>
            </a:r>
            <a:endParaRPr lang="en-US" altLang="zh-CN" sz="3200" b="1">
              <a:latin typeface="Times New Roman" panose="02020603050405020304" pitchFamily="18" charset="0"/>
            </a:endParaRPr>
          </a:p>
          <a:p>
            <a:r>
              <a:rPr lang="en-US" altLang="zh-CN" sz="3200" b="1">
                <a:latin typeface="Times New Roman" panose="02020603050405020304" pitchFamily="18" charset="0"/>
                <a:sym typeface="+mn-ea"/>
              </a:rPr>
              <a:t>We can't ...</a:t>
            </a:r>
            <a:endParaRPr lang="en-US" altLang="zh-CN" sz="3200" b="1">
              <a:latin typeface="Times New Roman" panose="02020603050405020304" pitchFamily="18" charset="0"/>
            </a:endParaRPr>
          </a:p>
          <a:p>
            <a:endParaRPr lang="en-US" altLang="zh-CN" sz="3200" b="1">
              <a:latin typeface="Times New Roman" panose="02020603050405020304" pitchFamily="18" charset="0"/>
            </a:endParaRPr>
          </a:p>
        </p:txBody>
      </p:sp>
      <p:pic>
        <p:nvPicPr>
          <p:cNvPr id="4" name="图片 3" descr="7807978_105440116000_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1408410" y="460375"/>
            <a:ext cx="8708390" cy="620522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7650" name="图片 27649" descr="鸭子框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04800" y="-228600"/>
            <a:ext cx="9753600" cy="7315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651" name="文本框 27650"/>
          <p:cNvSpPr txBox="1"/>
          <p:nvPr/>
        </p:nvSpPr>
        <p:spPr>
          <a:xfrm>
            <a:off x="0" y="260350"/>
            <a:ext cx="2673350" cy="6413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/>
            <a:r>
              <a:rPr lang="en-US" altLang="zh-CN" sz="3600" b="1" dirty="0">
                <a:latin typeface="Arial" panose="020B0604020202020204" pitchFamily="34" charset="0"/>
                <a:ea typeface="宋体" panose="02010600030101010101" pitchFamily="2" charset="-122"/>
              </a:rPr>
              <a:t>Homework:</a:t>
            </a:r>
            <a:endParaRPr lang="en-US" altLang="zh-CN" sz="36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7652" name="文本框 27651"/>
          <p:cNvSpPr txBox="1"/>
          <p:nvPr/>
        </p:nvSpPr>
        <p:spPr>
          <a:xfrm>
            <a:off x="179388" y="1412875"/>
            <a:ext cx="8547100" cy="155416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/>
            <a:r>
              <a:rPr lang="en-US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A . Read Moule 3 unit 2</a:t>
            </a:r>
            <a:endParaRPr lang="en-US" altLang="zh-CN" sz="32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/>
            <a:r>
              <a:rPr lang="en-US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B . Try to tell your partner what you can do </a:t>
            </a:r>
            <a:endParaRPr lang="en-US" altLang="zh-CN" sz="32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/>
            <a:r>
              <a:rPr lang="en-US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      and what you can’t do in other places.</a:t>
            </a:r>
            <a:endParaRPr lang="en-US" altLang="zh-CN" sz="32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61" name="文本框 19460"/>
          <p:cNvSpPr txBox="1"/>
          <p:nvPr/>
        </p:nvSpPr>
        <p:spPr>
          <a:xfrm>
            <a:off x="1331913" y="692150"/>
            <a:ext cx="3311525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endParaRPr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62" name="文本框 19461"/>
          <p:cNvSpPr txBox="1"/>
          <p:nvPr/>
        </p:nvSpPr>
        <p:spPr>
          <a:xfrm>
            <a:off x="684213" y="620713"/>
            <a:ext cx="4176712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en-US" altLang="zh-CN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do  my homework</a:t>
            </a:r>
            <a:endParaRPr lang="en-US" altLang="zh-CN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9463" name="文本框 19462"/>
          <p:cNvSpPr txBox="1"/>
          <p:nvPr/>
        </p:nvSpPr>
        <p:spPr>
          <a:xfrm>
            <a:off x="4643438" y="1412875"/>
            <a:ext cx="4176712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en-US" altLang="zh-CN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jump on the bed</a:t>
            </a:r>
            <a:endParaRPr lang="en-US" altLang="zh-CN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9464" name="文本框 19463"/>
          <p:cNvSpPr txBox="1"/>
          <p:nvPr/>
        </p:nvSpPr>
        <p:spPr>
          <a:xfrm>
            <a:off x="323850" y="1989138"/>
            <a:ext cx="4176713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en-US" altLang="zh-CN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draw on the wall</a:t>
            </a:r>
            <a:endParaRPr lang="en-US" altLang="zh-CN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9465" name="文本框 19464"/>
          <p:cNvSpPr txBox="1"/>
          <p:nvPr/>
        </p:nvSpPr>
        <p:spPr>
          <a:xfrm>
            <a:off x="3419475" y="3429000"/>
            <a:ext cx="4176713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en-US" altLang="zh-CN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talk in class</a:t>
            </a:r>
            <a:endParaRPr lang="en-US" altLang="zh-CN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9466" name="文本框 19465"/>
          <p:cNvSpPr txBox="1"/>
          <p:nvPr/>
        </p:nvSpPr>
        <p:spPr>
          <a:xfrm>
            <a:off x="323850" y="4221163"/>
            <a:ext cx="4176713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en-US" altLang="zh-CN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eat vegetables</a:t>
            </a:r>
            <a:endParaRPr lang="en-US" altLang="zh-CN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9467" name="文本框 19466"/>
          <p:cNvSpPr txBox="1"/>
          <p:nvPr/>
        </p:nvSpPr>
        <p:spPr>
          <a:xfrm>
            <a:off x="4356100" y="4365625"/>
            <a:ext cx="4176713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en-US" altLang="zh-CN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go to school late</a:t>
            </a:r>
            <a:endParaRPr lang="en-US" altLang="zh-CN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9468" name="文本框 19467"/>
          <p:cNvSpPr txBox="1"/>
          <p:nvPr/>
        </p:nvSpPr>
        <p:spPr>
          <a:xfrm>
            <a:off x="900113" y="5373688"/>
            <a:ext cx="4176712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en-US" altLang="zh-CN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listen to teacher</a:t>
            </a:r>
            <a:endParaRPr lang="en-US" altLang="zh-CN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9469" name="文本框 19468"/>
          <p:cNvSpPr txBox="1"/>
          <p:nvPr/>
        </p:nvSpPr>
        <p:spPr>
          <a:xfrm>
            <a:off x="5292725" y="333375"/>
            <a:ext cx="4176713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en-US" altLang="zh-CN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read books</a:t>
            </a:r>
            <a:endParaRPr lang="en-US" altLang="zh-CN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9470" name="文本框 19469"/>
          <p:cNvSpPr txBox="1"/>
          <p:nvPr/>
        </p:nvSpPr>
        <p:spPr>
          <a:xfrm>
            <a:off x="4967288" y="5589588"/>
            <a:ext cx="4176712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en-US" altLang="zh-CN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feed animals</a:t>
            </a:r>
            <a:endParaRPr lang="en-US" altLang="zh-CN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9471" name="文本框 19470"/>
          <p:cNvSpPr txBox="1"/>
          <p:nvPr/>
        </p:nvSpPr>
        <p:spPr>
          <a:xfrm>
            <a:off x="4427538" y="2492375"/>
            <a:ext cx="4176712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en-US" altLang="zh-CN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throw litters (</a:t>
            </a:r>
            <a:r>
              <a:rPr lang="zh-CN" altLang="en-US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垃圾</a:t>
            </a:r>
            <a:r>
              <a:rPr lang="en-US" altLang="zh-CN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)</a:t>
            </a:r>
            <a:endParaRPr lang="en-US" altLang="zh-CN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20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" dur="20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" dur="20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7" dur="20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20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5" dur="200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19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4" dur="2000"/>
                                        <p:tgtEl>
                                          <p:spTgt spid="194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19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"/>
                            </p:stCondLst>
                            <p:childTnLst>
                              <p:par>
                                <p:cTn id="72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3" dur="2000"/>
                                        <p:tgtEl>
                                          <p:spTgt spid="194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19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2" dur="2000"/>
                                        <p:tgtEl>
                                          <p:spTgt spid="194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19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"/>
                            </p:stCondLst>
                            <p:childTnLst>
                              <p:par>
                                <p:cTn id="90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1" dur="2000"/>
                                        <p:tgtEl>
                                          <p:spTgt spid="194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2" grpId="0"/>
      <p:bldP spid="19462" grpId="1"/>
      <p:bldP spid="19463" grpId="0"/>
      <p:bldP spid="19463" grpId="1"/>
      <p:bldP spid="19464" grpId="0"/>
      <p:bldP spid="19464" grpId="1"/>
      <p:bldP spid="19465" grpId="0"/>
      <p:bldP spid="19465" grpId="1"/>
      <p:bldP spid="19466" grpId="0"/>
      <p:bldP spid="19466" grpId="1"/>
      <p:bldP spid="19467" grpId="0"/>
      <p:bldP spid="19467" grpId="1"/>
      <p:bldP spid="19468" grpId="0"/>
      <p:bldP spid="19468" grpId="1"/>
      <p:bldP spid="19469" grpId="0"/>
      <p:bldP spid="19469" grpId="1"/>
      <p:bldP spid="19470" grpId="0"/>
      <p:bldP spid="19470" grpId="1"/>
      <p:bldP spid="19471" grpId="0"/>
      <p:bldP spid="19471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2" name="文本框 20481"/>
          <p:cNvSpPr txBox="1"/>
          <p:nvPr/>
        </p:nvSpPr>
        <p:spPr>
          <a:xfrm>
            <a:off x="1331913" y="692150"/>
            <a:ext cx="3311525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endParaRPr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483" name="文本框 20482"/>
          <p:cNvSpPr txBox="1"/>
          <p:nvPr/>
        </p:nvSpPr>
        <p:spPr>
          <a:xfrm>
            <a:off x="323850" y="333375"/>
            <a:ext cx="4176713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en-US" altLang="zh-CN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do  my homework</a:t>
            </a:r>
            <a:endParaRPr lang="en-US" altLang="zh-CN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0484" name="文本框 20483"/>
          <p:cNvSpPr txBox="1"/>
          <p:nvPr/>
        </p:nvSpPr>
        <p:spPr>
          <a:xfrm>
            <a:off x="4967288" y="1196975"/>
            <a:ext cx="4176712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en-US" altLang="zh-CN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jump on the bed</a:t>
            </a:r>
            <a:endParaRPr lang="en-US" altLang="zh-CN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0485" name="文本框 20484"/>
          <p:cNvSpPr txBox="1"/>
          <p:nvPr/>
        </p:nvSpPr>
        <p:spPr>
          <a:xfrm>
            <a:off x="323850" y="1196975"/>
            <a:ext cx="4176713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en-US" altLang="zh-CN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draw on the wall</a:t>
            </a:r>
            <a:endParaRPr lang="en-US" altLang="zh-CN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0486" name="文本框 20485"/>
          <p:cNvSpPr txBox="1"/>
          <p:nvPr/>
        </p:nvSpPr>
        <p:spPr>
          <a:xfrm>
            <a:off x="468313" y="3141663"/>
            <a:ext cx="4176712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en-US" altLang="zh-CN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talk in class</a:t>
            </a:r>
            <a:endParaRPr lang="en-US" altLang="zh-CN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0487" name="文本框 20486"/>
          <p:cNvSpPr txBox="1"/>
          <p:nvPr/>
        </p:nvSpPr>
        <p:spPr>
          <a:xfrm>
            <a:off x="395288" y="2133600"/>
            <a:ext cx="4176712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en-US" altLang="zh-CN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eat vegetables</a:t>
            </a:r>
            <a:endParaRPr lang="en-US" altLang="zh-CN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0488" name="文本框 20487"/>
          <p:cNvSpPr txBox="1"/>
          <p:nvPr/>
        </p:nvSpPr>
        <p:spPr>
          <a:xfrm>
            <a:off x="4643438" y="3141663"/>
            <a:ext cx="4176712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en-US" altLang="zh-CN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go to school late</a:t>
            </a:r>
            <a:endParaRPr lang="en-US" altLang="zh-CN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0489" name="文本框 20488"/>
          <p:cNvSpPr txBox="1"/>
          <p:nvPr/>
        </p:nvSpPr>
        <p:spPr>
          <a:xfrm>
            <a:off x="323850" y="4149725"/>
            <a:ext cx="4176713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en-US" altLang="zh-CN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listen to teacher</a:t>
            </a:r>
            <a:endParaRPr lang="en-US" altLang="zh-CN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0490" name="文本框 20489"/>
          <p:cNvSpPr txBox="1"/>
          <p:nvPr/>
        </p:nvSpPr>
        <p:spPr>
          <a:xfrm>
            <a:off x="5292725" y="333375"/>
            <a:ext cx="4176713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en-US" altLang="zh-CN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read books</a:t>
            </a:r>
            <a:endParaRPr lang="en-US" altLang="zh-CN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0491" name="文本框 20490"/>
          <p:cNvSpPr txBox="1"/>
          <p:nvPr/>
        </p:nvSpPr>
        <p:spPr>
          <a:xfrm>
            <a:off x="4967288" y="4221163"/>
            <a:ext cx="4176712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en-US" altLang="zh-CN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feed animals</a:t>
            </a:r>
            <a:endParaRPr lang="en-US" altLang="zh-CN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0492" name="文本框 20491"/>
          <p:cNvSpPr txBox="1"/>
          <p:nvPr/>
        </p:nvSpPr>
        <p:spPr>
          <a:xfrm>
            <a:off x="4967288" y="2205038"/>
            <a:ext cx="4176712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en-US" altLang="zh-CN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throw litters (</a:t>
            </a:r>
            <a:r>
              <a:rPr lang="zh-CN" altLang="en-US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垃圾</a:t>
            </a:r>
            <a:r>
              <a:rPr lang="en-US" altLang="zh-CN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)</a:t>
            </a:r>
            <a:endParaRPr lang="en-US" altLang="zh-CN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0493" name="矩形 20492"/>
          <p:cNvSpPr/>
          <p:nvPr/>
        </p:nvSpPr>
        <p:spPr>
          <a:xfrm rot="-430460">
            <a:off x="1908175" y="5300663"/>
            <a:ext cx="1296988" cy="904875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 i="1">
                <a:ln w="9525" cap="flat" cmpd="sng">
                  <a:solidFill>
                    <a:srgbClr val="8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800000"/>
                </a:solidFill>
                <a:effectLst>
                  <a:outerShdw dist="35921" dir="2699999" algn="ctr" rotWithShape="0">
                    <a:srgbClr val="B2B2B2">
                      <a:alpha val="80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can</a:t>
            </a:r>
            <a:endParaRPr lang="zh-CN" altLang="en-US" sz="3600" i="1">
              <a:ln w="9525" cap="flat" cmpd="sng">
                <a:solidFill>
                  <a:srgbClr val="80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800000"/>
              </a:solidFill>
              <a:effectLst>
                <a:outerShdw dist="35921" dir="2699999" algn="ctr" rotWithShape="0">
                  <a:srgbClr val="B2B2B2">
                    <a:alpha val="80000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0494" name="矩形 20493"/>
          <p:cNvSpPr/>
          <p:nvPr/>
        </p:nvSpPr>
        <p:spPr>
          <a:xfrm rot="-622550">
            <a:off x="5148263" y="5013325"/>
            <a:ext cx="2243137" cy="1335088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 i="1">
                <a:ln w="9525" cap="flat" cmpd="sng">
                  <a:solidFill>
                    <a:srgbClr val="8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800000"/>
                </a:solidFill>
                <a:effectLst>
                  <a:outerShdw dist="35921" dir="2699999" algn="ctr" rotWithShape="0">
                    <a:srgbClr val="B2B2B2">
                      <a:alpha val="80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can't</a:t>
            </a:r>
            <a:endParaRPr lang="zh-CN" altLang="en-US" sz="3600" i="1">
              <a:ln w="9525" cap="flat" cmpd="sng">
                <a:solidFill>
                  <a:srgbClr val="80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800000"/>
              </a:solidFill>
              <a:effectLst>
                <a:outerShdw dist="35921" dir="2699999" algn="ctr" rotWithShape="0">
                  <a:srgbClr val="B2B2B2">
                    <a:alpha val="80000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049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049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70" decel="100000"/>
                                        <p:tgtEl>
                                          <p:spTgt spid="2049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770" decel="100000"/>
                                        <p:tgtEl>
                                          <p:spTgt spid="2049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328295" y="240665"/>
            <a:ext cx="5129530" cy="155448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en-US" altLang="zh-CN" sz="48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Times New Roman" panose="02020603050405020304" pitchFamily="18" charset="0"/>
              </a:rPr>
              <a:t>Watch and answer:</a:t>
            </a:r>
            <a:endParaRPr lang="en-US" altLang="zh-CN" sz="48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Times New Roman" panose="02020603050405020304" pitchFamily="18" charset="0"/>
            </a:endParaRPr>
          </a:p>
          <a:p>
            <a:endParaRPr lang="en-US" altLang="zh-CN" sz="48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03885" y="1407160"/>
            <a:ext cx="6632575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600" b="1">
                <a:latin typeface="Times New Roman" panose="02020603050405020304" pitchFamily="18" charset="0"/>
              </a:rPr>
              <a:t>What can we do in the library?</a:t>
            </a:r>
            <a:endParaRPr lang="en-US" altLang="zh-CN" sz="3600" b="1">
              <a:latin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88975" y="2330450"/>
            <a:ext cx="5539105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600" b="1">
                <a:latin typeface="Times New Roman" panose="02020603050405020304" pitchFamily="18" charset="0"/>
              </a:rPr>
              <a:t>We can 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pitchFamily="18" charset="0"/>
              </a:rPr>
              <a:t>borrow</a:t>
            </a:r>
            <a:r>
              <a:rPr lang="en-US" altLang="zh-CN" sz="3600" b="1">
                <a:latin typeface="Times New Roman" panose="02020603050405020304" pitchFamily="18" charset="0"/>
              </a:rPr>
              <a:t> books.</a:t>
            </a:r>
            <a:endParaRPr lang="en-US" altLang="zh-CN" sz="3600" b="1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200904231754258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185" y="62230"/>
            <a:ext cx="8933815" cy="622363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622425" y="1237615"/>
            <a:ext cx="3165475" cy="7010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4000" b="1">
                <a:latin typeface="Times New Roman" panose="02020603050405020304" pitchFamily="18" charset="0"/>
              </a:rPr>
              <a:t>Task:</a:t>
            </a:r>
            <a:endParaRPr lang="en-US" altLang="zh-CN" sz="4000" b="1">
              <a:latin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399540" y="2308860"/>
            <a:ext cx="6701155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/>
              <a:t>讨论制定班级图书角的使用规则。</a:t>
            </a:r>
            <a:endParaRPr lang="zh-CN" altLang="en-US" sz="3200" b="1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4341" name="图片 14340">
            <a:hlinkClick r:id="rId1" action="ppaction://hlinkfil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33600"/>
            <a:ext cx="5940425" cy="4724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42" name="文本框 14341"/>
          <p:cNvSpPr txBox="1"/>
          <p:nvPr/>
        </p:nvSpPr>
        <p:spPr>
          <a:xfrm>
            <a:off x="5940425" y="2276475"/>
            <a:ext cx="3960813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en-US" altLang="zh-CN" sz="3600" b="1" i="1">
                <a:latin typeface="Times New Roman" panose="02020603050405020304" pitchFamily="18" charset="0"/>
                <a:ea typeface="宋体" panose="02010600030101010101" pitchFamily="2" charset="-122"/>
              </a:rPr>
              <a:t>At the Library</a:t>
            </a:r>
            <a:endParaRPr lang="en-US" altLang="zh-CN" sz="3600" b="1" i="1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4343" name="文本框 14342"/>
          <p:cNvSpPr txBox="1"/>
          <p:nvPr/>
        </p:nvSpPr>
        <p:spPr>
          <a:xfrm>
            <a:off x="395288" y="188913"/>
            <a:ext cx="5508625" cy="1616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en-US" altLang="zh-CN" sz="4000" b="1">
                <a:solidFill>
                  <a:srgbClr val="0000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You can… </a:t>
            </a:r>
            <a:endParaRPr lang="en-US" altLang="zh-CN" sz="4000" b="1">
              <a:solidFill>
                <a:srgbClr val="0000CC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>
              <a:spcBef>
                <a:spcPct val="50000"/>
              </a:spcBef>
            </a:pPr>
            <a:r>
              <a:rPr lang="en-US" altLang="zh-CN" sz="4000" b="1">
                <a:solidFill>
                  <a:srgbClr val="0000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You can’t…</a:t>
            </a:r>
            <a:endParaRPr lang="en-US" altLang="zh-CN" sz="4000" b="1">
              <a:solidFill>
                <a:srgbClr val="0000CC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2" grpId="0"/>
      <p:bldP spid="1434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4" name="矩形 1536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CFFFF"/>
          </a:solidFill>
          <a:ln w="9525" cap="flat" cmpd="sng">
            <a:solidFill>
              <a:srgbClr val="CC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5365" name="矩形 15364"/>
          <p:cNvSpPr/>
          <p:nvPr/>
        </p:nvSpPr>
        <p:spPr>
          <a:xfrm>
            <a:off x="250825" y="188913"/>
            <a:ext cx="3673475" cy="908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 b="1">
                <a:ln w="12700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80000"/>
                    </a:srgbClr>
                  </a:outerShdw>
                </a:effectLst>
                <a:latin typeface="Monotype Corsiva" panose="03010101010201010101" charset="0"/>
                <a:ea typeface="Monotype Corsiva" panose="03010101010201010101" charset="0"/>
              </a:rPr>
              <a:t>Listen and choose</a:t>
            </a:r>
            <a:endParaRPr lang="zh-CN" altLang="en-US" sz="3600" b="1">
              <a:ln w="12700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pattFill prst="dashHorz">
                <a:fgClr>
                  <a:srgbClr val="808080"/>
                </a:fgClr>
                <a:bgClr>
                  <a:srgbClr val="FFFF00"/>
                </a:bgClr>
              </a:pattFill>
              <a:effectLst>
                <a:outerShdw dist="45791" dir="2021404" algn="ctr" rotWithShape="0">
                  <a:srgbClr val="808080">
                    <a:alpha val="80000"/>
                  </a:srgbClr>
                </a:outerShdw>
              </a:effectLst>
              <a:latin typeface="Monotype Corsiva" panose="03010101010201010101" charset="0"/>
              <a:ea typeface="Monotype Corsiva" panose="03010101010201010101" charset="0"/>
            </a:endParaRPr>
          </a:p>
        </p:txBody>
      </p:sp>
      <p:sp>
        <p:nvSpPr>
          <p:cNvPr id="15366" name="文本框 15365"/>
          <p:cNvSpPr txBox="1"/>
          <p:nvPr/>
        </p:nvSpPr>
        <p:spPr>
          <a:xfrm>
            <a:off x="0" y="1412875"/>
            <a:ext cx="7524750" cy="5791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en-US" altLang="zh-CN" sz="3200" b="1">
                <a:latin typeface="Times New Roman" panose="02020603050405020304" pitchFamily="18" charset="0"/>
                <a:ea typeface="宋体" panose="02010600030101010101" pitchFamily="2" charset="-122"/>
              </a:rPr>
              <a:t>1. You can borrow books, CDs and DVDs.</a:t>
            </a:r>
            <a:endParaRPr lang="en-US" altLang="zh-CN" sz="3200" b="1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5367" name="文本框 15366"/>
          <p:cNvSpPr txBox="1"/>
          <p:nvPr/>
        </p:nvSpPr>
        <p:spPr>
          <a:xfrm>
            <a:off x="0" y="2492375"/>
            <a:ext cx="752475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en-US" altLang="zh-CN" sz="3200" b="1">
                <a:latin typeface="Times New Roman" panose="02020603050405020304" pitchFamily="18" charset="0"/>
                <a:ea typeface="宋体" panose="02010600030101010101" pitchFamily="2" charset="-122"/>
              </a:rPr>
              <a:t>2. You can’t use the computer.</a:t>
            </a:r>
            <a:endParaRPr lang="en-US" altLang="zh-CN" sz="3200" b="1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5368" name="文本框 15367"/>
          <p:cNvSpPr txBox="1"/>
          <p:nvPr/>
        </p:nvSpPr>
        <p:spPr>
          <a:xfrm>
            <a:off x="0" y="3716338"/>
            <a:ext cx="7524750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en-US" altLang="zh-CN" sz="3200" b="1">
                <a:latin typeface="Times New Roman" panose="02020603050405020304" pitchFamily="18" charset="0"/>
                <a:ea typeface="宋体" panose="02010600030101010101" pitchFamily="2" charset="-122"/>
              </a:rPr>
              <a:t>3. You can do your homework.</a:t>
            </a:r>
            <a:endParaRPr lang="en-US" altLang="zh-CN" sz="3200" b="1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5369" name="文本框 15368"/>
          <p:cNvSpPr txBox="1"/>
          <p:nvPr/>
        </p:nvSpPr>
        <p:spPr>
          <a:xfrm>
            <a:off x="0" y="4941888"/>
            <a:ext cx="7524750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en-US" altLang="zh-CN" sz="3200" b="1">
                <a:latin typeface="Times New Roman" panose="02020603050405020304" pitchFamily="18" charset="0"/>
                <a:ea typeface="宋体" panose="02010600030101010101" pitchFamily="2" charset="-122"/>
              </a:rPr>
              <a:t>4. You can talk to your friends.</a:t>
            </a:r>
            <a:endParaRPr lang="en-US" altLang="zh-CN" sz="3200" b="1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5370" name="矩形 15369"/>
          <p:cNvSpPr/>
          <p:nvPr/>
        </p:nvSpPr>
        <p:spPr>
          <a:xfrm>
            <a:off x="7667625" y="1484313"/>
            <a:ext cx="296863" cy="444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 b="1">
                <a:ln w="9525" cap="flat" cmpd="sng">
                  <a:solidFill>
                    <a:srgbClr val="00008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008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</a:t>
            </a:r>
            <a:endParaRPr lang="zh-CN" altLang="en-US" sz="3600" b="1">
              <a:ln w="9525" cap="flat" cmpd="sng">
                <a:solidFill>
                  <a:srgbClr val="000080"/>
                </a:solidFill>
                <a:prstDash val="solid"/>
                <a:headEnd type="none" w="med" len="med"/>
                <a:tailEnd type="none" w="med" len="med"/>
              </a:ln>
              <a:solidFill>
                <a:srgbClr val="00008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5371" name="矩形 15370"/>
          <p:cNvSpPr/>
          <p:nvPr/>
        </p:nvSpPr>
        <p:spPr>
          <a:xfrm>
            <a:off x="8459788" y="1484313"/>
            <a:ext cx="296862" cy="444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 b="1">
                <a:ln w="9525" cap="flat" cmpd="sng">
                  <a:solidFill>
                    <a:srgbClr val="00008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008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</a:t>
            </a:r>
            <a:endParaRPr lang="zh-CN" altLang="en-US" sz="3600" b="1">
              <a:ln w="9525" cap="flat" cmpd="sng">
                <a:solidFill>
                  <a:srgbClr val="000080"/>
                </a:solidFill>
                <a:prstDash val="solid"/>
                <a:headEnd type="none" w="med" len="med"/>
                <a:tailEnd type="none" w="med" len="med"/>
              </a:ln>
              <a:solidFill>
                <a:srgbClr val="00008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5372" name="矩形 15371"/>
          <p:cNvSpPr/>
          <p:nvPr/>
        </p:nvSpPr>
        <p:spPr>
          <a:xfrm>
            <a:off x="7667625" y="2636838"/>
            <a:ext cx="296863" cy="444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 b="1">
                <a:ln w="9525" cap="flat" cmpd="sng">
                  <a:solidFill>
                    <a:srgbClr val="00008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008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</a:t>
            </a:r>
            <a:endParaRPr lang="zh-CN" altLang="en-US" sz="3600" b="1">
              <a:ln w="9525" cap="flat" cmpd="sng">
                <a:solidFill>
                  <a:srgbClr val="000080"/>
                </a:solidFill>
                <a:prstDash val="solid"/>
                <a:headEnd type="none" w="med" len="med"/>
                <a:tailEnd type="none" w="med" len="med"/>
              </a:ln>
              <a:solidFill>
                <a:srgbClr val="00008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5373" name="矩形 15372"/>
          <p:cNvSpPr/>
          <p:nvPr/>
        </p:nvSpPr>
        <p:spPr>
          <a:xfrm>
            <a:off x="8459788" y="2636838"/>
            <a:ext cx="296862" cy="444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 b="1">
                <a:ln w="9525" cap="flat" cmpd="sng">
                  <a:solidFill>
                    <a:srgbClr val="00008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008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</a:t>
            </a:r>
            <a:endParaRPr lang="zh-CN" altLang="en-US" sz="3600" b="1">
              <a:ln w="9525" cap="flat" cmpd="sng">
                <a:solidFill>
                  <a:srgbClr val="000080"/>
                </a:solidFill>
                <a:prstDash val="solid"/>
                <a:headEnd type="none" w="med" len="med"/>
                <a:tailEnd type="none" w="med" len="med"/>
              </a:ln>
              <a:solidFill>
                <a:srgbClr val="00008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5374" name="矩形 15373"/>
          <p:cNvSpPr/>
          <p:nvPr/>
        </p:nvSpPr>
        <p:spPr>
          <a:xfrm>
            <a:off x="8459788" y="3860800"/>
            <a:ext cx="296862" cy="444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 b="1">
                <a:ln w="9525" cap="flat" cmpd="sng">
                  <a:solidFill>
                    <a:srgbClr val="00008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008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</a:t>
            </a:r>
            <a:endParaRPr lang="zh-CN" altLang="en-US" sz="3600" b="1">
              <a:ln w="9525" cap="flat" cmpd="sng">
                <a:solidFill>
                  <a:srgbClr val="000080"/>
                </a:solidFill>
                <a:prstDash val="solid"/>
                <a:headEnd type="none" w="med" len="med"/>
                <a:tailEnd type="none" w="med" len="med"/>
              </a:ln>
              <a:solidFill>
                <a:srgbClr val="00008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5375" name="矩形 15374"/>
          <p:cNvSpPr/>
          <p:nvPr/>
        </p:nvSpPr>
        <p:spPr>
          <a:xfrm>
            <a:off x="8459788" y="5013325"/>
            <a:ext cx="296862" cy="444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 b="1">
                <a:ln w="9525" cap="flat" cmpd="sng">
                  <a:solidFill>
                    <a:srgbClr val="00008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008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</a:t>
            </a:r>
            <a:endParaRPr lang="zh-CN" altLang="en-US" sz="3600" b="1">
              <a:ln w="9525" cap="flat" cmpd="sng">
                <a:solidFill>
                  <a:srgbClr val="000080"/>
                </a:solidFill>
                <a:prstDash val="solid"/>
                <a:headEnd type="none" w="med" len="med"/>
                <a:tailEnd type="none" w="med" len="med"/>
              </a:ln>
              <a:solidFill>
                <a:srgbClr val="00008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5376" name="矩形 15375"/>
          <p:cNvSpPr/>
          <p:nvPr/>
        </p:nvSpPr>
        <p:spPr>
          <a:xfrm>
            <a:off x="7667625" y="3860800"/>
            <a:ext cx="296863" cy="444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 b="1">
                <a:ln w="9525" cap="flat" cmpd="sng">
                  <a:solidFill>
                    <a:srgbClr val="00008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008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</a:t>
            </a:r>
            <a:endParaRPr lang="zh-CN" altLang="en-US" sz="3600" b="1">
              <a:ln w="9525" cap="flat" cmpd="sng">
                <a:solidFill>
                  <a:srgbClr val="000080"/>
                </a:solidFill>
                <a:prstDash val="solid"/>
                <a:headEnd type="none" w="med" len="med"/>
                <a:tailEnd type="none" w="med" len="med"/>
              </a:ln>
              <a:solidFill>
                <a:srgbClr val="00008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5377" name="矩形 15376"/>
          <p:cNvSpPr/>
          <p:nvPr/>
        </p:nvSpPr>
        <p:spPr>
          <a:xfrm>
            <a:off x="7667625" y="5013325"/>
            <a:ext cx="296863" cy="444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 b="1">
                <a:ln w="9525" cap="flat" cmpd="sng">
                  <a:solidFill>
                    <a:srgbClr val="00008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008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</a:t>
            </a:r>
            <a:endParaRPr lang="zh-CN" altLang="en-US" sz="3600" b="1">
              <a:ln w="9525" cap="flat" cmpd="sng">
                <a:solidFill>
                  <a:srgbClr val="000080"/>
                </a:solidFill>
                <a:prstDash val="solid"/>
                <a:headEnd type="none" w="med" len="med"/>
                <a:tailEnd type="none" w="med" len="med"/>
              </a:ln>
              <a:solidFill>
                <a:srgbClr val="00008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5378" name="椭圆 15377"/>
          <p:cNvSpPr/>
          <p:nvPr/>
        </p:nvSpPr>
        <p:spPr>
          <a:xfrm>
            <a:off x="7451725" y="1268413"/>
            <a:ext cx="720725" cy="792162"/>
          </a:xfrm>
          <a:prstGeom prst="ellipse">
            <a:avLst/>
          </a:prstGeom>
          <a:noFill/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5379" name="椭圆 15378"/>
          <p:cNvSpPr/>
          <p:nvPr/>
        </p:nvSpPr>
        <p:spPr>
          <a:xfrm>
            <a:off x="8243888" y="2420938"/>
            <a:ext cx="720725" cy="792162"/>
          </a:xfrm>
          <a:prstGeom prst="ellipse">
            <a:avLst/>
          </a:prstGeom>
          <a:noFill/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5381" name="椭圆 15380"/>
          <p:cNvSpPr/>
          <p:nvPr/>
        </p:nvSpPr>
        <p:spPr>
          <a:xfrm>
            <a:off x="7451725" y="3644900"/>
            <a:ext cx="720725" cy="792163"/>
          </a:xfrm>
          <a:prstGeom prst="ellipse">
            <a:avLst/>
          </a:prstGeom>
          <a:noFill/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5382" name="椭圆 15381"/>
          <p:cNvSpPr/>
          <p:nvPr/>
        </p:nvSpPr>
        <p:spPr>
          <a:xfrm>
            <a:off x="8243888" y="4797425"/>
            <a:ext cx="720725" cy="792163"/>
          </a:xfrm>
          <a:prstGeom prst="ellipse">
            <a:avLst/>
          </a:prstGeom>
          <a:noFill/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5383" name="文本框 15382"/>
          <p:cNvSpPr txBox="1"/>
          <p:nvPr/>
        </p:nvSpPr>
        <p:spPr>
          <a:xfrm>
            <a:off x="323850" y="2997200"/>
            <a:ext cx="752475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You can use the computer.</a:t>
            </a:r>
            <a:endParaRPr lang="en-US" altLang="zh-CN" sz="32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5384" name="文本框 15383"/>
          <p:cNvSpPr txBox="1"/>
          <p:nvPr/>
        </p:nvSpPr>
        <p:spPr>
          <a:xfrm>
            <a:off x="395288" y="5516563"/>
            <a:ext cx="7524750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You can’t talk to your friend.</a:t>
            </a:r>
            <a:endParaRPr lang="en-US" altLang="zh-CN" sz="32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3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3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3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3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3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3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5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83" grpId="0"/>
      <p:bldP spid="1538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1506" name="图片 21505" descr="图片u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07" name="文本框 21506"/>
          <p:cNvSpPr txBox="1"/>
          <p:nvPr/>
        </p:nvSpPr>
        <p:spPr>
          <a:xfrm>
            <a:off x="1979613" y="1579563"/>
            <a:ext cx="1147762" cy="7620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/>
            <a:r>
              <a:rPr lang="en-US" altLang="zh-CN" sz="4400" b="1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can</a:t>
            </a:r>
            <a:endParaRPr lang="en-US" altLang="zh-CN" sz="4400" b="1" dirty="0">
              <a:solidFill>
                <a:srgbClr val="FF33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08" name="文本框 21507"/>
          <p:cNvSpPr txBox="1"/>
          <p:nvPr/>
        </p:nvSpPr>
        <p:spPr>
          <a:xfrm>
            <a:off x="5508625" y="1579563"/>
            <a:ext cx="1489075" cy="7620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/>
            <a:r>
              <a:rPr lang="en-US" altLang="zh-CN" sz="4400" b="1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can’t</a:t>
            </a:r>
            <a:endParaRPr lang="en-US" altLang="zh-CN" sz="4400" b="1" dirty="0">
              <a:solidFill>
                <a:srgbClr val="FF33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09" name="文本框 21508"/>
          <p:cNvSpPr txBox="1"/>
          <p:nvPr/>
        </p:nvSpPr>
        <p:spPr>
          <a:xfrm>
            <a:off x="1042988" y="2492375"/>
            <a:ext cx="4608512" cy="17983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en-US" altLang="zh-CN" sz="2800" b="1" dirty="0">
                <a:latin typeface="Arial" panose="020B0604020202020204" pitchFamily="34" charset="0"/>
                <a:ea typeface="宋体" panose="02010600030101010101" pitchFamily="2" charset="-122"/>
              </a:rPr>
              <a:t>borrow books, DVDs </a:t>
            </a:r>
            <a:endParaRPr lang="en-US" altLang="zh-CN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/>
            <a:r>
              <a:rPr lang="en-US" altLang="zh-CN" sz="2800" b="1" dirty="0">
                <a:latin typeface="Arial" panose="020B0604020202020204" pitchFamily="34" charset="0"/>
                <a:ea typeface="宋体" panose="02010600030101010101" pitchFamily="2" charset="-122"/>
              </a:rPr>
              <a:t>and CDs</a:t>
            </a:r>
            <a:endParaRPr lang="en-US" altLang="zh-CN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/>
            <a:endParaRPr lang="en-US" altLang="zh-CN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/>
            <a:endParaRPr lang="en-US" altLang="zh-CN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10" name="文本框 21509"/>
          <p:cNvSpPr txBox="1"/>
          <p:nvPr/>
        </p:nvSpPr>
        <p:spPr>
          <a:xfrm>
            <a:off x="1116013" y="4005263"/>
            <a:ext cx="3351212" cy="5191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/>
            <a:r>
              <a:rPr lang="en-US" altLang="zh-CN" sz="2800" b="1" dirty="0">
                <a:latin typeface="Arial" panose="020B0604020202020204" pitchFamily="34" charset="0"/>
                <a:ea typeface="宋体" panose="02010600030101010101" pitchFamily="2" charset="-122"/>
              </a:rPr>
              <a:t>use the computers</a:t>
            </a:r>
            <a:endParaRPr lang="en-US" altLang="zh-CN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11" name="文本框 21510"/>
          <p:cNvSpPr txBox="1"/>
          <p:nvPr/>
        </p:nvSpPr>
        <p:spPr>
          <a:xfrm>
            <a:off x="1042988" y="5229225"/>
            <a:ext cx="3367087" cy="5191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/>
            <a:r>
              <a:rPr lang="en-US" altLang="zh-CN" sz="2800" b="1" dirty="0">
                <a:latin typeface="Arial" panose="020B0604020202020204" pitchFamily="34" charset="0"/>
                <a:ea typeface="宋体" panose="02010600030101010101" pitchFamily="2" charset="-122"/>
              </a:rPr>
              <a:t>do your homework</a:t>
            </a:r>
            <a:endParaRPr lang="en-US" altLang="zh-CN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12" name="文本框 21511"/>
          <p:cNvSpPr txBox="1"/>
          <p:nvPr/>
        </p:nvSpPr>
        <p:spPr>
          <a:xfrm>
            <a:off x="4932363" y="2492375"/>
            <a:ext cx="3389312" cy="5191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/>
            <a:r>
              <a:rPr lang="en-US" altLang="zh-CN" sz="2800" b="1" dirty="0">
                <a:latin typeface="Arial" panose="020B0604020202020204" pitchFamily="34" charset="0"/>
                <a:ea typeface="宋体" panose="02010600030101010101" pitchFamily="2" charset="-122"/>
              </a:rPr>
              <a:t>talk to your friends</a:t>
            </a:r>
            <a:endParaRPr lang="en-US" altLang="zh-CN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14" name="文本框 21513"/>
          <p:cNvSpPr txBox="1"/>
          <p:nvPr/>
        </p:nvSpPr>
        <p:spPr>
          <a:xfrm>
            <a:off x="2843213" y="692150"/>
            <a:ext cx="3430587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/>
            <a:r>
              <a:rPr lang="en-US" altLang="zh-CN" sz="4000" b="1" dirty="0">
                <a:latin typeface="Arial" panose="020B0604020202020204" pitchFamily="34" charset="0"/>
                <a:ea typeface="宋体" panose="02010600030101010101" pitchFamily="2" charset="-122"/>
              </a:rPr>
              <a:t>Library Rules</a:t>
            </a:r>
            <a:endParaRPr lang="en-US" altLang="zh-CN" sz="40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9" dur="20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70" decel="100000"/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770" decel="100000"/>
                                        <p:tgtEl>
                                          <p:spTgt spid="2151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7" dur="77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9" dur="77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9" grpId="0"/>
      <p:bldP spid="21510" grpId="0"/>
      <p:bldP spid="21511" grpId="0"/>
      <p:bldP spid="21512" grpId="0"/>
      <p:bldP spid="215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2533" name="图片 2253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076825" y="4221163"/>
            <a:ext cx="3095625" cy="17287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534" name="图片 2253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6688" y="1989138"/>
            <a:ext cx="2627312" cy="15843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535" name="图片 2253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916113"/>
            <a:ext cx="2879725" cy="18002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536" name="图片 2253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76600" y="1916113"/>
            <a:ext cx="2808288" cy="1657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537" name="图片 2253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87450" y="4221163"/>
            <a:ext cx="3024188" cy="17287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538" name="文本框 22537"/>
          <p:cNvSpPr txBox="1"/>
          <p:nvPr/>
        </p:nvSpPr>
        <p:spPr>
          <a:xfrm>
            <a:off x="2916238" y="0"/>
            <a:ext cx="3430587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/>
            <a:r>
              <a:rPr lang="en-US" altLang="zh-CN" sz="4000" b="1">
                <a:latin typeface="Arial" panose="020B0604020202020204" pitchFamily="34" charset="0"/>
                <a:ea typeface="宋体" panose="02010600030101010101" pitchFamily="2" charset="-122"/>
              </a:rPr>
              <a:t>Library Rules</a:t>
            </a:r>
            <a:endParaRPr lang="en-US" altLang="zh-CN" sz="40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39" name="文本框 22538"/>
          <p:cNvSpPr txBox="1"/>
          <p:nvPr/>
        </p:nvSpPr>
        <p:spPr>
          <a:xfrm>
            <a:off x="755650" y="3644900"/>
            <a:ext cx="1560513" cy="57943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/>
            <a:r>
              <a:rPr lang="en-US" altLang="zh-CN" sz="3200" b="1">
                <a:latin typeface="Arial" panose="020B0604020202020204" pitchFamily="34" charset="0"/>
                <a:ea typeface="宋体" panose="02010600030101010101" pitchFamily="2" charset="-122"/>
              </a:rPr>
              <a:t>borrow</a:t>
            </a:r>
            <a:endParaRPr lang="en-US" altLang="zh-CN" sz="32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40" name="文本框 22539"/>
          <p:cNvSpPr txBox="1"/>
          <p:nvPr/>
        </p:nvSpPr>
        <p:spPr>
          <a:xfrm>
            <a:off x="2339975" y="5949950"/>
            <a:ext cx="882650" cy="57943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/>
            <a:r>
              <a:rPr lang="en-US" altLang="zh-CN" sz="3200" b="1">
                <a:latin typeface="Arial" panose="020B0604020202020204" pitchFamily="34" charset="0"/>
                <a:ea typeface="宋体" panose="02010600030101010101" pitchFamily="2" charset="-122"/>
              </a:rPr>
              <a:t>use</a:t>
            </a:r>
            <a:endParaRPr lang="en-US" altLang="zh-CN" sz="32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41" name="文本框 22540"/>
          <p:cNvSpPr txBox="1"/>
          <p:nvPr/>
        </p:nvSpPr>
        <p:spPr>
          <a:xfrm>
            <a:off x="6732588" y="3644900"/>
            <a:ext cx="2214562" cy="57943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/>
            <a:r>
              <a:rPr lang="en-US" altLang="zh-CN" sz="3200" b="1">
                <a:latin typeface="Arial" panose="020B0604020202020204" pitchFamily="34" charset="0"/>
                <a:ea typeface="宋体" panose="02010600030101010101" pitchFamily="2" charset="-122"/>
              </a:rPr>
              <a:t>homework</a:t>
            </a:r>
            <a:endParaRPr lang="en-US" altLang="zh-CN" sz="32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42" name="文本框 22541"/>
          <p:cNvSpPr txBox="1"/>
          <p:nvPr/>
        </p:nvSpPr>
        <p:spPr>
          <a:xfrm>
            <a:off x="5940425" y="5876925"/>
            <a:ext cx="1536700" cy="57943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/>
            <a:r>
              <a:rPr lang="en-US" altLang="zh-CN" sz="3200" b="1">
                <a:latin typeface="Arial" panose="020B0604020202020204" pitchFamily="34" charset="0"/>
                <a:ea typeface="宋体" panose="02010600030101010101" pitchFamily="2" charset="-122"/>
              </a:rPr>
              <a:t>friends</a:t>
            </a:r>
            <a:endParaRPr lang="en-US" altLang="zh-CN" sz="32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43" name="文本框 22542"/>
          <p:cNvSpPr txBox="1"/>
          <p:nvPr/>
        </p:nvSpPr>
        <p:spPr>
          <a:xfrm>
            <a:off x="3203575" y="3644900"/>
            <a:ext cx="3028315" cy="57912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/>
            <a:r>
              <a:rPr lang="en-US" altLang="zh-CN" sz="3200" b="1">
                <a:latin typeface="Arial" panose="020B0604020202020204" pitchFamily="34" charset="0"/>
                <a:ea typeface="宋体" panose="02010600030101010101" pitchFamily="2" charset="-122"/>
              </a:rPr>
              <a:t>DVDs and CDs</a:t>
            </a:r>
            <a:endParaRPr lang="en-US" altLang="zh-CN" sz="32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44" name="文本框 22543"/>
          <p:cNvSpPr txBox="1"/>
          <p:nvPr/>
        </p:nvSpPr>
        <p:spPr>
          <a:xfrm>
            <a:off x="0" y="1052513"/>
            <a:ext cx="882015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en-US" altLang="zh-CN" sz="3600">
                <a:latin typeface="Times New Roman" panose="02020603050405020304" pitchFamily="18" charset="0"/>
                <a:ea typeface="宋体" panose="02010600030101010101" pitchFamily="2" charset="-122"/>
              </a:rPr>
              <a:t>You can do lots of things in English </a:t>
            </a:r>
            <a:r>
              <a:rPr lang="en-US" altLang="zh-CN" sz="3600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libraries</a:t>
            </a:r>
            <a:r>
              <a:rPr lang="en-US" altLang="zh-CN" sz="3600">
                <a:latin typeface="Times New Roman" panose="02020603050405020304" pitchFamily="18" charset="0"/>
                <a:ea typeface="宋体" panose="02010600030101010101" pitchFamily="2" charset="-122"/>
              </a:rPr>
              <a:t>.</a:t>
            </a:r>
            <a:endParaRPr lang="en-US" altLang="zh-CN" sz="36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1506</Words>
  <Application>WPS 演示</Application>
  <PresentationFormat>在屏幕上显示</PresentationFormat>
  <Paragraphs>178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4" baseType="lpstr">
      <vt:lpstr>Arial</vt:lpstr>
      <vt:lpstr>宋体</vt:lpstr>
      <vt:lpstr>Wingdings</vt:lpstr>
      <vt:lpstr>Times New Roman</vt:lpstr>
      <vt:lpstr>Monotype Corsiva</vt:lpstr>
      <vt:lpstr>微软雅黑</vt:lpstr>
      <vt:lpstr>Calibri</vt:lpstr>
      <vt:lpstr>Arial Rounded MT Bold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user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user</dc:creator>
  <cp:lastModifiedBy>Administrator</cp:lastModifiedBy>
  <cp:revision>18</cp:revision>
  <dcterms:created xsi:type="dcterms:W3CDTF">2014-03-26T06:28:36Z</dcterms:created>
  <dcterms:modified xsi:type="dcterms:W3CDTF">2017-03-27T02:36:55Z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2052-10.1.0.6207</vt:lpwstr>
  </property>
</Properties>
</file>