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85" r:id="rId5"/>
    <p:sldId id="260" r:id="rId6"/>
    <p:sldId id="259" r:id="rId7"/>
    <p:sldId id="283" r:id="rId8"/>
    <p:sldId id="284" r:id="rId9"/>
    <p:sldId id="261" r:id="rId10"/>
    <p:sldId id="268" r:id="rId11"/>
    <p:sldId id="269" r:id="rId12"/>
    <p:sldId id="270" r:id="rId13"/>
    <p:sldId id="271" r:id="rId14"/>
    <p:sldId id="272" r:id="rId15"/>
    <p:sldId id="276" r:id="rId16"/>
    <p:sldId id="291" r:id="rId17"/>
    <p:sldId id="292" r:id="rId18"/>
    <p:sldId id="278" r:id="rId19"/>
    <p:sldId id="279" r:id="rId20"/>
    <p:sldId id="281" r:id="rId21"/>
    <p:sldId id="280" r:id="rId22"/>
    <p:sldId id="282" r:id="rId23"/>
    <p:sldId id="277" r:id="rId24"/>
    <p:sldId id="275" r:id="rId2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0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C14CD-F65D-487C-B8FF-B342398D0097}" type="datetimeFigureOut">
              <a:rPr lang="zh-CN" altLang="en-US" smtClean="0"/>
              <a:pPr/>
              <a:t>2017/3/20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65498-8726-410F-9095-175ACF0C1F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C14CD-F65D-487C-B8FF-B342398D0097}" type="datetimeFigureOut">
              <a:rPr lang="zh-CN" altLang="en-US" smtClean="0"/>
              <a:pPr/>
              <a:t>2017/3/20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65498-8726-410F-9095-175ACF0C1F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C14CD-F65D-487C-B8FF-B342398D0097}" type="datetimeFigureOut">
              <a:rPr lang="zh-CN" altLang="en-US" smtClean="0"/>
              <a:pPr/>
              <a:t>2017/3/20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65498-8726-410F-9095-175ACF0C1F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C14CD-F65D-487C-B8FF-B342398D0097}" type="datetimeFigureOut">
              <a:rPr lang="zh-CN" altLang="en-US" smtClean="0"/>
              <a:pPr/>
              <a:t>2017/3/20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65498-8726-410F-9095-175ACF0C1F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C14CD-F65D-487C-B8FF-B342398D0097}" type="datetimeFigureOut">
              <a:rPr lang="zh-CN" altLang="en-US" smtClean="0"/>
              <a:pPr/>
              <a:t>2017/3/20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65498-8726-410F-9095-175ACF0C1F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C14CD-F65D-487C-B8FF-B342398D0097}" type="datetimeFigureOut">
              <a:rPr lang="zh-CN" altLang="en-US" smtClean="0"/>
              <a:pPr/>
              <a:t>2017/3/20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65498-8726-410F-9095-175ACF0C1F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C14CD-F65D-487C-B8FF-B342398D0097}" type="datetimeFigureOut">
              <a:rPr lang="zh-CN" altLang="en-US" smtClean="0"/>
              <a:pPr/>
              <a:t>2017/3/20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65498-8726-410F-9095-175ACF0C1F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C14CD-F65D-487C-B8FF-B342398D0097}" type="datetimeFigureOut">
              <a:rPr lang="zh-CN" altLang="en-US" smtClean="0"/>
              <a:pPr/>
              <a:t>2017/3/20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65498-8726-410F-9095-175ACF0C1F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C14CD-F65D-487C-B8FF-B342398D0097}" type="datetimeFigureOut">
              <a:rPr lang="zh-CN" altLang="en-US" smtClean="0"/>
              <a:pPr/>
              <a:t>2017/3/20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65498-8726-410F-9095-175ACF0C1F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C14CD-F65D-487C-B8FF-B342398D0097}" type="datetimeFigureOut">
              <a:rPr lang="zh-CN" altLang="en-US" smtClean="0"/>
              <a:pPr/>
              <a:t>2017/3/20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65498-8726-410F-9095-175ACF0C1F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C14CD-F65D-487C-B8FF-B342398D0097}" type="datetimeFigureOut">
              <a:rPr lang="zh-CN" altLang="en-US" smtClean="0"/>
              <a:pPr/>
              <a:t>2017/3/20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65498-8726-410F-9095-175ACF0C1F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8C14CD-F65D-487C-B8FF-B342398D0097}" type="datetimeFigureOut">
              <a:rPr lang="zh-CN" altLang="en-US" smtClean="0"/>
              <a:pPr/>
              <a:t>2017/3/20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65498-8726-410F-9095-175ACF0C1F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hyperlink" Target="my%20little%20donkey.swf" TargetMode="External"/><Relationship Id="rId7" Type="http://schemas.openxmlformats.org/officeDocument/2006/relationships/image" Target="../media/image18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y%20little%20donkey.swf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5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y%20little%20donkey.swf" TargetMode="External"/><Relationship Id="rId7" Type="http://schemas.openxmlformats.org/officeDocument/2006/relationships/image" Target="../media/image24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png"/><Relationship Id="rId4" Type="http://schemas.openxmlformats.org/officeDocument/2006/relationships/image" Target="../media/image15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hyperlink" Target="my%20little%20donkey.swf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gi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副标题 3"/>
          <p:cNvSpPr>
            <a:spLocks noGrp="1"/>
          </p:cNvSpPr>
          <p:nvPr>
            <p:ph type="subTitle" idx="1"/>
          </p:nvPr>
        </p:nvSpPr>
        <p:spPr>
          <a:xfrm>
            <a:off x="0" y="2276872"/>
            <a:ext cx="9144000" cy="25299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7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 Rounded MT Bold" pitchFamily="34" charset="0"/>
              </a:rPr>
              <a:t>What </a:t>
            </a:r>
            <a:r>
              <a:rPr lang="en-US" altLang="zh-CN" sz="72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 Rounded MT Bold" pitchFamily="34" charset="0"/>
              </a:rPr>
              <a:t>do you</a:t>
            </a:r>
            <a:r>
              <a:rPr lang="zh-CN" altLang="en-US" sz="72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 Rounded MT Bold" pitchFamily="34" charset="0"/>
              </a:rPr>
              <a:t> </a:t>
            </a:r>
            <a:r>
              <a:rPr lang="en-US" altLang="zh-CN" sz="72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 Rounded MT Bold" pitchFamily="34" charset="0"/>
              </a:rPr>
              <a:t>want</a:t>
            </a:r>
          </a:p>
          <a:p>
            <a:pPr algn="ctr">
              <a:defRPr/>
            </a:pPr>
            <a:r>
              <a:rPr lang="en-US" altLang="zh-CN" sz="72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 Rounded MT Bold" pitchFamily="34" charset="0"/>
              </a:rPr>
              <a:t>to eat?</a:t>
            </a:r>
          </a:p>
        </p:txBody>
      </p:sp>
      <p:pic>
        <p:nvPicPr>
          <p:cNvPr id="5" name="图片 4" descr="food17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4794250"/>
            <a:ext cx="3714750" cy="170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图片 5" descr="food216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16999" y="0"/>
            <a:ext cx="3327001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23528" y="260648"/>
            <a:ext cx="47525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 smtClean="0"/>
              <a:t>6B</a:t>
            </a:r>
          </a:p>
          <a:p>
            <a:r>
              <a:rPr lang="en-US" altLang="zh-CN" sz="5400" b="1" dirty="0" smtClean="0"/>
              <a:t>Module1 Unit2</a:t>
            </a:r>
            <a:endParaRPr lang="zh-CN" altLang="en-US" sz="5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860032" y="5229200"/>
            <a:ext cx="34563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/>
              <a:t>四块</a:t>
            </a:r>
            <a:r>
              <a:rPr lang="zh-CN" altLang="en-US" sz="3600" dirty="0" smtClean="0"/>
              <a:t>石小学 </a:t>
            </a:r>
            <a:endParaRPr lang="en-US" altLang="zh-CN" sz="3600" dirty="0" smtClean="0"/>
          </a:p>
          <a:p>
            <a:pPr algn="ctr"/>
            <a:r>
              <a:rPr lang="zh-CN" altLang="en-US" sz="3600" dirty="0" smtClean="0"/>
              <a:t>张 春</a:t>
            </a:r>
            <a:endParaRPr lang="zh-CN" alt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4" descr="1062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207000"/>
            <a:ext cx="1358900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图片 5" descr="04A47F69CFCB8ABDBF528942553A5B1C.gif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72450" y="5589588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252413" y="836613"/>
            <a:ext cx="85613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5400" b="1" dirty="0"/>
              <a:t>A: </a:t>
            </a:r>
            <a:r>
              <a:rPr lang="zh-CN" altLang="en-US" sz="4800" b="1" dirty="0"/>
              <a:t>What do you want           ?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323850" y="1701800"/>
            <a:ext cx="768826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5400" b="1"/>
              <a:t>B: </a:t>
            </a:r>
            <a:r>
              <a:rPr lang="zh-CN" altLang="en-US" sz="5400" b="1">
                <a:solidFill>
                  <a:schemeClr val="hlink"/>
                </a:solidFill>
              </a:rPr>
              <a:t>I want a/an...,please.              </a:t>
            </a:r>
            <a:endParaRPr lang="zh-CN" altLang="en-US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5796136" y="908720"/>
            <a:ext cx="1811338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800" b="1" dirty="0">
                <a:solidFill>
                  <a:srgbClr val="FF0000"/>
                </a:solidFill>
              </a:rPr>
              <a:t>to eat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323850" y="2708275"/>
            <a:ext cx="635476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5400" b="1"/>
              <a:t>A: How much is it?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323850" y="3717925"/>
            <a:ext cx="323056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5400" b="1"/>
              <a:t>B: </a:t>
            </a:r>
            <a:r>
              <a:rPr lang="zh-CN" altLang="en-US" sz="5400" b="1">
                <a:solidFill>
                  <a:schemeClr val="hlink"/>
                </a:solidFill>
              </a:rPr>
              <a:t>It's ...              </a:t>
            </a:r>
            <a:endParaRPr lang="zh-CN" altLang="en-US"/>
          </a:p>
        </p:txBody>
      </p:sp>
      <p:pic>
        <p:nvPicPr>
          <p:cNvPr id="5129" name="Picture 9" descr="sandwich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263" y="4652963"/>
            <a:ext cx="100965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0" name="Picture 10" descr="banan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71775" y="4725988"/>
            <a:ext cx="1603375" cy="106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1" name="Picture 11" descr="eg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61150" y="4797425"/>
            <a:ext cx="1222375" cy="8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2" name="Picture 12" descr="orange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5576" y="4797152"/>
            <a:ext cx="1505719" cy="1070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1259632" y="5805264"/>
            <a:ext cx="465138" cy="70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 b="1" dirty="0">
                <a:solidFill>
                  <a:schemeClr val="hlink"/>
                </a:solidFill>
              </a:rPr>
              <a:t>2</a:t>
            </a:r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683568" y="5661248"/>
            <a:ext cx="288925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sz="3600" b="1">
                <a:solidFill>
                  <a:srgbClr val="FF0000"/>
                </a:solidFill>
                <a:sym typeface="Arial" charset="0"/>
              </a:rPr>
              <a:t>¥</a:t>
            </a:r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3276600" y="5805488"/>
            <a:ext cx="28575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sz="3600" b="1">
                <a:solidFill>
                  <a:srgbClr val="FF0000"/>
                </a:solidFill>
                <a:sym typeface="Arial" charset="0"/>
              </a:rPr>
              <a:t>¥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3492500" y="5805488"/>
            <a:ext cx="4651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chemeClr val="hlink"/>
                </a:solidFill>
              </a:rPr>
              <a:t>1</a:t>
            </a:r>
            <a:endParaRPr lang="zh-CN" altLang="en-US"/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4932363" y="5805488"/>
            <a:ext cx="639762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</a:rPr>
              <a:t>＄</a:t>
            </a:r>
          </a:p>
        </p:txBody>
      </p:sp>
      <p:sp>
        <p:nvSpPr>
          <p:cNvPr id="5138" name="Text Box 18"/>
          <p:cNvSpPr txBox="1">
            <a:spLocks noChangeArrowheads="1"/>
          </p:cNvSpPr>
          <p:nvPr/>
        </p:nvSpPr>
        <p:spPr bwMode="auto">
          <a:xfrm>
            <a:off x="5364163" y="5805488"/>
            <a:ext cx="4651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chemeClr val="hlink"/>
                </a:solidFill>
              </a:rPr>
              <a:t>3</a:t>
            </a:r>
            <a:endParaRPr lang="zh-CN" altLang="en-US"/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6948488" y="5805488"/>
            <a:ext cx="4651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chemeClr val="hlink"/>
                </a:solidFill>
              </a:rPr>
              <a:t>1</a:t>
            </a:r>
            <a:endParaRPr lang="zh-CN" altLang="en-US"/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6732588" y="5876925"/>
            <a:ext cx="287337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sz="3600" b="1">
                <a:solidFill>
                  <a:srgbClr val="FF0000"/>
                </a:solidFill>
                <a:sym typeface="Arial" charset="0"/>
              </a:rPr>
              <a:t>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bldLvl="0" autoUpdateAnimBg="0"/>
      <p:bldP spid="6149" grpId="0" bldLvl="0" autoUpdateAnimBg="0"/>
      <p:bldP spid="6150" grpId="0" bldLvl="0" autoUpdateAnimBg="0"/>
      <p:bldP spid="6151" grpId="0" bldLvl="0" autoUpdateAnimBg="0"/>
      <p:bldP spid="6152" grpId="0" bldLvl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4" descr="1062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4868863"/>
            <a:ext cx="1358900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图片 5" descr="04A47F69CFCB8ABDBF528942553A5B1C.gif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72450" y="5589588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252413" y="836613"/>
            <a:ext cx="85613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5400" b="1"/>
              <a:t>A: </a:t>
            </a:r>
            <a:r>
              <a:rPr lang="zh-CN" altLang="en-US" sz="4800" b="1"/>
              <a:t>What do you want           ?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323850" y="1701800"/>
            <a:ext cx="864076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5400" b="1"/>
              <a:t>B: </a:t>
            </a:r>
            <a:r>
              <a:rPr lang="zh-CN" altLang="en-US" sz="5400" b="1">
                <a:solidFill>
                  <a:schemeClr val="hlink"/>
                </a:solidFill>
              </a:rPr>
              <a:t>I want some...,please.              </a:t>
            </a:r>
            <a:endParaRPr lang="zh-CN" altLang="en-US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5796136" y="908720"/>
            <a:ext cx="1811338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800" b="1" dirty="0">
                <a:solidFill>
                  <a:srgbClr val="FF0000"/>
                </a:solidFill>
              </a:rPr>
              <a:t>to eat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323850" y="2708275"/>
            <a:ext cx="635476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5400" b="1"/>
              <a:t>A: How much is it?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323850" y="3717925"/>
            <a:ext cx="323056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5400" b="1"/>
              <a:t>B: </a:t>
            </a:r>
            <a:r>
              <a:rPr lang="zh-CN" altLang="en-US" sz="5400" b="1">
                <a:solidFill>
                  <a:schemeClr val="hlink"/>
                </a:solidFill>
              </a:rPr>
              <a:t>It's ...              </a:t>
            </a:r>
            <a:endParaRPr lang="zh-CN" altLang="en-US"/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2051050" y="5734050"/>
            <a:ext cx="466725" cy="70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chemeClr val="hlink"/>
                </a:solidFill>
              </a:rPr>
              <a:t>6</a:t>
            </a:r>
            <a:endParaRPr lang="zh-CN" altLang="en-US"/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5076825" y="5805488"/>
            <a:ext cx="28575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sz="3600" b="1">
                <a:solidFill>
                  <a:srgbClr val="FF0000"/>
                </a:solidFill>
                <a:sym typeface="Arial" charset="0"/>
              </a:rPr>
              <a:t>¥</a:t>
            </a:r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1619250" y="5734050"/>
            <a:ext cx="639763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</a:rPr>
              <a:t>＄</a:t>
            </a: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5364163" y="5805488"/>
            <a:ext cx="7477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chemeClr val="hlink"/>
                </a:solidFill>
              </a:rPr>
              <a:t>28</a:t>
            </a:r>
            <a:endParaRPr lang="zh-CN" altLang="en-US"/>
          </a:p>
        </p:txBody>
      </p:sp>
      <p:pic>
        <p:nvPicPr>
          <p:cNvPr id="6157" name="Picture 13" descr="chicke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4575" y="4581525"/>
            <a:ext cx="1543050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8" name="Picture 14" descr="fish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00563" y="4581525"/>
            <a:ext cx="2016125" cy="132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bldLvl="0" autoUpdateAnimBg="0"/>
      <p:bldP spid="7173" grpId="0" bldLvl="0" autoUpdateAnimBg="0"/>
      <p:bldP spid="7175" grpId="0" bldLvl="0" autoUpdateAnimBg="0"/>
      <p:bldP spid="7176" grpId="0" bldLvl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4" descr="1062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" y="4868863"/>
            <a:ext cx="1358900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图片 5" descr="04A47F69CFCB8ABDBF528942553A5B1C.gif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72450" y="5589588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252413" y="836613"/>
            <a:ext cx="818788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5400" b="1" dirty="0"/>
              <a:t>A: </a:t>
            </a:r>
            <a:r>
              <a:rPr lang="zh-CN" altLang="en-US" sz="4800" b="1" dirty="0"/>
              <a:t>What do you want             </a:t>
            </a:r>
            <a:r>
              <a:rPr lang="zh-CN" altLang="en-US" sz="4800" b="1" dirty="0" smtClean="0"/>
              <a:t>   ?</a:t>
            </a:r>
            <a:endParaRPr lang="zh-CN" altLang="en-US" sz="4800" b="1" dirty="0"/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250825" y="1773238"/>
            <a:ext cx="7461250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5400" b="1"/>
              <a:t>B: </a:t>
            </a:r>
            <a:r>
              <a:rPr lang="zh-CN" altLang="en-US" sz="5400" b="1">
                <a:solidFill>
                  <a:schemeClr val="hlink"/>
                </a:solidFill>
              </a:rPr>
              <a:t>I want a ...   ,please.</a:t>
            </a:r>
          </a:p>
          <a:p>
            <a:r>
              <a:rPr lang="zh-CN" altLang="en-US" sz="5400" b="1">
                <a:solidFill>
                  <a:schemeClr val="hlink"/>
                </a:solidFill>
              </a:rPr>
              <a:t>          some...          </a:t>
            </a:r>
            <a:endParaRPr lang="zh-CN" altLang="en-US"/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5868144" y="908720"/>
            <a:ext cx="2420938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800" b="1" dirty="0">
                <a:solidFill>
                  <a:srgbClr val="FF0000"/>
                </a:solidFill>
              </a:rPr>
              <a:t>to drink</a:t>
            </a:r>
          </a:p>
        </p:txBody>
      </p:sp>
      <p:pic>
        <p:nvPicPr>
          <p:cNvPr id="8199" name="Picture 7" descr="col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6725" y="4221163"/>
            <a:ext cx="3743325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8" descr="juic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4300" y="4797425"/>
            <a:ext cx="1174750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1" name="Picture 9" descr="tea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27763" y="4868863"/>
            <a:ext cx="1439862" cy="107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252413" y="3141663"/>
            <a:ext cx="635476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5400" b="1"/>
              <a:t>A: How much is it?</a:t>
            </a:r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323850" y="4005263"/>
            <a:ext cx="323056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5400" b="1"/>
              <a:t>B: </a:t>
            </a:r>
            <a:r>
              <a:rPr lang="zh-CN" altLang="en-US" sz="5400" b="1">
                <a:solidFill>
                  <a:schemeClr val="hlink"/>
                </a:solidFill>
              </a:rPr>
              <a:t>It's ...              </a:t>
            </a:r>
            <a:endParaRPr lang="zh-CN" altLang="en-US"/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1331913" y="5949950"/>
            <a:ext cx="639762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</a:rPr>
              <a:t>＄</a:t>
            </a:r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3995738" y="5949950"/>
            <a:ext cx="287337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sz="3600" b="1">
                <a:solidFill>
                  <a:srgbClr val="FF0000"/>
                </a:solidFill>
                <a:sym typeface="Arial" charset="0"/>
              </a:rPr>
              <a:t>¥</a:t>
            </a:r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6732588" y="5876925"/>
            <a:ext cx="2873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sz="3600" b="1">
                <a:solidFill>
                  <a:srgbClr val="FF0000"/>
                </a:solidFill>
                <a:sym typeface="Arial" charset="0"/>
              </a:rPr>
              <a:t>¥</a:t>
            </a:r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1835150" y="5949950"/>
            <a:ext cx="1171575" cy="70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chemeClr val="hlink"/>
                </a:solidFill>
              </a:rPr>
              <a:t>1.25</a:t>
            </a:r>
            <a:endParaRPr lang="zh-CN" altLang="en-US"/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4356100" y="5949950"/>
            <a:ext cx="465138" cy="70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chemeClr val="hlink"/>
                </a:solidFill>
              </a:rPr>
              <a:t>7</a:t>
            </a:r>
            <a:endParaRPr lang="zh-CN" altLang="en-US"/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7092950" y="5805488"/>
            <a:ext cx="4651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chemeClr val="hlink"/>
                </a:solidFill>
              </a:rPr>
              <a:t>4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bldLvl="0" autoUpdateAnimBg="0"/>
      <p:bldP spid="9221" grpId="0" bldLvl="0" autoUpdateAnimBg="0"/>
      <p:bldP spid="9222" grpId="0" bldLvl="0" autoUpdateAnimBg="0"/>
      <p:bldP spid="9226" grpId="0" bldLvl="0" autoUpdateAnimBg="0"/>
      <p:bldP spid="9227" grpId="0" bldLvl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图片 1" descr="grass_fed_hamburg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88" y="1052513"/>
            <a:ext cx="2786062" cy="209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图片 3" descr="HotDo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3" y="1098550"/>
            <a:ext cx="2428875" cy="240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图片 4" descr="图片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63" y="3929063"/>
            <a:ext cx="1857375" cy="191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矩形 5"/>
          <p:cNvSpPr>
            <a:spLocks noChangeArrowheads="1"/>
          </p:cNvSpPr>
          <p:nvPr/>
        </p:nvSpPr>
        <p:spPr bwMode="auto">
          <a:xfrm>
            <a:off x="2714625" y="3143250"/>
            <a:ext cx="1571625" cy="642938"/>
          </a:xfrm>
          <a:prstGeom prst="rect">
            <a:avLst/>
          </a:prstGeom>
          <a:gradFill rotWithShape="1">
            <a:gsLst>
              <a:gs pos="0">
                <a:srgbClr val="5D417E"/>
              </a:gs>
              <a:gs pos="80000">
                <a:srgbClr val="7B58A6"/>
              </a:gs>
              <a:gs pos="100000">
                <a:srgbClr val="7B57A8"/>
              </a:gs>
            </a:gsLst>
            <a:lin ang="5400000"/>
          </a:gradFill>
          <a:ln w="9525" cmpd="sng">
            <a:solidFill>
              <a:srgbClr val="7D60A0"/>
            </a:solidFill>
            <a:miter lim="800000"/>
            <a:headEnd/>
            <a:tailEnd/>
          </a:ln>
          <a:effectLst>
            <a:outerShdw dist="23000" dir="5400000" algn="ctr" rotWithShape="0">
              <a:srgbClr val="000000">
                <a:alpha val="26999"/>
              </a:srgbClr>
            </a:outerShdw>
          </a:effectLst>
        </p:spPr>
        <p:txBody>
          <a:bodyPr anchor="ctr"/>
          <a:lstStyle/>
          <a:p>
            <a:pPr algn="ctr">
              <a:buFont typeface="Arial" pitchFamily="34" charset="0"/>
              <a:buNone/>
              <a:defRPr/>
            </a:pPr>
            <a:r>
              <a:rPr lang="zh-CN" altLang="en-US" sz="3600" b="1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﹩</a:t>
            </a:r>
            <a:r>
              <a:rPr lang="en-US" sz="3600" b="1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2.00</a:t>
            </a:r>
            <a:endParaRPr lang="zh-CN" altLang="en-US" sz="3600" b="1">
              <a:solidFill>
                <a:srgbClr val="FFFFFF"/>
              </a:solidFill>
              <a:latin typeface="Calibri" pitchFamily="34" charset="0"/>
              <a:ea typeface="宋体" pitchFamily="2" charset="-122"/>
            </a:endParaRPr>
          </a:p>
        </p:txBody>
      </p:sp>
      <p:pic>
        <p:nvPicPr>
          <p:cNvPr id="13318" name="图片 1" descr="sandwich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625" y="4071938"/>
            <a:ext cx="3086100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9" name="矩形 6"/>
          <p:cNvSpPr>
            <a:spLocks noChangeArrowheads="1"/>
          </p:cNvSpPr>
          <p:nvPr/>
        </p:nvSpPr>
        <p:spPr bwMode="auto">
          <a:xfrm>
            <a:off x="7000875" y="3143250"/>
            <a:ext cx="1571625" cy="642938"/>
          </a:xfrm>
          <a:prstGeom prst="rect">
            <a:avLst/>
          </a:prstGeom>
          <a:gradFill rotWithShape="1">
            <a:gsLst>
              <a:gs pos="0">
                <a:srgbClr val="5D417E"/>
              </a:gs>
              <a:gs pos="80000">
                <a:srgbClr val="7B58A6"/>
              </a:gs>
              <a:gs pos="100000">
                <a:srgbClr val="7B57A8"/>
              </a:gs>
            </a:gsLst>
            <a:lin ang="5400000"/>
          </a:gradFill>
          <a:ln w="9525" cmpd="sng">
            <a:solidFill>
              <a:srgbClr val="7D60A0"/>
            </a:solidFill>
            <a:miter lim="800000"/>
            <a:headEnd/>
            <a:tailEnd/>
          </a:ln>
          <a:effectLst>
            <a:outerShdw dist="23000" dir="5400000" algn="ctr" rotWithShape="0">
              <a:srgbClr val="000000">
                <a:alpha val="26999"/>
              </a:srgbClr>
            </a:outerShdw>
          </a:effectLst>
        </p:spPr>
        <p:txBody>
          <a:bodyPr anchor="ctr"/>
          <a:lstStyle/>
          <a:p>
            <a:pPr algn="ctr">
              <a:buFont typeface="Arial" pitchFamily="34" charset="0"/>
              <a:buNone/>
              <a:defRPr/>
            </a:pPr>
            <a:r>
              <a:rPr lang="zh-CN" altLang="en-US" sz="3600" b="1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﹩</a:t>
            </a:r>
            <a:r>
              <a:rPr lang="en-US" sz="3600" b="1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3.75</a:t>
            </a:r>
            <a:endParaRPr lang="zh-CN" altLang="en-US" sz="3600" b="1">
              <a:solidFill>
                <a:srgbClr val="FFFFFF"/>
              </a:solidFill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13320" name="矩形 7"/>
          <p:cNvSpPr>
            <a:spLocks noChangeArrowheads="1"/>
          </p:cNvSpPr>
          <p:nvPr/>
        </p:nvSpPr>
        <p:spPr bwMode="auto">
          <a:xfrm>
            <a:off x="7072313" y="5786438"/>
            <a:ext cx="1571625" cy="642937"/>
          </a:xfrm>
          <a:prstGeom prst="rect">
            <a:avLst/>
          </a:prstGeom>
          <a:gradFill rotWithShape="1">
            <a:gsLst>
              <a:gs pos="0">
                <a:srgbClr val="5D417E"/>
              </a:gs>
              <a:gs pos="80000">
                <a:srgbClr val="7B58A6"/>
              </a:gs>
              <a:gs pos="100000">
                <a:srgbClr val="7B57A8"/>
              </a:gs>
            </a:gsLst>
            <a:lin ang="5400000"/>
          </a:gradFill>
          <a:ln w="9525" cmpd="sng">
            <a:solidFill>
              <a:srgbClr val="7D60A0"/>
            </a:solidFill>
            <a:miter lim="800000"/>
            <a:headEnd/>
            <a:tailEnd/>
          </a:ln>
          <a:effectLst>
            <a:outerShdw dist="23000" dir="5400000" algn="ctr" rotWithShape="0">
              <a:srgbClr val="000000">
                <a:alpha val="26999"/>
              </a:srgbClr>
            </a:outerShdw>
          </a:effectLst>
        </p:spPr>
        <p:txBody>
          <a:bodyPr anchor="ctr"/>
          <a:lstStyle/>
          <a:p>
            <a:pPr algn="ctr">
              <a:buFont typeface="Arial" pitchFamily="34" charset="0"/>
              <a:buNone/>
              <a:defRPr/>
            </a:pPr>
            <a:r>
              <a:rPr lang="zh-CN" altLang="en-US" sz="3600" b="1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﹩</a:t>
            </a:r>
            <a:r>
              <a:rPr lang="en-US" sz="3600" b="1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1.50</a:t>
            </a:r>
            <a:endParaRPr lang="zh-CN" altLang="en-US" sz="3600" b="1">
              <a:solidFill>
                <a:srgbClr val="FFFFFF"/>
              </a:solidFill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13321" name="矩形 8"/>
          <p:cNvSpPr>
            <a:spLocks noChangeArrowheads="1"/>
          </p:cNvSpPr>
          <p:nvPr/>
        </p:nvSpPr>
        <p:spPr bwMode="auto">
          <a:xfrm>
            <a:off x="2786063" y="5786438"/>
            <a:ext cx="1571625" cy="642937"/>
          </a:xfrm>
          <a:prstGeom prst="rect">
            <a:avLst/>
          </a:prstGeom>
          <a:gradFill rotWithShape="1">
            <a:gsLst>
              <a:gs pos="0">
                <a:srgbClr val="5D417E"/>
              </a:gs>
              <a:gs pos="80000">
                <a:srgbClr val="7B58A6"/>
              </a:gs>
              <a:gs pos="100000">
                <a:srgbClr val="7B57A8"/>
              </a:gs>
            </a:gsLst>
            <a:lin ang="5400000"/>
          </a:gradFill>
          <a:ln w="9525" cmpd="sng">
            <a:solidFill>
              <a:srgbClr val="7D60A0"/>
            </a:solidFill>
            <a:miter lim="800000"/>
            <a:headEnd/>
            <a:tailEnd/>
          </a:ln>
          <a:effectLst>
            <a:outerShdw dist="23000" dir="5400000" algn="ctr" rotWithShape="0">
              <a:srgbClr val="000000">
                <a:alpha val="26999"/>
              </a:srgbClr>
            </a:outerShdw>
          </a:effectLst>
        </p:spPr>
        <p:txBody>
          <a:bodyPr anchor="ctr"/>
          <a:lstStyle/>
          <a:p>
            <a:pPr algn="ctr">
              <a:buFont typeface="Arial" pitchFamily="34" charset="0"/>
              <a:buNone/>
              <a:defRPr/>
            </a:pPr>
            <a:r>
              <a:rPr lang="zh-CN" altLang="en-US" sz="3600" b="1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﹩</a:t>
            </a:r>
            <a:r>
              <a:rPr lang="en-US" sz="3600" b="1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2.50</a:t>
            </a:r>
            <a:endParaRPr lang="zh-CN" altLang="en-US" sz="3600" b="1">
              <a:solidFill>
                <a:srgbClr val="FFFFFF"/>
              </a:solidFill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图片 1" descr="item41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97625" y="3622675"/>
            <a:ext cx="20320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图片 2" descr="milk%20carton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13" y="3654425"/>
            <a:ext cx="216852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图片 3" descr="orange_juic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50" y="3143250"/>
            <a:ext cx="2590800" cy="243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矩形 4"/>
          <p:cNvSpPr>
            <a:spLocks noChangeArrowheads="1"/>
          </p:cNvSpPr>
          <p:nvPr/>
        </p:nvSpPr>
        <p:spPr bwMode="auto">
          <a:xfrm>
            <a:off x="857250" y="5786438"/>
            <a:ext cx="1571625" cy="642937"/>
          </a:xfrm>
          <a:prstGeom prst="rect">
            <a:avLst/>
          </a:prstGeom>
          <a:gradFill rotWithShape="1">
            <a:gsLst>
              <a:gs pos="0">
                <a:srgbClr val="5D417E"/>
              </a:gs>
              <a:gs pos="80000">
                <a:srgbClr val="7B58A6"/>
              </a:gs>
              <a:gs pos="100000">
                <a:srgbClr val="7B57A8"/>
              </a:gs>
            </a:gsLst>
            <a:lin ang="5400000"/>
          </a:gradFill>
          <a:ln w="9525" cmpd="sng">
            <a:solidFill>
              <a:srgbClr val="7D60A0"/>
            </a:solidFill>
            <a:miter lim="800000"/>
            <a:headEnd/>
            <a:tailEnd/>
          </a:ln>
          <a:effectLst>
            <a:outerShdw dist="23000" dir="5400000" algn="ctr" rotWithShape="0">
              <a:srgbClr val="000000">
                <a:alpha val="26999"/>
              </a:srgbClr>
            </a:outerShdw>
          </a:effectLst>
        </p:spPr>
        <p:txBody>
          <a:bodyPr anchor="ctr"/>
          <a:lstStyle/>
          <a:p>
            <a:pPr algn="ctr">
              <a:buFont typeface="Arial" pitchFamily="34" charset="0"/>
              <a:buNone/>
              <a:defRPr/>
            </a:pPr>
            <a:r>
              <a:rPr lang="zh-CN" altLang="en-US" sz="3600" b="1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﹩</a:t>
            </a:r>
            <a:r>
              <a:rPr lang="en-US" sz="3600" b="1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1.50</a:t>
            </a:r>
            <a:endParaRPr lang="zh-CN" altLang="en-US" sz="3600" b="1">
              <a:solidFill>
                <a:srgbClr val="FFFFFF"/>
              </a:solidFill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14342" name="矩形 5"/>
          <p:cNvSpPr>
            <a:spLocks noChangeArrowheads="1"/>
          </p:cNvSpPr>
          <p:nvPr/>
        </p:nvSpPr>
        <p:spPr bwMode="auto">
          <a:xfrm>
            <a:off x="6715125" y="5786438"/>
            <a:ext cx="1571625" cy="642937"/>
          </a:xfrm>
          <a:prstGeom prst="rect">
            <a:avLst/>
          </a:prstGeom>
          <a:gradFill rotWithShape="1">
            <a:gsLst>
              <a:gs pos="0">
                <a:srgbClr val="5D417E"/>
              </a:gs>
              <a:gs pos="80000">
                <a:srgbClr val="7B58A6"/>
              </a:gs>
              <a:gs pos="100000">
                <a:srgbClr val="7B57A8"/>
              </a:gs>
            </a:gsLst>
            <a:lin ang="5400000"/>
          </a:gradFill>
          <a:ln w="9525" cmpd="sng">
            <a:solidFill>
              <a:srgbClr val="7D60A0"/>
            </a:solidFill>
            <a:miter lim="800000"/>
            <a:headEnd/>
            <a:tailEnd/>
          </a:ln>
          <a:effectLst>
            <a:outerShdw dist="23000" dir="5400000" algn="ctr" rotWithShape="0">
              <a:srgbClr val="000000">
                <a:alpha val="26999"/>
              </a:srgbClr>
            </a:outerShdw>
          </a:effectLst>
        </p:spPr>
        <p:txBody>
          <a:bodyPr anchor="ctr"/>
          <a:lstStyle/>
          <a:p>
            <a:pPr algn="ctr">
              <a:buFont typeface="Arial" pitchFamily="34" charset="0"/>
              <a:buNone/>
              <a:defRPr/>
            </a:pPr>
            <a:r>
              <a:rPr lang="zh-CN" altLang="en-US" sz="3600" b="1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﹩</a:t>
            </a:r>
            <a:r>
              <a:rPr lang="en-US" sz="3600" b="1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1.25</a:t>
            </a:r>
            <a:endParaRPr lang="zh-CN" altLang="en-US" sz="3600" b="1">
              <a:solidFill>
                <a:srgbClr val="FFFFFF"/>
              </a:solidFill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14343" name="矩形 6"/>
          <p:cNvSpPr>
            <a:spLocks noChangeArrowheads="1"/>
          </p:cNvSpPr>
          <p:nvPr/>
        </p:nvSpPr>
        <p:spPr bwMode="auto">
          <a:xfrm>
            <a:off x="3714750" y="5786438"/>
            <a:ext cx="1571625" cy="642937"/>
          </a:xfrm>
          <a:prstGeom prst="rect">
            <a:avLst/>
          </a:prstGeom>
          <a:gradFill rotWithShape="1">
            <a:gsLst>
              <a:gs pos="0">
                <a:srgbClr val="5D417E"/>
              </a:gs>
              <a:gs pos="80000">
                <a:srgbClr val="7B58A6"/>
              </a:gs>
              <a:gs pos="100000">
                <a:srgbClr val="7B57A8"/>
              </a:gs>
            </a:gsLst>
            <a:lin ang="5400000"/>
          </a:gradFill>
          <a:ln w="9525" cmpd="sng">
            <a:solidFill>
              <a:srgbClr val="7D60A0"/>
            </a:solidFill>
            <a:miter lim="800000"/>
            <a:headEnd/>
            <a:tailEnd/>
          </a:ln>
          <a:effectLst>
            <a:outerShdw dist="23000" dir="5400000" algn="ctr" rotWithShape="0">
              <a:srgbClr val="000000">
                <a:alpha val="26999"/>
              </a:srgbClr>
            </a:outerShdw>
          </a:effectLst>
        </p:spPr>
        <p:txBody>
          <a:bodyPr anchor="ctr"/>
          <a:lstStyle/>
          <a:p>
            <a:pPr algn="ctr">
              <a:buFont typeface="Arial" pitchFamily="34" charset="0"/>
              <a:buNone/>
              <a:defRPr/>
            </a:pPr>
            <a:r>
              <a:rPr lang="zh-CN" altLang="en-US" sz="3600" b="1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﹩</a:t>
            </a:r>
            <a:r>
              <a:rPr lang="en-US" sz="3600" b="1">
                <a:solidFill>
                  <a:srgbClr val="FFFFFF"/>
                </a:solidFill>
                <a:latin typeface="Calibri" pitchFamily="34" charset="0"/>
                <a:ea typeface="宋体" pitchFamily="2" charset="-122"/>
              </a:rPr>
              <a:t>1.00</a:t>
            </a:r>
            <a:endParaRPr lang="zh-CN" altLang="en-US" sz="3600" b="1">
              <a:solidFill>
                <a:srgbClr val="FFFFFF"/>
              </a:solidFill>
              <a:latin typeface="Calibri" pitchFamily="34" charset="0"/>
              <a:ea typeface="宋体" pitchFamily="2" charset="-122"/>
            </a:endParaRPr>
          </a:p>
        </p:txBody>
      </p:sp>
      <p:pic>
        <p:nvPicPr>
          <p:cNvPr id="14344" name="矩形 7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50" y="390525"/>
            <a:ext cx="8553450" cy="339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5" descr="04A47F69CFCB8ABDBF528942553A5B1C.gif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088" y="5445125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252413" y="836613"/>
            <a:ext cx="86296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5400" b="1"/>
              <a:t>A: </a:t>
            </a:r>
            <a:r>
              <a:rPr lang="zh-CN" altLang="en-US" sz="4000" b="1">
                <a:solidFill>
                  <a:srgbClr val="FF0000"/>
                </a:solidFill>
              </a:rPr>
              <a:t>What do you want to eat/drink?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323850" y="1989138"/>
            <a:ext cx="773271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5400" b="1"/>
              <a:t>B: </a:t>
            </a:r>
            <a:r>
              <a:rPr lang="zh-CN" altLang="en-US" sz="4000" b="1">
                <a:solidFill>
                  <a:schemeClr val="hlink"/>
                </a:solidFill>
              </a:rPr>
              <a:t>I want a/ an/ some...,please.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323850" y="2708275"/>
            <a:ext cx="510063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5400" b="1"/>
              <a:t>A: </a:t>
            </a:r>
            <a:r>
              <a:rPr lang="zh-CN" altLang="en-US" sz="4000" b="1"/>
              <a:t>How much is it</a:t>
            </a:r>
            <a:r>
              <a:rPr lang="zh-CN" altLang="en-US" sz="5400" b="1"/>
              <a:t>?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395288" y="3573463"/>
            <a:ext cx="323056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5400" b="1"/>
              <a:t>B: </a:t>
            </a:r>
            <a:r>
              <a:rPr lang="zh-CN" altLang="en-US" sz="4000" b="1">
                <a:solidFill>
                  <a:schemeClr val="hlink"/>
                </a:solidFill>
              </a:rPr>
              <a:t>It's ...</a:t>
            </a:r>
            <a:r>
              <a:rPr lang="zh-CN" altLang="en-US" sz="5400" b="1">
                <a:solidFill>
                  <a:schemeClr val="hlink"/>
                </a:solidFill>
              </a:rPr>
              <a:t>              </a:t>
            </a:r>
            <a:endParaRPr lang="zh-CN" altLang="en-US"/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323850" y="4508500"/>
            <a:ext cx="431641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5400" b="1"/>
              <a:t>A: </a:t>
            </a:r>
            <a:r>
              <a:rPr lang="zh-CN" altLang="en-US" sz="4000" b="1"/>
              <a:t>Here you are.</a:t>
            </a:r>
            <a:endParaRPr lang="zh-CN" altLang="en-US" sz="5400" b="1"/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323850" y="5518150"/>
            <a:ext cx="482441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5400" b="1"/>
              <a:t>B: </a:t>
            </a:r>
            <a:r>
              <a:rPr lang="zh-CN" altLang="en-US" sz="4000" b="1">
                <a:solidFill>
                  <a:schemeClr val="hlink"/>
                </a:solidFill>
              </a:rPr>
              <a:t>Thank you</a:t>
            </a:r>
            <a:r>
              <a:rPr lang="zh-CN" altLang="en-US" sz="5400" b="1">
                <a:solidFill>
                  <a:schemeClr val="hlink"/>
                </a:solidFill>
              </a:rPr>
              <a:t>  .           </a:t>
            </a:r>
            <a:endParaRPr lang="zh-CN" altLang="en-US"/>
          </a:p>
        </p:txBody>
      </p:sp>
      <p:pic>
        <p:nvPicPr>
          <p:cNvPr id="9225" name="图片 9" descr="5C2E7827C759F33DBAE43C283AC9654E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7050" y="5589588"/>
            <a:ext cx="927100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ldLvl="0" autoUpdateAnimBg="0"/>
      <p:bldP spid="10244" grpId="0" bldLvl="0" autoUpdateAnimBg="0"/>
      <p:bldP spid="10245" grpId="0" bldLvl="0" autoUpdateAnimBg="0"/>
      <p:bldP spid="10246" grpId="0" bldLvl="0" autoUpdateAnimBg="0"/>
      <p:bldP spid="10247" grpId="0" bldLvl="0" autoUpdateAnimBg="0"/>
      <p:bldP spid="10248" grpId="0" bldLvl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115888"/>
            <a:ext cx="8569325" cy="6626225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altLang="zh-CN" b="1" i="1" smtClean="0">
                <a:latin typeface="Times New Roman" pitchFamily="18" charset="0"/>
              </a:rPr>
              <a:t>1. What do you want _____ eat?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altLang="zh-CN" b="1" i="1" smtClean="0">
                <a:latin typeface="Times New Roman" pitchFamily="18" charset="0"/>
              </a:rPr>
              <a:t>    I want to eat some meat.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altLang="zh-CN" b="1" i="1" smtClean="0">
                <a:latin typeface="Times New Roman" pitchFamily="18" charset="0"/>
              </a:rPr>
              <a:t>   A. to     B. of    C. on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altLang="zh-CN" b="1" i="1" smtClean="0">
                <a:latin typeface="Times New Roman" pitchFamily="18" charset="0"/>
              </a:rPr>
              <a:t>2. What do you want to drink?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altLang="zh-CN" b="1" i="1" smtClean="0">
                <a:latin typeface="Times New Roman" pitchFamily="18" charset="0"/>
              </a:rPr>
              <a:t>   I want to drink some_____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altLang="zh-CN" b="1" i="1" smtClean="0">
                <a:latin typeface="Times New Roman" pitchFamily="18" charset="0"/>
              </a:rPr>
              <a:t>  A. noodles   B. meat    C. tea 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altLang="zh-CN" b="1" i="1" smtClean="0">
                <a:latin typeface="Times New Roman" pitchFamily="18" charset="0"/>
              </a:rPr>
              <a:t>3. How much is the fish?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altLang="zh-CN" b="1" i="1" smtClean="0">
                <a:latin typeface="Times New Roman" pitchFamily="18" charset="0"/>
              </a:rPr>
              <a:t>   The fish ____forty-five cents.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altLang="zh-CN" b="1" i="1" smtClean="0">
                <a:latin typeface="Times New Roman" pitchFamily="18" charset="0"/>
              </a:rPr>
              <a:t>   A. is   B. are    C.be 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altLang="zh-CN" b="1" i="1" smtClean="0">
                <a:latin typeface="Times New Roman" pitchFamily="18" charset="0"/>
              </a:rPr>
              <a:t>4. Can I ____ you?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altLang="zh-CN" b="1" i="1" smtClean="0">
                <a:latin typeface="Times New Roman" pitchFamily="18" charset="0"/>
              </a:rPr>
              <a:t>   A. helped   B. help   C. helping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altLang="zh-CN" smtClean="0"/>
              <a:t> </a:t>
            </a:r>
          </a:p>
        </p:txBody>
      </p:sp>
      <p:sp>
        <p:nvSpPr>
          <p:cNvPr id="9219" name="Oval 3"/>
          <p:cNvSpPr>
            <a:spLocks noChangeArrowheads="1"/>
          </p:cNvSpPr>
          <p:nvPr/>
        </p:nvSpPr>
        <p:spPr bwMode="auto">
          <a:xfrm>
            <a:off x="395288" y="1196975"/>
            <a:ext cx="649287" cy="576263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0" name="Oval 4"/>
          <p:cNvSpPr>
            <a:spLocks noChangeArrowheads="1"/>
          </p:cNvSpPr>
          <p:nvPr/>
        </p:nvSpPr>
        <p:spPr bwMode="auto">
          <a:xfrm>
            <a:off x="4140200" y="2781300"/>
            <a:ext cx="649288" cy="576263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1" name="Oval 5"/>
          <p:cNvSpPr>
            <a:spLocks noChangeArrowheads="1"/>
          </p:cNvSpPr>
          <p:nvPr/>
        </p:nvSpPr>
        <p:spPr bwMode="auto">
          <a:xfrm>
            <a:off x="468313" y="4365625"/>
            <a:ext cx="649287" cy="576263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2" name="Oval 6"/>
          <p:cNvSpPr>
            <a:spLocks noChangeArrowheads="1"/>
          </p:cNvSpPr>
          <p:nvPr/>
        </p:nvSpPr>
        <p:spPr bwMode="auto">
          <a:xfrm>
            <a:off x="2339975" y="5445125"/>
            <a:ext cx="649288" cy="576263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animBg="1"/>
      <p:bldP spid="9220" grpId="0" animBg="1"/>
      <p:bldP spid="9221" grpId="0" animBg="1"/>
      <p:bldP spid="922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188913"/>
            <a:ext cx="8964612" cy="6192837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en-US" altLang="zh-CN" b="1" i="1" smtClean="0">
                <a:latin typeface="Times New Roman" pitchFamily="18" charset="0"/>
              </a:rPr>
              <a:t>5. What ___ you want, Lily? --I want a cola.</a:t>
            </a:r>
          </a:p>
          <a:p>
            <a:pPr marL="609600" indent="-609600" eaLnBrk="1" hangingPunct="1">
              <a:buFontTx/>
              <a:buNone/>
            </a:pPr>
            <a:r>
              <a:rPr lang="en-US" altLang="zh-CN" b="1" i="1" smtClean="0">
                <a:latin typeface="Times New Roman" pitchFamily="18" charset="0"/>
              </a:rPr>
              <a:t>  A. did   B. are   C. do </a:t>
            </a:r>
          </a:p>
          <a:p>
            <a:pPr marL="609600" indent="-609600" eaLnBrk="1" hangingPunct="1">
              <a:buFontTx/>
              <a:buNone/>
            </a:pPr>
            <a:r>
              <a:rPr lang="en-US" altLang="zh-CN" b="1" i="1" smtClean="0">
                <a:latin typeface="Times New Roman" pitchFamily="18" charset="0"/>
              </a:rPr>
              <a:t>6. It ___ good!</a:t>
            </a:r>
          </a:p>
          <a:p>
            <a:pPr marL="609600" indent="-609600" eaLnBrk="1" hangingPunct="1">
              <a:buFontTx/>
              <a:buNone/>
            </a:pPr>
            <a:r>
              <a:rPr lang="en-US" altLang="zh-CN" b="1" i="1" smtClean="0">
                <a:latin typeface="Times New Roman" pitchFamily="18" charset="0"/>
              </a:rPr>
              <a:t>  A.looks  B. looking C. look </a:t>
            </a:r>
          </a:p>
          <a:p>
            <a:pPr marL="609600" indent="-609600" eaLnBrk="1" hangingPunct="1">
              <a:buFontTx/>
              <a:buNone/>
            </a:pPr>
            <a:r>
              <a:rPr lang="en-US" altLang="zh-CN" b="1" i="1" smtClean="0">
                <a:latin typeface="Times New Roman" pitchFamily="18" charset="0"/>
              </a:rPr>
              <a:t>7. Two hot dogs ___ you </a:t>
            </a:r>
          </a:p>
          <a:p>
            <a:pPr marL="609600" indent="-609600" eaLnBrk="1" hangingPunct="1">
              <a:buFontTx/>
              <a:buAutoNum type="alphaUcPeriod"/>
            </a:pPr>
            <a:r>
              <a:rPr lang="en-US" altLang="zh-CN" b="1" i="1" smtClean="0">
                <a:latin typeface="Times New Roman" pitchFamily="18" charset="0"/>
              </a:rPr>
              <a:t>to       B. for        C. with </a:t>
            </a:r>
          </a:p>
          <a:p>
            <a:pPr marL="609600" indent="-609600" eaLnBrk="1" hangingPunct="1">
              <a:buFontTx/>
              <a:buNone/>
            </a:pPr>
            <a:r>
              <a:rPr lang="en-US" altLang="zh-CN" b="1" i="1" smtClean="0">
                <a:latin typeface="Times New Roman" pitchFamily="18" charset="0"/>
              </a:rPr>
              <a:t>8. Here ___ your food.</a:t>
            </a:r>
          </a:p>
          <a:p>
            <a:pPr marL="609600" indent="-609600" eaLnBrk="1" hangingPunct="1">
              <a:buFontTx/>
              <a:buAutoNum type="alphaUcPeriod"/>
            </a:pPr>
            <a:r>
              <a:rPr lang="en-US" altLang="zh-CN" b="1" i="1" smtClean="0">
                <a:latin typeface="Times New Roman" pitchFamily="18" charset="0"/>
              </a:rPr>
              <a:t>are     B. is         C. be </a:t>
            </a:r>
          </a:p>
          <a:p>
            <a:pPr marL="609600" indent="-609600" eaLnBrk="1" hangingPunct="1">
              <a:buFontTx/>
              <a:buNone/>
            </a:pPr>
            <a:r>
              <a:rPr lang="en-US" altLang="zh-CN" b="1" i="1" smtClean="0">
                <a:latin typeface="Times New Roman" pitchFamily="18" charset="0"/>
              </a:rPr>
              <a:t>9.____ three dollars.</a:t>
            </a:r>
          </a:p>
          <a:p>
            <a:pPr marL="609600" indent="-609600" eaLnBrk="1" hangingPunct="1">
              <a:buFontTx/>
              <a:buAutoNum type="alphaUcPeriod"/>
            </a:pPr>
            <a:r>
              <a:rPr lang="en-US" altLang="zh-CN" b="1" i="1" smtClean="0">
                <a:latin typeface="Times New Roman" pitchFamily="18" charset="0"/>
              </a:rPr>
              <a:t>They’re   B. These’re    C. It’s </a:t>
            </a:r>
          </a:p>
        </p:txBody>
      </p:sp>
      <p:sp>
        <p:nvSpPr>
          <p:cNvPr id="10243" name="Oval 3"/>
          <p:cNvSpPr>
            <a:spLocks noChangeArrowheads="1"/>
          </p:cNvSpPr>
          <p:nvPr/>
        </p:nvSpPr>
        <p:spPr bwMode="auto">
          <a:xfrm>
            <a:off x="2916238" y="765175"/>
            <a:ext cx="649287" cy="576263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44" name="Oval 4"/>
          <p:cNvSpPr>
            <a:spLocks noChangeArrowheads="1"/>
          </p:cNvSpPr>
          <p:nvPr/>
        </p:nvSpPr>
        <p:spPr bwMode="auto">
          <a:xfrm>
            <a:off x="323850" y="1989138"/>
            <a:ext cx="576263" cy="576262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45" name="Oval 5"/>
          <p:cNvSpPr>
            <a:spLocks noChangeArrowheads="1"/>
          </p:cNvSpPr>
          <p:nvPr/>
        </p:nvSpPr>
        <p:spPr bwMode="auto">
          <a:xfrm>
            <a:off x="1692275" y="3141663"/>
            <a:ext cx="649288" cy="576262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46" name="Oval 6"/>
          <p:cNvSpPr>
            <a:spLocks noChangeArrowheads="1"/>
          </p:cNvSpPr>
          <p:nvPr/>
        </p:nvSpPr>
        <p:spPr bwMode="auto">
          <a:xfrm>
            <a:off x="1763713" y="4292600"/>
            <a:ext cx="649287" cy="576263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47" name="Oval 7"/>
          <p:cNvSpPr>
            <a:spLocks noChangeArrowheads="1"/>
          </p:cNvSpPr>
          <p:nvPr/>
        </p:nvSpPr>
        <p:spPr bwMode="auto">
          <a:xfrm>
            <a:off x="4643438" y="5445125"/>
            <a:ext cx="649287" cy="576263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nimBg="1"/>
      <p:bldP spid="10244" grpId="0" animBg="1"/>
      <p:bldP spid="10245" grpId="0" animBg="1"/>
      <p:bldP spid="10246" grpId="0" animBg="1"/>
      <p:bldP spid="1024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图片 1" descr="Hungry1995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1039813"/>
            <a:ext cx="4929187" cy="546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矩形 2"/>
          <p:cNvSpPr/>
          <p:nvPr/>
        </p:nvSpPr>
        <p:spPr>
          <a:xfrm>
            <a:off x="928662" y="642918"/>
            <a:ext cx="7794186" cy="258532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itchFamily="34" charset="0"/>
              </a:rPr>
              <a:t>I’m hungry. Let’s go to</a:t>
            </a:r>
          </a:p>
          <a:p>
            <a:pPr algn="ctr">
              <a:defRPr/>
            </a:pPr>
            <a:r>
              <a:rPr lang="en-US" altLang="zh-CN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itchFamily="34" charset="0"/>
              </a:rPr>
              <a:t>a restaurant and have </a:t>
            </a:r>
          </a:p>
          <a:p>
            <a:pPr algn="ctr">
              <a:defRPr/>
            </a:pPr>
            <a:r>
              <a:rPr lang="en-US" altLang="zh-CN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Rounded MT Bold" pitchFamily="34" charset="0"/>
              </a:rPr>
              <a:t>something to eat.</a:t>
            </a:r>
            <a:endParaRPr lang="zh-CN" altLang="en-US" sz="5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14282" y="785794"/>
            <a:ext cx="8763938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Rounded MT Bold" pitchFamily="34" charset="0"/>
              </a:rPr>
              <a:t>Look at the menu.</a:t>
            </a:r>
          </a:p>
          <a:p>
            <a:pPr algn="ctr">
              <a:defRPr/>
            </a:pPr>
            <a:r>
              <a:rPr lang="en-US" altLang="zh-CN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Rounded MT Bold" pitchFamily="34" charset="0"/>
              </a:rPr>
              <a:t>Then ask for your food.</a:t>
            </a:r>
            <a:endParaRPr lang="zh-CN" altLang="en-US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rial Rounded MT Bold" pitchFamily="34" charset="0"/>
            </a:endParaRPr>
          </a:p>
        </p:txBody>
      </p:sp>
      <p:pic>
        <p:nvPicPr>
          <p:cNvPr id="15363" name="图片 2" descr="Cartoon02.bmp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313" y="2486025"/>
            <a:ext cx="3786187" cy="401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图片4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142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WordArt 4"/>
          <p:cNvSpPr>
            <a:spLocks noChangeArrowheads="1" noChangeShapeType="1"/>
          </p:cNvSpPr>
          <p:nvPr/>
        </p:nvSpPr>
        <p:spPr bwMode="auto">
          <a:xfrm>
            <a:off x="2123728" y="2996952"/>
            <a:ext cx="6127576" cy="695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8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/>
                <a:ea typeface="宋体"/>
              </a:rPr>
              <a:t>What do you want to eat?</a:t>
            </a:r>
            <a:endParaRPr lang="zh-CN" altLang="en-US" sz="48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宋体"/>
              <a:ea typeface="宋体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15816" y="1772816"/>
            <a:ext cx="42484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/>
              <a:t>Answer:</a:t>
            </a:r>
            <a:endParaRPr lang="zh-CN" alt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图片 7" descr="wenhuayongpiner2_045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67488" y="3500438"/>
            <a:ext cx="236220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矩形 3"/>
          <p:cNvSpPr/>
          <p:nvPr/>
        </p:nvSpPr>
        <p:spPr>
          <a:xfrm>
            <a:off x="428596" y="1071546"/>
            <a:ext cx="4674678" cy="110799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altLang="zh-CN" sz="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>
                      <a:alpha val="6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Questions:</a:t>
            </a:r>
            <a:endParaRPr lang="zh-CN" altLang="en-US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01600">
                  <a:srgbClr val="FFFF00">
                    <a:alpha val="60000"/>
                  </a:srgb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57250" y="2559050"/>
            <a:ext cx="73612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Is this menu from a restaurant in China?</a:t>
            </a:r>
            <a:endParaRPr lang="zh-CN" altLang="en-US" sz="32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857250" y="3844925"/>
            <a:ext cx="60420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What money do we use in China?</a:t>
            </a:r>
            <a:endParaRPr lang="zh-CN" altLang="en-US" sz="32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885825" y="5130800"/>
            <a:ext cx="52578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Which countries use dollars?</a:t>
            </a:r>
            <a:endParaRPr lang="zh-CN" altLang="en-US" sz="32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5" name="图片 8" descr="0230040383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0" y="714375"/>
            <a:ext cx="95567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图片 14" descr="menu%20background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642938"/>
            <a:ext cx="8715375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Box 5"/>
          <p:cNvSpPr txBox="1">
            <a:spLocks noChangeArrowheads="1"/>
          </p:cNvSpPr>
          <p:nvPr/>
        </p:nvSpPr>
        <p:spPr bwMode="auto">
          <a:xfrm>
            <a:off x="2325688" y="701675"/>
            <a:ext cx="41751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NSE Restaurant Menu</a:t>
            </a:r>
            <a:endParaRPr lang="zh-CN" altLang="en-US"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8" name="TextBox 6"/>
          <p:cNvSpPr txBox="1">
            <a:spLocks noChangeArrowheads="1"/>
          </p:cNvSpPr>
          <p:nvPr/>
        </p:nvSpPr>
        <p:spPr bwMode="auto">
          <a:xfrm>
            <a:off x="642938" y="714375"/>
            <a:ext cx="11842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Food</a:t>
            </a:r>
            <a:endParaRPr lang="zh-CN" altLang="en-US" sz="36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9" name="TextBox 7"/>
          <p:cNvSpPr txBox="1">
            <a:spLocks noChangeArrowheads="1"/>
          </p:cNvSpPr>
          <p:nvPr/>
        </p:nvSpPr>
        <p:spPr bwMode="auto">
          <a:xfrm>
            <a:off x="6715125" y="782638"/>
            <a:ext cx="13652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Drink</a:t>
            </a:r>
            <a:endParaRPr lang="zh-CN" altLang="en-US" sz="36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 rot="5400000">
            <a:off x="2070894" y="3786982"/>
            <a:ext cx="4429125" cy="1587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6391" name="TextBox 11"/>
          <p:cNvSpPr txBox="1">
            <a:spLocks noChangeArrowheads="1"/>
          </p:cNvSpPr>
          <p:nvPr/>
        </p:nvSpPr>
        <p:spPr bwMode="auto">
          <a:xfrm>
            <a:off x="538163" y="1357313"/>
            <a:ext cx="8034337" cy="489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Hot Dog   … … 	</a:t>
            </a:r>
            <a:r>
              <a:rPr lang="zh-CN" altLang="en-US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￥</a:t>
            </a:r>
            <a:r>
              <a:rPr lang="en-US" altLang="zh-CN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4        Orange Juice……..</a:t>
            </a:r>
            <a:r>
              <a:rPr lang="zh-CN" altLang="en-US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zh-CN" altLang="en-US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￥</a:t>
            </a:r>
            <a:r>
              <a:rPr lang="en-US" altLang="zh-CN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endParaRPr lang="en-US" altLang="zh-CN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Hamburger…........  	</a:t>
            </a:r>
            <a:r>
              <a:rPr lang="zh-CN" altLang="en-US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￥</a:t>
            </a:r>
            <a:r>
              <a:rPr lang="en-US" altLang="zh-CN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5         Milk………………</a:t>
            </a:r>
            <a:r>
              <a:rPr lang="zh-CN" altLang="en-US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zh-CN" altLang="en-US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￥</a:t>
            </a:r>
            <a:r>
              <a:rPr lang="en-US" altLang="zh-CN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endParaRPr lang="en-US" altLang="zh-CN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Chicken…………. 	</a:t>
            </a:r>
            <a:r>
              <a:rPr lang="zh-CN" altLang="en-US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￥</a:t>
            </a:r>
            <a:r>
              <a:rPr lang="en-US" altLang="zh-CN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10       Cola……………… 	</a:t>
            </a:r>
            <a:r>
              <a:rPr lang="zh-CN" altLang="en-US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￥</a:t>
            </a:r>
            <a:r>
              <a:rPr lang="en-US" altLang="zh-CN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endParaRPr lang="en-US" altLang="zh-CN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Fish……………… 	</a:t>
            </a:r>
            <a:r>
              <a:rPr lang="zh-CN" altLang="en-US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￥</a:t>
            </a:r>
            <a:r>
              <a:rPr lang="en-US" altLang="zh-CN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15       Tea………………. 		</a:t>
            </a:r>
            <a:r>
              <a:rPr lang="zh-CN" altLang="en-US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￥</a:t>
            </a:r>
            <a:r>
              <a:rPr lang="en-US" altLang="zh-CN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endParaRPr lang="en-US" altLang="zh-CN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Noodles…………..    	</a:t>
            </a:r>
            <a:r>
              <a:rPr lang="zh-CN" altLang="en-US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￥</a:t>
            </a:r>
            <a:r>
              <a:rPr lang="en-US" altLang="zh-CN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endParaRPr lang="en-US" altLang="zh-CN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Rice……………… 	</a:t>
            </a:r>
            <a:r>
              <a:rPr lang="zh-CN" altLang="en-US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￥</a:t>
            </a:r>
            <a:r>
              <a:rPr lang="en-US" altLang="zh-CN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endParaRPr lang="en-US" altLang="zh-CN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Vegetables……….  	</a:t>
            </a:r>
            <a:r>
              <a:rPr lang="zh-CN" altLang="en-US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￥</a:t>
            </a:r>
            <a:r>
              <a:rPr lang="en-US" altLang="zh-CN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zh-CN" altLang="en-US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92" name="图片 7" descr="food17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0" y="4627563"/>
            <a:ext cx="3143250" cy="144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643042" y="857232"/>
            <a:ext cx="5750870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9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Rounded MT Bold" pitchFamily="34" charset="0"/>
              </a:rPr>
              <a:t>Let’s try.</a:t>
            </a:r>
            <a:endParaRPr lang="zh-CN" altLang="en-US" sz="9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rial Rounded MT Bold" pitchFamily="34" charset="0"/>
            </a:endParaRPr>
          </a:p>
        </p:txBody>
      </p:sp>
      <p:pic>
        <p:nvPicPr>
          <p:cNvPr id="4" name="图片 3" descr="sister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25" y="4679950"/>
            <a:ext cx="1000125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4"/>
          <p:cNvGrpSpPr>
            <a:grpSpLocks/>
          </p:cNvGrpSpPr>
          <p:nvPr/>
        </p:nvGrpSpPr>
        <p:grpSpPr bwMode="auto">
          <a:xfrm>
            <a:off x="285750" y="2286000"/>
            <a:ext cx="2928938" cy="1928813"/>
            <a:chOff x="285720" y="2071678"/>
            <a:chExt cx="2928958" cy="1928826"/>
          </a:xfrm>
        </p:grpSpPr>
        <p:sp>
          <p:nvSpPr>
            <p:cNvPr id="6" name="云形标注 5"/>
            <p:cNvSpPr/>
            <p:nvPr/>
          </p:nvSpPr>
          <p:spPr>
            <a:xfrm>
              <a:off x="285720" y="2071678"/>
              <a:ext cx="2928958" cy="1928826"/>
            </a:xfrm>
            <a:prstGeom prst="cloudCallout">
              <a:avLst>
                <a:gd name="adj1" fmla="val 16695"/>
                <a:gd name="adj2" fmla="val 77674"/>
              </a:avLst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pic>
          <p:nvPicPr>
            <p:cNvPr id="19465" name="图片 1" descr="grass_fed_hamburger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42909" y="2643182"/>
              <a:ext cx="1238217" cy="9290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357563" y="3643313"/>
            <a:ext cx="51339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What does the girl want?</a:t>
            </a:r>
            <a:endParaRPr lang="zh-CN" altLang="en-US" sz="36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357563" y="4443413"/>
            <a:ext cx="48656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She wants a hamburger</a:t>
            </a:r>
          </a:p>
          <a:p>
            <a:r>
              <a:rPr lang="en-US" altLang="zh-CN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and a cola.</a:t>
            </a:r>
            <a:endParaRPr lang="zh-CN" altLang="en-US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图片 5" descr="item41b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85938" y="264318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0"/>
          <p:cNvGrpSpPr>
            <a:grpSpLocks/>
          </p:cNvGrpSpPr>
          <p:nvPr/>
        </p:nvGrpSpPr>
        <p:grpSpPr bwMode="auto">
          <a:xfrm>
            <a:off x="3500438" y="785813"/>
            <a:ext cx="3643312" cy="2214562"/>
            <a:chOff x="3714744" y="1643050"/>
            <a:chExt cx="3643338" cy="2143140"/>
          </a:xfrm>
        </p:grpSpPr>
        <p:sp>
          <p:nvSpPr>
            <p:cNvPr id="12" name="云形标注 11"/>
            <p:cNvSpPr/>
            <p:nvPr/>
          </p:nvSpPr>
          <p:spPr>
            <a:xfrm>
              <a:off x="3714744" y="1643050"/>
              <a:ext cx="3643338" cy="2143140"/>
            </a:xfrm>
            <a:prstGeom prst="cloudCallout">
              <a:avLst>
                <a:gd name="adj1" fmla="val 57811"/>
                <a:gd name="adj2" fmla="val 76946"/>
              </a:avLst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pic>
          <p:nvPicPr>
            <p:cNvPr id="20487" name="图片 2" descr="HotDog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286247" y="2000240"/>
              <a:ext cx="1300731" cy="12858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488" name="图片 5" descr="item41b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572132" y="1960538"/>
              <a:ext cx="1214446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928688" y="3643313"/>
            <a:ext cx="589135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What does the </a:t>
            </a:r>
            <a:r>
              <a:rPr lang="en-US" altLang="zh-CN" sz="36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boy </a:t>
            </a:r>
            <a:r>
              <a:rPr lang="en-US" altLang="zh-CN" sz="3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want?</a:t>
            </a:r>
            <a:endParaRPr lang="zh-CN" altLang="en-US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928688" y="4443413"/>
            <a:ext cx="259558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He </a:t>
            </a:r>
            <a:r>
              <a:rPr lang="en-US" altLang="zh-CN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wants …</a:t>
            </a:r>
            <a:endParaRPr lang="zh-CN" altLang="en-US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图片 8" descr="0230030114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3861048"/>
            <a:ext cx="1440160" cy="2305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2" descr="图片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3429000"/>
            <a:ext cx="7858125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4"/>
          <p:cNvSpPr/>
          <p:nvPr/>
        </p:nvSpPr>
        <p:spPr>
          <a:xfrm>
            <a:off x="1357290" y="1571612"/>
            <a:ext cx="6246325" cy="144655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altLang="zh-CN" sz="8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Rounded MT Bold" pitchFamily="34" charset="0"/>
              </a:rPr>
              <a:t>Thank you!</a:t>
            </a:r>
            <a:endParaRPr lang="zh-CN" altLang="en-US" sz="8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 descr="023004019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573016"/>
            <a:ext cx="3657600" cy="2865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图片 2" descr="023004019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3140968"/>
            <a:ext cx="3657600" cy="334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/>
          <p:nvPr/>
        </p:nvSpPr>
        <p:spPr>
          <a:xfrm>
            <a:off x="0" y="0"/>
            <a:ext cx="9144000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66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Rounded MT Bold" pitchFamily="34" charset="0"/>
              </a:rPr>
              <a:t>Today’s</a:t>
            </a:r>
            <a:r>
              <a:rPr lang="en-US" altLang="zh-CN" sz="72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Rounded MT Bold" pitchFamily="34" charset="0"/>
              </a:rPr>
              <a:t>Task</a:t>
            </a:r>
            <a:endParaRPr lang="en-US" altLang="zh-CN" sz="72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rial Rounded MT Bold" pitchFamily="34" charset="0"/>
            </a:endParaRPr>
          </a:p>
          <a:p>
            <a:pPr algn="ctr">
              <a:defRPr/>
            </a:pPr>
            <a:r>
              <a:rPr lang="en-US" altLang="zh-CN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Rounded MT Bold" pitchFamily="34" charset="0"/>
              </a:rPr>
              <a:t>Order the food and</a:t>
            </a:r>
          </a:p>
          <a:p>
            <a:pPr algn="ctr">
              <a:defRPr/>
            </a:pPr>
            <a:r>
              <a:rPr lang="en-US" altLang="zh-CN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Rounded MT Bold" pitchFamily="34" charset="0"/>
              </a:rPr>
              <a:t>talk about the price.</a:t>
            </a:r>
            <a:endParaRPr lang="zh-CN" altLang="en-US" sz="4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899592" y="2708920"/>
            <a:ext cx="766107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What do you want to </a:t>
            </a:r>
            <a:r>
              <a:rPr lang="en-US" altLang="zh-CN" sz="4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eat, Dad?</a:t>
            </a:r>
            <a:endParaRPr lang="zh-CN" altLang="en-US" sz="4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图片 5" descr="HotDog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2656"/>
            <a:ext cx="2165350" cy="214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6" descr="grass_fed_hamburger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476672"/>
            <a:ext cx="2428875" cy="182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4" descr="noodle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476672"/>
            <a:ext cx="2304256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187624" y="2708920"/>
            <a:ext cx="7005638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What do you want to drink?</a:t>
            </a:r>
            <a:endParaRPr lang="zh-CN" altLang="en-US" sz="4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图片 5" descr="orange_juic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0"/>
            <a:ext cx="2590800" cy="243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图片 4" descr="milk%20carton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620688"/>
            <a:ext cx="216852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图片 3" descr="item41b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548680"/>
            <a:ext cx="20320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899592" y="2708920"/>
            <a:ext cx="766107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What do you want to </a:t>
            </a:r>
            <a:r>
              <a:rPr lang="en-US" altLang="zh-CN" sz="4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eat, Dad?</a:t>
            </a:r>
            <a:endParaRPr lang="zh-CN" altLang="en-US" sz="4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组合 15"/>
          <p:cNvGrpSpPr>
            <a:grpSpLocks/>
          </p:cNvGrpSpPr>
          <p:nvPr/>
        </p:nvGrpSpPr>
        <p:grpSpPr bwMode="auto">
          <a:xfrm>
            <a:off x="1403648" y="4437112"/>
            <a:ext cx="5643563" cy="1857375"/>
            <a:chOff x="1428728" y="3786190"/>
            <a:chExt cx="5643679" cy="1857388"/>
          </a:xfrm>
        </p:grpSpPr>
        <p:sp>
          <p:nvSpPr>
            <p:cNvPr id="4" name="椭圆形标注 3"/>
            <p:cNvSpPr/>
            <p:nvPr/>
          </p:nvSpPr>
          <p:spPr>
            <a:xfrm>
              <a:off x="1428728" y="3786190"/>
              <a:ext cx="5643679" cy="1857388"/>
            </a:xfrm>
            <a:prstGeom prst="wedgeEllipseCallout">
              <a:avLst>
                <a:gd name="adj1" fmla="val 45942"/>
                <a:gd name="adj2" fmla="val 44977"/>
              </a:avLst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" name="TextBox 14"/>
            <p:cNvSpPr txBox="1">
              <a:spLocks noChangeArrowheads="1"/>
            </p:cNvSpPr>
            <p:nvPr/>
          </p:nvSpPr>
          <p:spPr bwMode="auto">
            <a:xfrm>
              <a:off x="1500166" y="4214818"/>
              <a:ext cx="4666758" cy="923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5400" b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I want </a:t>
              </a:r>
              <a:r>
                <a:rPr lang="en-US" altLang="zh-CN" sz="54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noodles.</a:t>
              </a:r>
              <a:endParaRPr lang="en-US" altLang="zh-CN" sz="5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6" name="图片 5" descr="HotDog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2656"/>
            <a:ext cx="2165350" cy="214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6" descr="grass_fed_hamburger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476672"/>
            <a:ext cx="2428875" cy="182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4" descr="noodle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476672"/>
            <a:ext cx="2304256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3" descr="item41b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25" y="1000125"/>
            <a:ext cx="20320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图片 4" descr="milk%20carton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5" y="1214438"/>
            <a:ext cx="216852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图片 5" descr="orange_juic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50" y="857250"/>
            <a:ext cx="2590800" cy="243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000125" y="3500438"/>
            <a:ext cx="7005638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What do you want to drink?</a:t>
            </a:r>
            <a:endParaRPr lang="zh-CN" altLang="en-US" sz="4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图片 6" descr="2006811201657368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0" y="4429125"/>
            <a:ext cx="13335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10"/>
          <p:cNvGrpSpPr>
            <a:grpSpLocks/>
          </p:cNvGrpSpPr>
          <p:nvPr/>
        </p:nvGrpSpPr>
        <p:grpSpPr bwMode="auto">
          <a:xfrm>
            <a:off x="1500188" y="4286250"/>
            <a:ext cx="4643437" cy="1785938"/>
            <a:chOff x="1500166" y="4286256"/>
            <a:chExt cx="4643470" cy="1785950"/>
          </a:xfrm>
        </p:grpSpPr>
        <p:sp>
          <p:nvSpPr>
            <p:cNvPr id="9" name="椭圆形标注 8"/>
            <p:cNvSpPr/>
            <p:nvPr/>
          </p:nvSpPr>
          <p:spPr>
            <a:xfrm>
              <a:off x="1500166" y="4286256"/>
              <a:ext cx="4643470" cy="1785950"/>
            </a:xfrm>
            <a:prstGeom prst="wedgeEllipseCallout">
              <a:avLst>
                <a:gd name="adj1" fmla="val 59517"/>
                <a:gd name="adj2" fmla="val -10561"/>
              </a:avLst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177" name="TextBox 9"/>
            <p:cNvSpPr txBox="1">
              <a:spLocks noChangeArrowheads="1"/>
            </p:cNvSpPr>
            <p:nvPr/>
          </p:nvSpPr>
          <p:spPr bwMode="auto">
            <a:xfrm>
              <a:off x="1785918" y="4643446"/>
              <a:ext cx="4147289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5400" b="1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I want a cola.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51520" y="2636912"/>
            <a:ext cx="855715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What do you want to </a:t>
            </a:r>
            <a:r>
              <a:rPr lang="en-US" altLang="zh-CN" sz="4400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eat,Lingling</a:t>
            </a:r>
            <a:r>
              <a:rPr lang="en-US" altLang="zh-CN" sz="4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zh-CN" altLang="en-US" sz="4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组合 15"/>
          <p:cNvGrpSpPr>
            <a:grpSpLocks/>
          </p:cNvGrpSpPr>
          <p:nvPr/>
        </p:nvGrpSpPr>
        <p:grpSpPr bwMode="auto">
          <a:xfrm>
            <a:off x="1403648" y="3429000"/>
            <a:ext cx="5544615" cy="1008112"/>
            <a:chOff x="1428728" y="3786190"/>
            <a:chExt cx="5643679" cy="1857388"/>
          </a:xfrm>
        </p:grpSpPr>
        <p:sp>
          <p:nvSpPr>
            <p:cNvPr id="4" name="椭圆形标注 3"/>
            <p:cNvSpPr/>
            <p:nvPr/>
          </p:nvSpPr>
          <p:spPr>
            <a:xfrm>
              <a:off x="1428728" y="3786190"/>
              <a:ext cx="5643679" cy="1857388"/>
            </a:xfrm>
            <a:prstGeom prst="wedgeEllipseCallout">
              <a:avLst>
                <a:gd name="adj1" fmla="val 45942"/>
                <a:gd name="adj2" fmla="val 44977"/>
              </a:avLst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" name="TextBox 14"/>
            <p:cNvSpPr txBox="1">
              <a:spLocks noChangeArrowheads="1"/>
            </p:cNvSpPr>
            <p:nvPr/>
          </p:nvSpPr>
          <p:spPr bwMode="auto">
            <a:xfrm>
              <a:off x="2030719" y="3786190"/>
              <a:ext cx="4663938" cy="11908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altLang="zh-CN" sz="5400" b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I want </a:t>
              </a:r>
              <a:r>
                <a:rPr lang="en-US" altLang="zh-CN" sz="54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noodles.</a:t>
              </a:r>
              <a:endParaRPr lang="en-US" altLang="zh-CN" sz="5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6" name="图片 5" descr="HotDog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0"/>
            <a:ext cx="2195736" cy="2171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6" descr="grass_fed_hamburger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260648"/>
            <a:ext cx="2428875" cy="182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4" descr="noodle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260648"/>
            <a:ext cx="2304256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899592" y="4581128"/>
            <a:ext cx="7005638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What do you want to drink?</a:t>
            </a:r>
            <a:endParaRPr lang="zh-CN" altLang="en-US" sz="4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0" name="组合 10"/>
          <p:cNvGrpSpPr>
            <a:grpSpLocks/>
          </p:cNvGrpSpPr>
          <p:nvPr/>
        </p:nvGrpSpPr>
        <p:grpSpPr bwMode="auto">
          <a:xfrm>
            <a:off x="1547664" y="5301208"/>
            <a:ext cx="4643437" cy="1152128"/>
            <a:chOff x="1500166" y="4286256"/>
            <a:chExt cx="4643470" cy="1785950"/>
          </a:xfrm>
        </p:grpSpPr>
        <p:sp>
          <p:nvSpPr>
            <p:cNvPr id="11" name="椭圆形标注 10"/>
            <p:cNvSpPr/>
            <p:nvPr/>
          </p:nvSpPr>
          <p:spPr>
            <a:xfrm>
              <a:off x="1500166" y="4286256"/>
              <a:ext cx="4643470" cy="1785950"/>
            </a:xfrm>
            <a:prstGeom prst="wedgeEllipseCallout">
              <a:avLst>
                <a:gd name="adj1" fmla="val 59517"/>
                <a:gd name="adj2" fmla="val -10561"/>
              </a:avLst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" name="TextBox 9"/>
            <p:cNvSpPr txBox="1">
              <a:spLocks noChangeArrowheads="1"/>
            </p:cNvSpPr>
            <p:nvPr/>
          </p:nvSpPr>
          <p:spPr bwMode="auto">
            <a:xfrm>
              <a:off x="1860209" y="4509500"/>
              <a:ext cx="3762595" cy="14312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5400" b="1" dirty="0" err="1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Milk,please</a:t>
              </a:r>
              <a:r>
                <a:rPr lang="en-US" altLang="zh-CN" sz="54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.</a:t>
              </a:r>
              <a:endParaRPr lang="en-US" altLang="zh-CN" sz="5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 descr="D:\Documents\Tencent Files\121966692\Image\C2C\{O`O]@CBB9`HBH25EEAW%R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0728"/>
            <a:ext cx="9144000" cy="5877272"/>
          </a:xfrm>
          <a:prstGeom prst="rect">
            <a:avLst/>
          </a:prstGeom>
          <a:noFill/>
        </p:spPr>
      </p:pic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1" y="1"/>
            <a:ext cx="874846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3200" b="1" dirty="0"/>
              <a:t>A: </a:t>
            </a:r>
            <a:r>
              <a:rPr lang="zh-CN" altLang="en-US" sz="3600" b="1" dirty="0"/>
              <a:t>What do you want </a:t>
            </a:r>
            <a:r>
              <a:rPr lang="en-US" altLang="zh-CN" sz="3600" b="1" dirty="0" smtClean="0"/>
              <a:t>to eat/drink</a:t>
            </a:r>
            <a:r>
              <a:rPr lang="zh-CN" altLang="en-US" sz="3600" b="1" dirty="0" smtClean="0"/>
              <a:t> </a:t>
            </a:r>
            <a:r>
              <a:rPr lang="zh-CN" altLang="en-US" sz="4800" b="1" dirty="0" smtClean="0"/>
              <a:t>?</a:t>
            </a:r>
            <a:endParaRPr lang="en-US" altLang="zh-CN" sz="4800" b="1" dirty="0" smtClean="0"/>
          </a:p>
          <a:p>
            <a:r>
              <a:rPr lang="en-US" altLang="zh-CN" sz="3200" b="1" dirty="0" smtClean="0"/>
              <a:t>B:  I want to eat/drink….</a:t>
            </a:r>
            <a:endParaRPr lang="zh-CN" altLang="en-US" sz="3200" b="1" dirty="0"/>
          </a:p>
        </p:txBody>
      </p:sp>
      <p:pic>
        <p:nvPicPr>
          <p:cNvPr id="4" name="图片 3" descr="item41b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96752"/>
            <a:ext cx="1331640" cy="1331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图片 4" descr="milk%20carton.bmp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1268760"/>
            <a:ext cx="1800200" cy="1335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utoUpdateAnimBg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537</Words>
  <Application>Microsoft Office PowerPoint</Application>
  <PresentationFormat>全屏显示(4:3)</PresentationFormat>
  <Paragraphs>124</Paragraphs>
  <Slides>24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25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17</cp:revision>
  <dcterms:created xsi:type="dcterms:W3CDTF">2017-03-14T05:57:36Z</dcterms:created>
  <dcterms:modified xsi:type="dcterms:W3CDTF">2017-03-20T08:12:40Z</dcterms:modified>
</cp:coreProperties>
</file>